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01" r:id="rId1"/>
  </p:sldMasterIdLst>
  <p:notesMasterIdLst>
    <p:notesMasterId r:id="rId45"/>
  </p:notesMasterIdLst>
  <p:sldIdLst>
    <p:sldId id="256" r:id="rId2"/>
    <p:sldId id="294" r:id="rId3"/>
    <p:sldId id="297" r:id="rId4"/>
    <p:sldId id="303" r:id="rId5"/>
    <p:sldId id="317" r:id="rId6"/>
    <p:sldId id="295" r:id="rId7"/>
    <p:sldId id="313" r:id="rId8"/>
    <p:sldId id="296" r:id="rId9"/>
    <p:sldId id="314" r:id="rId10"/>
    <p:sldId id="304" r:id="rId11"/>
    <p:sldId id="298" r:id="rId12"/>
    <p:sldId id="315" r:id="rId13"/>
    <p:sldId id="316" r:id="rId14"/>
    <p:sldId id="299" r:id="rId15"/>
    <p:sldId id="310" r:id="rId16"/>
    <p:sldId id="300" r:id="rId17"/>
    <p:sldId id="311" r:id="rId18"/>
    <p:sldId id="301" r:id="rId19"/>
    <p:sldId id="281" r:id="rId20"/>
    <p:sldId id="282" r:id="rId21"/>
    <p:sldId id="291" r:id="rId22"/>
    <p:sldId id="292" r:id="rId23"/>
    <p:sldId id="283" r:id="rId24"/>
    <p:sldId id="305" r:id="rId25"/>
    <p:sldId id="284" r:id="rId26"/>
    <p:sldId id="285" r:id="rId27"/>
    <p:sldId id="306" r:id="rId28"/>
    <p:sldId id="307" r:id="rId29"/>
    <p:sldId id="287" r:id="rId30"/>
    <p:sldId id="288" r:id="rId31"/>
    <p:sldId id="289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90" r:id="rId43"/>
    <p:sldId id="30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4A7FB4"/>
    <a:srgbClr val="4374BB"/>
    <a:srgbClr val="3378CB"/>
    <a:srgbClr val="3366CC"/>
    <a:srgbClr val="91E5E3"/>
    <a:srgbClr val="FF81B4"/>
    <a:srgbClr val="B5E0A8"/>
    <a:srgbClr val="2D5A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827" autoAdjust="0"/>
  </p:normalViewPr>
  <p:slideViewPr>
    <p:cSldViewPr>
      <p:cViewPr>
        <p:scale>
          <a:sx n="64" d="100"/>
          <a:sy n="64" d="100"/>
        </p:scale>
        <p:origin x="-1260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4E3BB75-1F60-41CC-BBE8-F191FACCCCB5}" type="datetimeFigureOut">
              <a:rPr lang="en-US"/>
              <a:pPr>
                <a:defRPr/>
              </a:pPr>
              <a:t>5/22/2009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34A1FD7-79F6-4722-B259-A11D2162D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A82232-9CA6-416F-A5C5-5EDF7D5CA71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D51F68-D8E7-42DC-9AE5-2575C7FBAE37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2EC8B3-5B5F-4C3C-B4C8-3D2FB34AFAAE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C097EB-6176-4BBE-A96E-B6DC79B507BF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EAF617-21FC-499A-B5C3-53583BCF6423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471B22-C564-4601-85F5-7DA2947851C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B62EC3-C3C1-4AE8-834D-E29B4B27CF92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E9F03E-194A-4454-985B-D9593CC52B3C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FF708C-6A8E-43C9-A5F6-98270596F9B6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E2AFD6-CD91-4188-9D98-CEF30EBA332B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9F889A-4EF6-4B6C-98F4-BCDDA9DB2095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D09E68-B8B6-4D57-848E-052272222A7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C255A6-2AE5-4BE0-BFB0-76A97E3A4DBB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FEDFD3-D07A-4176-AA19-290674E4F386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95823-83E5-471C-A713-F1DAC7ADA303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6A6805-410E-4A68-901A-D4D28430E200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51715C-3AFD-4FF5-BA52-4D0E004073A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A1FD7-79F6-4722-B259-A11D2162D53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A1FD7-79F6-4722-B259-A11D2162D5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E7F673-B843-4AA2-850F-BB4482DD8F53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26512-E11C-42A1-8F87-AD44C19364C6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0"/>
            <a:ext cx="8229600" cy="838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19800"/>
            <a:ext cx="82296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955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341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82000" cy="3962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229600" y="6172200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C6C97EC-459E-4A91-8D54-7A9AED3B1D51}" type="slidenum">
              <a:rPr kumimoji="1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/>
              <a:t>‹#›</a:t>
            </a:fld>
            <a:endParaRPr lang="en-US" sz="1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00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00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00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00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W:\Presentations\Organic%20Foods\organic_g.mp3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W:\Presentations\Organic%20Foods\ipm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9144000" cy="5181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Organic Foods and Your Nutritional Health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you agree or disagree?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7696200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663300">
                <a:alpha val="8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ClrTx/>
              <a:buSzPct val="85000"/>
              <a:buNone/>
            </a:pPr>
            <a:r>
              <a:rPr lang="en-US" sz="2800" dirty="0" smtClean="0"/>
              <a:t>5) </a:t>
            </a:r>
            <a:r>
              <a:rPr lang="en-US" sz="3200" dirty="0" smtClean="0"/>
              <a:t>Certain plants grown organically contain higher levels of antioxidants than similar plants grown traditionally.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“Organic”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6019800" cy="4038600"/>
          </a:xfrm>
        </p:spPr>
        <p:txBody>
          <a:bodyPr/>
          <a:lstStyle/>
          <a:p>
            <a:r>
              <a:rPr lang="en-US" dirty="0" smtClean="0"/>
              <a:t>Looking back to the 1940’s:</a:t>
            </a:r>
          </a:p>
          <a:p>
            <a:pPr marL="800100">
              <a:buNone/>
            </a:pPr>
            <a:r>
              <a:rPr lang="en-US" dirty="0" smtClean="0"/>
              <a:t> 	Movement to avoid “chemical inputs” like pesticides in agriculture. </a:t>
            </a:r>
          </a:p>
          <a:p>
            <a:r>
              <a:rPr lang="en-US" dirty="0" smtClean="0"/>
              <a:t>But, had no definitions or standards . . 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2971800" y="60198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 dirty="0"/>
              <a:t>Understanding the ‘USDA Organic’ Label. </a:t>
            </a:r>
            <a:r>
              <a:rPr lang="en-US" sz="1800" dirty="0"/>
              <a:t>EDIS pub HS1146, 2008</a:t>
            </a:r>
          </a:p>
        </p:txBody>
      </p:sp>
      <p:pic>
        <p:nvPicPr>
          <p:cNvPr id="77826" name="Picture 2" descr="http://www.iclipart.com/dodl.php/c198868_m.jpg?linklokauth=L3RlbXAvYzE5ODg2OF9tLmpwZywxMjQzMDA1NzU3LDEyOC4yMjcuODcuMTQ1LDAsMCxMTF8wLCw3MjkzYTVkYmQ2ZjQzMGM4ZTgzZjUwMWQ5MmE3NGRiZQ%3D%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285999"/>
            <a:ext cx="3314700" cy="3642527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“Organic”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010400" cy="4191000"/>
          </a:xfrm>
        </p:spPr>
        <p:txBody>
          <a:bodyPr/>
          <a:lstStyle/>
          <a:p>
            <a:r>
              <a:rPr lang="en-US" dirty="0" smtClean="0"/>
              <a:t>Need for federal standards emerged.</a:t>
            </a:r>
          </a:p>
          <a:p>
            <a:r>
              <a:rPr lang="en-US" dirty="0" smtClean="0"/>
              <a:t>Legislation established:</a:t>
            </a:r>
          </a:p>
          <a:p>
            <a:pPr lvl="1"/>
            <a:r>
              <a:rPr lang="en-US" dirty="0" smtClean="0"/>
              <a:t>National Organic Program (NOP)</a:t>
            </a:r>
          </a:p>
          <a:p>
            <a:pPr lvl="1"/>
            <a:r>
              <a:rPr lang="en-US" dirty="0" smtClean="0"/>
              <a:t>National Organic Standards         Board (NOSB)</a:t>
            </a:r>
          </a:p>
          <a:p>
            <a:r>
              <a:rPr lang="en-US" dirty="0" smtClean="0"/>
              <a:t>Organic standards adopted in 2002.</a:t>
            </a:r>
          </a:p>
          <a:p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971800" y="60198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 dirty="0"/>
              <a:t>Understanding the ‘USDA Organic’ Label. </a:t>
            </a:r>
            <a:r>
              <a:rPr lang="en-US" sz="1800" dirty="0"/>
              <a:t>EDIS pub HS1146, 2008</a:t>
            </a:r>
          </a:p>
        </p:txBody>
      </p:sp>
      <p:pic>
        <p:nvPicPr>
          <p:cNvPr id="75780" name="Picture 4" descr="http://copland.udel.edu/~kniel/VirtualFarm/ag_clip_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8358" y="1676401"/>
            <a:ext cx="2945642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“Organic”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400800" cy="4191000"/>
          </a:xfrm>
        </p:spPr>
        <p:txBody>
          <a:bodyPr/>
          <a:lstStyle/>
          <a:p>
            <a:r>
              <a:rPr lang="en-US" dirty="0" smtClean="0"/>
              <a:t>Organic agriculture: “an ecological production management system that promotes and enhances biodiversity, biological cycles, and soil biological activity.”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971800" y="60198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 dirty="0"/>
              <a:t>Understanding the ‘USDA Organic’ Label. </a:t>
            </a:r>
            <a:r>
              <a:rPr lang="en-US" sz="1800" dirty="0"/>
              <a:t>EDIS pub HS1146, 2008</a:t>
            </a:r>
          </a:p>
        </p:txBody>
      </p:sp>
      <p:pic>
        <p:nvPicPr>
          <p:cNvPr id="5" name="organic_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10400" y="5410200"/>
            <a:ext cx="7620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4876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Let’s see what 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Gardening in a Minute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says about organic gardening …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3730" name="Picture 2" descr="http://www.nal.usda.gov/afsic/images/orgaqua/farmsce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2657475" cy="26574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NOP Standards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257800" cy="5105400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/>
              <a:t>Livestock </a:t>
            </a:r>
          </a:p>
          <a:p>
            <a:endParaRPr lang="en-US" sz="800" dirty="0" smtClean="0"/>
          </a:p>
          <a:p>
            <a:r>
              <a:rPr lang="en-US" dirty="0" smtClean="0"/>
              <a:t>No preventive antibiotics or other synthetic drugs unless animal becomes sick</a:t>
            </a:r>
          </a:p>
          <a:p>
            <a:r>
              <a:rPr lang="en-US" dirty="0" smtClean="0"/>
              <a:t>No growth-promoting hormones</a:t>
            </a:r>
          </a:p>
          <a:p>
            <a:endParaRPr lang="en-US" dirty="0" smtClean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971800" y="60198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 dirty="0"/>
              <a:t>Understanding the ‘USDA Organic’ Label. </a:t>
            </a:r>
            <a:r>
              <a:rPr lang="en-US" sz="1800" dirty="0"/>
              <a:t>EDIS pub HS1146, 2008</a:t>
            </a:r>
          </a:p>
        </p:txBody>
      </p:sp>
      <p:pic>
        <p:nvPicPr>
          <p:cNvPr id="71682" name="Picture 2" descr="http://www.iclipart.com/dodl.php/c198910_m.jpg?linklokauth=L3RlbXAvYzE5ODkxMF9tLmpwZywxMjQzMDA2MjI2LDEyOC4yMjcuODcuMTQ1LDAsMCxMTF8wLCw4ZTA0YWY3MTRmNTI4YTJhZWU0NDc3OWExMjY4ZWZkMQ%3D%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6403" y="3200400"/>
            <a:ext cx="346329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114800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/>
              <a:t>Pesticide use</a:t>
            </a:r>
          </a:p>
          <a:p>
            <a:endParaRPr lang="en-US" sz="1200" dirty="0" smtClean="0"/>
          </a:p>
          <a:p>
            <a:r>
              <a:rPr lang="en-US" dirty="0" smtClean="0"/>
              <a:t>No “high risk” ingredients</a:t>
            </a:r>
          </a:p>
          <a:p>
            <a:r>
              <a:rPr lang="en-US" dirty="0" smtClean="0"/>
              <a:t>Residues from </a:t>
            </a:r>
            <a:r>
              <a:rPr lang="en-US" i="1" dirty="0" smtClean="0"/>
              <a:t>unapproved </a:t>
            </a:r>
            <a:r>
              <a:rPr lang="en-US" dirty="0" smtClean="0"/>
              <a:t>pesticides must be less than 5% of EPA tolerance level</a:t>
            </a:r>
          </a:p>
          <a:p>
            <a:pPr>
              <a:buNone/>
            </a:pPr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NOP Standards</a:t>
            </a:r>
          </a:p>
        </p:txBody>
      </p:sp>
      <p:pic>
        <p:nvPicPr>
          <p:cNvPr id="5" name="ip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038600" y="5257800"/>
            <a:ext cx="7620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572000"/>
            <a:ext cx="7315200" cy="523220"/>
          </a:xfrm>
          <a:prstGeom prst="rect">
            <a:avLst/>
          </a:prstGeom>
          <a:noFill/>
          <a:ln w="9525"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IPM is one way to reduce pesticide use: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NOP Standards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46482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            Restrictions</a:t>
            </a:r>
          </a:p>
          <a:p>
            <a:r>
              <a:rPr lang="en-US" dirty="0" smtClean="0"/>
              <a:t>Raw manure applications no                    less than 90-120 days prior                          to harvest</a:t>
            </a:r>
          </a:p>
          <a:p>
            <a:r>
              <a:rPr lang="en-US" dirty="0" smtClean="0"/>
              <a:t>Compost manufacture is                        strictly regulated</a:t>
            </a:r>
          </a:p>
          <a:p>
            <a:r>
              <a:rPr lang="en-US" dirty="0" smtClean="0"/>
              <a:t>May not use any genetically-modified crops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971800" y="60198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 dirty="0"/>
              <a:t>Understanding the ‘USDA Organic’ Label. </a:t>
            </a:r>
            <a:r>
              <a:rPr lang="en-US" sz="1800" dirty="0"/>
              <a:t>EDIS pub HS1146, 2008</a:t>
            </a:r>
          </a:p>
        </p:txBody>
      </p:sp>
      <p:pic>
        <p:nvPicPr>
          <p:cNvPr id="68612" name="Picture 4" descr="Photo: Fertilizer being applied to field at planting tim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676400"/>
            <a:ext cx="2857500" cy="28575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NOP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791200" cy="3962400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/>
              <a:t>Other 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Processed organic foods generally contain no artificial flavors, colors, or preservatives</a:t>
            </a:r>
          </a:p>
          <a:p>
            <a:endParaRPr lang="en-US" dirty="0"/>
          </a:p>
        </p:txBody>
      </p:sp>
      <p:pic>
        <p:nvPicPr>
          <p:cNvPr id="66562" name="Picture 2" descr="http://www.iclipart.com/dodl.php/c212151_m.jpg?linklokauth=L3RlbXAvYzIxMjE1MV9tLmpwZywxMjQzMDA3MDIyLDEyOC4yMjcuODcuMTQ1LDAsMCxMTF8wLCxmYjMwY2UyY2NhMDdmOWIwYzdmOWU5YzA0MjliZGNjZg%3D%3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895600"/>
            <a:ext cx="2213991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Organic Label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763000" cy="4038600"/>
          </a:xfrm>
        </p:spPr>
        <p:txBody>
          <a:bodyPr/>
          <a:lstStyle/>
          <a:p>
            <a:r>
              <a:rPr lang="en-US" dirty="0" smtClean="0"/>
              <a:t>Producers who use the organic seal must be certified.</a:t>
            </a:r>
          </a:p>
          <a:p>
            <a:r>
              <a:rPr lang="en-US" dirty="0" smtClean="0"/>
              <a:t>Categories for multi-ingredient products:</a:t>
            </a:r>
          </a:p>
          <a:p>
            <a:pPr marL="1073150" lvl="1"/>
            <a:r>
              <a:rPr lang="en-US" dirty="0" smtClean="0"/>
              <a:t>100% organic</a:t>
            </a:r>
          </a:p>
          <a:p>
            <a:pPr marL="1073150" lvl="1"/>
            <a:r>
              <a:rPr lang="en-US" dirty="0" smtClean="0"/>
              <a:t>Certified organic</a:t>
            </a:r>
          </a:p>
          <a:p>
            <a:pPr marL="1073150" lvl="1"/>
            <a:r>
              <a:rPr lang="en-US" dirty="0" smtClean="0"/>
              <a:t>Made with organic ingredients</a:t>
            </a:r>
          </a:p>
          <a:p>
            <a:pPr marL="1073150" lvl="1"/>
            <a:r>
              <a:rPr lang="en-US" dirty="0" smtClean="0"/>
              <a:t>No label claims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971800" y="60198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 dirty="0"/>
              <a:t>Understanding the ‘USDA Organic’ Label. </a:t>
            </a:r>
            <a:r>
              <a:rPr lang="en-US" sz="1800" dirty="0"/>
              <a:t>EDIS pub HS1146, 2008</a:t>
            </a:r>
          </a:p>
        </p:txBody>
      </p:sp>
      <p:pic>
        <p:nvPicPr>
          <p:cNvPr id="5" name="Picture 2" descr="http://blog.usa.gov/roller/govgab/resource/images/USDAOrganic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5814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Interests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7620000" cy="4038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Effects of organic production on nutrient levels in foods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Impacts in humans of consuming organically produced foods:</a:t>
            </a:r>
          </a:p>
          <a:p>
            <a:pPr lvl="1"/>
            <a:r>
              <a:rPr lang="en-US" dirty="0" smtClean="0"/>
              <a:t>nutrient levels</a:t>
            </a:r>
          </a:p>
          <a:p>
            <a:pPr lvl="1"/>
            <a:r>
              <a:rPr lang="en-US" dirty="0" smtClean="0"/>
              <a:t>disease risk</a:t>
            </a:r>
          </a:p>
          <a:p>
            <a:pPr lvl="1"/>
            <a:r>
              <a:rPr lang="en-US" dirty="0" smtClean="0"/>
              <a:t>overall health</a:t>
            </a:r>
          </a:p>
        </p:txBody>
      </p:sp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6324600" y="3733800"/>
            <a:ext cx="2438400" cy="22467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 cap="sq">
            <a:solidFill>
              <a:srgbClr val="6633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Key question to keep in mind: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If organic products are nutritionally superior, does it matter in terms of human health?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362200" y="6324600"/>
            <a:ext cx="39624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cs typeface="Times New Roman" pitchFamily="18" charset="0"/>
              </a:rPr>
              <a:t>J </a:t>
            </a:r>
            <a:r>
              <a:rPr lang="en-US" sz="1800" i="1" dirty="0" err="1">
                <a:cs typeface="Times New Roman" pitchFamily="18" charset="0"/>
              </a:rPr>
              <a:t>Sci</a:t>
            </a:r>
            <a:r>
              <a:rPr lang="en-US" sz="1800" i="1" dirty="0">
                <a:cs typeface="Times New Roman" pitchFamily="18" charset="0"/>
              </a:rPr>
              <a:t> Food Agric. </a:t>
            </a:r>
            <a:r>
              <a:rPr lang="en-US" sz="1800" dirty="0">
                <a:cs typeface="Times New Roman" pitchFamily="18" charset="0"/>
              </a:rPr>
              <a:t>2001; 81:924-931.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3810000"/>
          </a:xfrm>
        </p:spPr>
        <p:txBody>
          <a:bodyPr/>
          <a:lstStyle/>
          <a:p>
            <a:r>
              <a:rPr lang="en-US" dirty="0" smtClean="0"/>
              <a:t>Organic foods in the marketplace</a:t>
            </a:r>
          </a:p>
          <a:p>
            <a:r>
              <a:rPr lang="en-US" dirty="0" smtClean="0"/>
              <a:t>Exploring your beliefs about organic foods</a:t>
            </a:r>
          </a:p>
          <a:p>
            <a:r>
              <a:rPr lang="en-US" dirty="0" smtClean="0"/>
              <a:t>Let’s see what “organic” means</a:t>
            </a:r>
          </a:p>
          <a:p>
            <a:r>
              <a:rPr lang="en-US" dirty="0" smtClean="0"/>
              <a:t>What do we know about the nutritional value of organic foods?</a:t>
            </a:r>
          </a:p>
          <a:p>
            <a:r>
              <a:rPr lang="en-US" dirty="0" smtClean="0"/>
              <a:t>Take-home message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Antioxidants in Kiwifruit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6019800" cy="4343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Organic fruit kiwifruit had higher levels of: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Several minerals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Vitamin C (ascorbic acid)</a:t>
            </a:r>
          </a:p>
          <a:p>
            <a:pPr lvl="1">
              <a:lnSpc>
                <a:spcPct val="130000"/>
              </a:lnSpc>
            </a:pPr>
            <a:r>
              <a:rPr lang="en-US" dirty="0" err="1" smtClean="0"/>
              <a:t>Phenolic</a:t>
            </a:r>
            <a:r>
              <a:rPr lang="en-US" dirty="0" smtClean="0"/>
              <a:t> compounds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895600" y="6248400"/>
            <a:ext cx="39624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chemeClr val="tx1"/>
                </a:solidFill>
                <a:cs typeface="Times New Roman" pitchFamily="18" charset="0"/>
              </a:rPr>
              <a:t>J </a:t>
            </a:r>
            <a:r>
              <a:rPr lang="en-US" sz="1800" i="1" dirty="0" err="1">
                <a:solidFill>
                  <a:schemeClr val="tx1"/>
                </a:solidFill>
                <a:cs typeface="Times New Roman" pitchFamily="18" charset="0"/>
              </a:rPr>
              <a:t>Sci</a:t>
            </a:r>
            <a:r>
              <a:rPr lang="en-US" sz="1800" i="1" dirty="0">
                <a:solidFill>
                  <a:schemeClr val="tx1"/>
                </a:solidFill>
                <a:cs typeface="Times New Roman" pitchFamily="18" charset="0"/>
              </a:rPr>
              <a:t> Food Agric. 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2007; 87:1228-36.</a:t>
            </a: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5E6"/>
              </a:clrFrom>
              <a:clrTo>
                <a:srgbClr val="E9E5E6">
                  <a:alpha val="0"/>
                </a:srgbClr>
              </a:clrTo>
            </a:clrChange>
          </a:blip>
          <a:srcRect l="8333" t="16154" r="17857" b="8461"/>
          <a:stretch>
            <a:fillRect/>
          </a:stretch>
        </p:blipFill>
        <p:spPr bwMode="auto">
          <a:xfrm>
            <a:off x="5867400" y="2133600"/>
            <a:ext cx="2743200" cy="21669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371600"/>
          </a:xfrm>
        </p:spPr>
        <p:txBody>
          <a:bodyPr/>
          <a:lstStyle/>
          <a:p>
            <a:r>
              <a:rPr lang="en-US" dirty="0" smtClean="0"/>
              <a:t>Antioxidants in Pears</a:t>
            </a:r>
            <a:br>
              <a:rPr lang="en-US" dirty="0" smtClean="0"/>
            </a:br>
            <a:r>
              <a:rPr lang="en-US" dirty="0" smtClean="0"/>
              <a:t>and Peaches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334000" cy="4343400"/>
          </a:xfrm>
        </p:spPr>
        <p:txBody>
          <a:bodyPr/>
          <a:lstStyle/>
          <a:p>
            <a:r>
              <a:rPr lang="en-US" dirty="0" smtClean="0"/>
              <a:t>Vitamin E levels not consistently different.</a:t>
            </a:r>
          </a:p>
          <a:p>
            <a:r>
              <a:rPr lang="en-US" dirty="0" smtClean="0"/>
              <a:t>Vitamin C higher in organic peaches. </a:t>
            </a:r>
          </a:p>
          <a:p>
            <a:r>
              <a:rPr lang="en-US" dirty="0" smtClean="0"/>
              <a:t>Total </a:t>
            </a:r>
            <a:r>
              <a:rPr lang="en-US" dirty="0" err="1" smtClean="0"/>
              <a:t>phenolic</a:t>
            </a:r>
            <a:r>
              <a:rPr lang="en-US" dirty="0" smtClean="0"/>
              <a:t> activity higher in organic fruits.</a:t>
            </a:r>
          </a:p>
          <a:p>
            <a:endParaRPr lang="en-US" dirty="0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90800" y="6248400"/>
            <a:ext cx="41910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cs typeface="Times New Roman" pitchFamily="18" charset="0"/>
              </a:rPr>
              <a:t>J Agric Food Chem. </a:t>
            </a:r>
            <a:r>
              <a:rPr lang="en-US" sz="1800" dirty="0">
                <a:cs typeface="Times New Roman" pitchFamily="18" charset="0"/>
              </a:rPr>
              <a:t>2002;50:5458-5462</a:t>
            </a:r>
          </a:p>
        </p:txBody>
      </p:sp>
      <p:pic>
        <p:nvPicPr>
          <p:cNvPr id="19461" name="Picture 15" descr="Pea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81200"/>
            <a:ext cx="33528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Antioxidants in Yellow Plums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6858000" cy="457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Three types of organic                        cultivation used.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Vitamin C low in all groups.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Vitamin E levels not      consistently different.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Total </a:t>
            </a:r>
            <a:r>
              <a:rPr lang="en-US" dirty="0" err="1" smtClean="0"/>
              <a:t>polyphenols</a:t>
            </a:r>
            <a:r>
              <a:rPr lang="en-US" dirty="0" smtClean="0"/>
              <a:t> higher in conventionally grown plums.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895600" y="6248400"/>
            <a:ext cx="36576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cs typeface="Times New Roman" pitchFamily="18" charset="0"/>
              </a:rPr>
              <a:t>J Agric Food Chem. </a:t>
            </a:r>
            <a:r>
              <a:rPr lang="en-US" sz="1800" dirty="0">
                <a:cs typeface="Times New Roman" pitchFamily="18" charset="0"/>
              </a:rPr>
              <a:t>2004;52:90-94.</a:t>
            </a:r>
          </a:p>
        </p:txBody>
      </p:sp>
      <p:pic>
        <p:nvPicPr>
          <p:cNvPr id="20485" name="Picture 8" descr="k10781-1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905000"/>
            <a:ext cx="32004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Antioxidants in Tomatoes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610600" cy="4419600"/>
          </a:xfrm>
        </p:spPr>
        <p:txBody>
          <a:bodyPr/>
          <a:lstStyle/>
          <a:p>
            <a:r>
              <a:rPr lang="en-US" dirty="0" smtClean="0"/>
              <a:t>Fresh organic tomatoes                      higher in vitamin C,                   </a:t>
            </a:r>
            <a:r>
              <a:rPr lang="en-US" dirty="0" err="1" smtClean="0"/>
              <a:t>carotenoids</a:t>
            </a:r>
            <a:r>
              <a:rPr lang="en-US" dirty="0" smtClean="0"/>
              <a:t>, and                       </a:t>
            </a:r>
            <a:r>
              <a:rPr lang="en-US" dirty="0" err="1" smtClean="0"/>
              <a:t>polyphenols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Organic purees higher in                    vitamin C and </a:t>
            </a:r>
            <a:r>
              <a:rPr lang="en-US" dirty="0" err="1" smtClean="0"/>
              <a:t>polyphenols</a:t>
            </a:r>
            <a:r>
              <a:rPr lang="en-US" dirty="0" smtClean="0"/>
              <a:t>.</a:t>
            </a:r>
          </a:p>
          <a:p>
            <a:pPr>
              <a:tabLst>
                <a:tab pos="1258888" algn="l"/>
              </a:tabLst>
            </a:pPr>
            <a:r>
              <a:rPr lang="en-US" dirty="0" smtClean="0"/>
              <a:t>Blood nutrient levels increased similarly.</a:t>
            </a:r>
            <a:endParaRPr lang="en-US" sz="1800" dirty="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572000" y="5638800"/>
            <a:ext cx="4038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90800" y="6248400"/>
            <a:ext cx="40386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800" i="1">
                <a:solidFill>
                  <a:schemeClr val="tx1"/>
                </a:solidFill>
                <a:cs typeface="Times New Roman" pitchFamily="18" charset="0"/>
              </a:rPr>
              <a:t>J. Agric. Food Chem</a:t>
            </a:r>
            <a:r>
              <a:rPr kumimoji="1" lang="en-US" sz="1800">
                <a:solidFill>
                  <a:schemeClr val="tx1"/>
                </a:solidFill>
                <a:cs typeface="Times New Roman" pitchFamily="18" charset="0"/>
              </a:rPr>
              <a:t>. 2004;52:6503-09</a:t>
            </a:r>
          </a:p>
        </p:txBody>
      </p:sp>
      <p:pic>
        <p:nvPicPr>
          <p:cNvPr id="22534" name="Picture 10" descr="k8605-3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752600"/>
            <a:ext cx="3276600" cy="250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Flavonoids</a:t>
            </a:r>
            <a:r>
              <a:rPr lang="en-US" dirty="0" smtClean="0"/>
              <a:t> in Tomatoes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05800" cy="3733800"/>
          </a:xfrm>
        </p:spPr>
        <p:txBody>
          <a:bodyPr/>
          <a:lstStyle/>
          <a:p>
            <a:r>
              <a:rPr lang="en-US" dirty="0" smtClean="0"/>
              <a:t>Ten-year study of </a:t>
            </a:r>
            <a:r>
              <a:rPr lang="en-US" dirty="0" err="1" smtClean="0"/>
              <a:t>flavonoid</a:t>
            </a:r>
            <a:r>
              <a:rPr lang="en-US" dirty="0" smtClean="0"/>
              <a:t>                 content in tomatoes.</a:t>
            </a:r>
          </a:p>
          <a:p>
            <a:r>
              <a:rPr lang="en-US" dirty="0" smtClean="0"/>
              <a:t>Two </a:t>
            </a:r>
            <a:r>
              <a:rPr lang="en-US" dirty="0" err="1" smtClean="0"/>
              <a:t>flavonoids</a:t>
            </a:r>
            <a:r>
              <a:rPr lang="en-US" dirty="0" smtClean="0"/>
              <a:t> higher in                 organic samples.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514600" y="6248400"/>
            <a:ext cx="46482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800" i="1" dirty="0">
                <a:solidFill>
                  <a:schemeClr val="tx1"/>
                </a:solidFill>
                <a:cs typeface="Times New Roman" pitchFamily="18" charset="0"/>
              </a:rPr>
              <a:t>J. Agric. Food Chem</a:t>
            </a:r>
            <a:r>
              <a:rPr kumimoji="1" lang="en-US" sz="1800" dirty="0">
                <a:solidFill>
                  <a:schemeClr val="tx1"/>
                </a:solidFill>
                <a:cs typeface="Times New Roman" pitchFamily="18" charset="0"/>
              </a:rPr>
              <a:t>.  Publ. on Web 6/23/2007</a:t>
            </a:r>
          </a:p>
        </p:txBody>
      </p:sp>
      <p:pic>
        <p:nvPicPr>
          <p:cNvPr id="23557" name="Picture 6" descr="Tomatoes photo IClipAr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3200400"/>
            <a:ext cx="3314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371600"/>
          </a:xfrm>
        </p:spPr>
        <p:txBody>
          <a:bodyPr/>
          <a:lstStyle/>
          <a:p>
            <a:r>
              <a:rPr lang="en-US" sz="4200" dirty="0" smtClean="0"/>
              <a:t>Comparison of Nutrient Levels in Variety of Foods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5257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Review of 150 studies.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Foods: </a:t>
            </a:r>
            <a:r>
              <a:rPr lang="en-US" sz="2400" dirty="0" smtClean="0"/>
              <a:t>cereals, vegetables, </a:t>
            </a:r>
            <a:r>
              <a:rPr lang="en-US" sz="2400" dirty="0" smtClean="0"/>
              <a:t>                         </a:t>
            </a:r>
            <a:r>
              <a:rPr lang="en-US" sz="2400" dirty="0" smtClean="0"/>
              <a:t>fruits, bread, dairy, meat and </a:t>
            </a:r>
            <a:r>
              <a:rPr lang="en-US" sz="2400" dirty="0" smtClean="0"/>
              <a:t>                         meat products</a:t>
            </a:r>
            <a:r>
              <a:rPr lang="en-US" sz="2400" dirty="0" smtClean="0"/>
              <a:t>, eggs, honey, </a:t>
            </a:r>
            <a:r>
              <a:rPr lang="en-US" sz="2400" dirty="0" smtClean="0"/>
              <a:t>                          wine</a:t>
            </a:r>
            <a:r>
              <a:rPr lang="en-US" sz="2400" dirty="0" smtClean="0"/>
              <a:t>, </a:t>
            </a:r>
            <a:r>
              <a:rPr lang="en-US" sz="2400" dirty="0" smtClean="0"/>
              <a:t>and </a:t>
            </a:r>
            <a:r>
              <a:rPr lang="en-US" sz="2400" dirty="0" smtClean="0"/>
              <a:t>beer.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Either no major differences in nutrient levels or results inconclusive.</a:t>
            </a:r>
          </a:p>
          <a:p>
            <a:pPr algn="r">
              <a:buFont typeface="Wingdings" pitchFamily="2" charset="2"/>
              <a:buNone/>
            </a:pPr>
            <a:endParaRPr lang="en-US" sz="1800" dirty="0" smtClean="0"/>
          </a:p>
          <a:p>
            <a:pPr algn="r">
              <a:buFont typeface="Wingdings" pitchFamily="2" charset="2"/>
              <a:buNone/>
            </a:pPr>
            <a:endParaRPr lang="en-US" sz="1800" dirty="0" smtClean="0"/>
          </a:p>
          <a:p>
            <a:pPr algn="r">
              <a:buFont typeface="Wingdings" pitchFamily="2" charset="2"/>
              <a:buNone/>
            </a:pPr>
            <a:endParaRPr lang="en-US" sz="1800" dirty="0" smtClean="0"/>
          </a:p>
          <a:p>
            <a:pPr algn="r">
              <a:buFont typeface="Wingdings" pitchFamily="2" charset="2"/>
              <a:buNone/>
            </a:pPr>
            <a:endParaRPr lang="en-US" sz="1800" i="1" dirty="0" smtClean="0"/>
          </a:p>
          <a:p>
            <a:pPr algn="r">
              <a:buFont typeface="Wingdings" pitchFamily="2" charset="2"/>
              <a:buNone/>
            </a:pPr>
            <a:endParaRPr lang="en-US" sz="1800" b="1" dirty="0" smtClean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819400" y="6248400"/>
            <a:ext cx="4038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800" i="1">
                <a:solidFill>
                  <a:schemeClr val="tx1"/>
                </a:solidFill>
                <a:cs typeface="Times New Roman" pitchFamily="18" charset="0"/>
              </a:rPr>
              <a:t>J. Sci. Food Agric.</a:t>
            </a:r>
            <a:r>
              <a:rPr kumimoji="1" lang="en-US" sz="1800">
                <a:solidFill>
                  <a:schemeClr val="tx1"/>
                </a:solidFill>
                <a:cs typeface="Times New Roman" pitchFamily="18" charset="0"/>
              </a:rPr>
              <a:t> 1997;74:281-293.</a:t>
            </a:r>
          </a:p>
        </p:txBody>
      </p:sp>
      <p:pic>
        <p:nvPicPr>
          <p:cNvPr id="24581" name="Picture 5" descr="DurumWheat WFood Counc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828800"/>
            <a:ext cx="3327968" cy="239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sz="4000" dirty="0" smtClean="0"/>
              <a:t>Comparison of Nutrient Levels in Fruits, Vegetables and Grains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6324600" cy="46482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Review of 41 studies.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Organically grown                crops contained more: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vitamin C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iron, magnesium, and phosphorus</a:t>
            </a:r>
          </a:p>
          <a:p>
            <a:pPr algn="r">
              <a:lnSpc>
                <a:spcPct val="110000"/>
              </a:lnSpc>
              <a:buFont typeface="Wingdings" pitchFamily="2" charset="2"/>
              <a:buNone/>
            </a:pPr>
            <a:endParaRPr lang="en-US" sz="1800" i="1" dirty="0" smtClean="0"/>
          </a:p>
          <a:p>
            <a:pPr algn="r">
              <a:lnSpc>
                <a:spcPct val="110000"/>
              </a:lnSpc>
              <a:buFont typeface="Wingdings" pitchFamily="2" charset="2"/>
              <a:buNone/>
            </a:pPr>
            <a:endParaRPr lang="en-US" sz="1800" i="1" dirty="0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0" y="6248400"/>
            <a:ext cx="44196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1800" i="1" dirty="0">
                <a:solidFill>
                  <a:schemeClr val="tx1"/>
                </a:solidFill>
                <a:cs typeface="Times New Roman" pitchFamily="18" charset="0"/>
              </a:rPr>
              <a:t>J. Alternative </a:t>
            </a:r>
            <a:r>
              <a:rPr kumimoji="1" lang="en-US" sz="1800" i="1" dirty="0" err="1">
                <a:solidFill>
                  <a:schemeClr val="tx1"/>
                </a:solidFill>
                <a:cs typeface="Times New Roman" pitchFamily="18" charset="0"/>
              </a:rPr>
              <a:t>Compl</a:t>
            </a:r>
            <a:r>
              <a:rPr kumimoji="1" lang="en-US" sz="1800" i="1" dirty="0">
                <a:solidFill>
                  <a:schemeClr val="tx1"/>
                </a:solidFill>
                <a:cs typeface="Times New Roman" pitchFamily="18" charset="0"/>
              </a:rPr>
              <a:t>. Med</a:t>
            </a:r>
            <a:r>
              <a:rPr kumimoji="1" lang="en-US" sz="1800" dirty="0">
                <a:solidFill>
                  <a:schemeClr val="tx1"/>
                </a:solidFill>
                <a:cs typeface="Times New Roman" pitchFamily="18" charset="0"/>
              </a:rPr>
              <a:t>. 2001;7:161-173.</a:t>
            </a:r>
            <a:endParaRPr lang="en-US" sz="1800" dirty="0">
              <a:cs typeface="Times New Roman" pitchFamily="18" charset="0"/>
            </a:endParaRPr>
          </a:p>
        </p:txBody>
      </p:sp>
      <p:pic>
        <p:nvPicPr>
          <p:cNvPr id="25605" name="Picture 17" descr="k8666-1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828800"/>
            <a:ext cx="386472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Review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610600" cy="4495800"/>
          </a:xfrm>
        </p:spPr>
        <p:txBody>
          <a:bodyPr/>
          <a:lstStyle/>
          <a:p>
            <a:r>
              <a:rPr lang="en-US" dirty="0" smtClean="0"/>
              <a:t>Screened published studies since 1980.</a:t>
            </a:r>
          </a:p>
          <a:p>
            <a:r>
              <a:rPr lang="en-US" dirty="0" smtClean="0"/>
              <a:t>Compared levels of 11 nutrients.</a:t>
            </a:r>
          </a:p>
          <a:p>
            <a:r>
              <a:rPr lang="en-US" dirty="0" smtClean="0"/>
              <a:t>Organic foods nutritionally superior in 61% and conventional in 37% of matched pairs.</a:t>
            </a:r>
          </a:p>
          <a:p>
            <a:r>
              <a:rPr lang="en-US" dirty="0" smtClean="0"/>
              <a:t>Nutrient differences greater and more significant when organic food had higher                  	  levels. 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3124200" y="60960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 dirty="0"/>
              <a:t>Nutritional Superiority of Organic Food. </a:t>
            </a:r>
            <a:r>
              <a:rPr lang="en-US" sz="1600" dirty="0"/>
              <a:t>The Organic Center. March 2008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Higher Levels of </a:t>
            </a:r>
            <a:r>
              <a:rPr lang="en-US" dirty="0" err="1" smtClean="0"/>
              <a:t>Phytochemicals</a:t>
            </a:r>
            <a:endParaRPr 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would organic foods contain higher levels of compounds such as </a:t>
            </a:r>
            <a:r>
              <a:rPr lang="en-US" dirty="0" err="1" smtClean="0"/>
              <a:t>polyphenols</a:t>
            </a:r>
            <a:r>
              <a:rPr lang="en-US" dirty="0" smtClean="0"/>
              <a:t>?</a:t>
            </a:r>
          </a:p>
          <a:p>
            <a:r>
              <a:rPr lang="en-US" dirty="0" smtClean="0"/>
              <a:t>Two ideas:</a:t>
            </a:r>
          </a:p>
          <a:p>
            <a:pPr lvl="1"/>
            <a:r>
              <a:rPr lang="en-US" dirty="0" smtClean="0"/>
              <a:t>Less availability of nitrogen for plants in organic fertilization practices.</a:t>
            </a:r>
          </a:p>
          <a:p>
            <a:pPr lvl="1"/>
            <a:r>
              <a:rPr lang="en-US" dirty="0" smtClean="0"/>
              <a:t>Greater chemical response to environmental stresses by organic plants.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 dirty="0"/>
              <a:t>J Food </a:t>
            </a:r>
            <a:r>
              <a:rPr lang="en-US" sz="1800" i="1" dirty="0" err="1"/>
              <a:t>Sci</a:t>
            </a:r>
            <a:r>
              <a:rPr lang="en-US" sz="1800" i="1" dirty="0"/>
              <a:t> </a:t>
            </a:r>
            <a:r>
              <a:rPr lang="en-US" sz="1800" dirty="0"/>
              <a:t>2006; 00:R1-R8.  </a:t>
            </a:r>
            <a:endParaRPr lang="en-US" sz="1800" u="sng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 for Research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64008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“Valid, reliable, objective studies are needed of the differences between organic and conventional foods in levels of human nutrients, and of the impacts of those differences on human health.”</a:t>
            </a:r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pPr algn="r">
              <a:buFont typeface="Wingdings" pitchFamily="2" charset="2"/>
              <a:buNone/>
            </a:pPr>
            <a:endParaRPr lang="en-US" sz="2000" dirty="0" smtClean="0"/>
          </a:p>
          <a:p>
            <a:pPr algn="r"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88" r="13333"/>
          <a:stretch>
            <a:fillRect/>
          </a:stretch>
        </p:blipFill>
        <p:spPr bwMode="auto">
          <a:xfrm>
            <a:off x="6324600" y="1600200"/>
            <a:ext cx="2819400" cy="2819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90800" y="6248400"/>
            <a:ext cx="48006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800" dirty="0">
                <a:solidFill>
                  <a:schemeClr val="tx1"/>
                </a:solidFill>
              </a:rPr>
              <a:t>First World Congress on Organic Food – 2004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/>
          <a:lstStyle/>
          <a:p>
            <a:r>
              <a:rPr lang="en-US" sz="4000" smtClean="0"/>
              <a:t>Organic Foods in the Marketplace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038600"/>
          </a:xfrm>
        </p:spPr>
        <p:txBody>
          <a:bodyPr/>
          <a:lstStyle/>
          <a:p>
            <a:r>
              <a:rPr lang="en-US" dirty="0" smtClean="0"/>
              <a:t>Fastest growing segment of food industry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819400" y="6019800"/>
            <a:ext cx="358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i="1" dirty="0"/>
              <a:t>J Food </a:t>
            </a:r>
            <a:r>
              <a:rPr lang="en-US" sz="1800" i="1" dirty="0" err="1"/>
              <a:t>Sci</a:t>
            </a:r>
            <a:r>
              <a:rPr lang="en-US" sz="1800" i="1" dirty="0"/>
              <a:t> </a:t>
            </a:r>
            <a:r>
              <a:rPr lang="en-US" sz="1800" dirty="0"/>
              <a:t>2006; 00:R1-R8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Organic Trade Association, 2009  </a:t>
            </a:r>
            <a:endParaRPr lang="en-US" sz="1800" u="sng" dirty="0"/>
          </a:p>
        </p:txBody>
      </p:sp>
      <p:graphicFrame>
        <p:nvGraphicFramePr>
          <p:cNvPr id="10245" name="Content Placeholder 3"/>
          <p:cNvGraphicFramePr>
            <a:graphicFrameLocks/>
          </p:cNvGraphicFramePr>
          <p:nvPr/>
        </p:nvGraphicFramePr>
        <p:xfrm>
          <a:off x="381000" y="2133600"/>
          <a:ext cx="8258175" cy="3311525"/>
        </p:xfrm>
        <a:graphic>
          <a:graphicData uri="http://schemas.openxmlformats.org/presentationml/2006/ole">
            <p:oleObj spid="_x0000_s10245" name="Worksheet" r:id="rId4" imgW="8258000" imgH="3314779" progId="Excel.Sheet.8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Take Home Message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2000" cy="4572000"/>
          </a:xfrm>
        </p:spPr>
        <p:txBody>
          <a:bodyPr/>
          <a:lstStyle/>
          <a:p>
            <a:pPr>
              <a:buNone/>
            </a:pPr>
            <a:endParaRPr lang="en-US" sz="2700" i="1" dirty="0" smtClean="0"/>
          </a:p>
          <a:p>
            <a:pPr algn="r">
              <a:buFont typeface="Wingdings" pitchFamily="2" charset="2"/>
              <a:buNone/>
            </a:pPr>
            <a:endParaRPr lang="en-US" sz="1400" dirty="0" smtClean="0"/>
          </a:p>
          <a:p>
            <a:pPr algn="r">
              <a:buFont typeface="Wingdings" pitchFamily="2" charset="2"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Hunger and Environmental Nutrition DPG, 2007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www.HENdpg.org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76962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663300">
                <a:alpha val="8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Certain plants cultivated in an organic system contain higher levels of antioxidants.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8458200" cy="4191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4000" dirty="0" smtClean="0"/>
              <a:t>Consumers are confused.</a:t>
            </a:r>
            <a:br>
              <a:rPr lang="en-US" sz="4000" dirty="0" smtClean="0"/>
            </a:br>
            <a:r>
              <a:rPr lang="en-US" sz="4000" dirty="0" smtClean="0"/>
              <a:t>Many are afraid.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Some also have too much time on their hands . . . 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8610600" y="64008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28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D5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2514600"/>
            <a:ext cx="9144000" cy="1295400"/>
          </a:xfrm>
        </p:spPr>
        <p:txBody>
          <a:bodyPr/>
          <a:lstStyle/>
          <a:p>
            <a:r>
              <a:rPr lang="en-US" sz="5400" b="1" smtClean="0">
                <a:solidFill>
                  <a:srgbClr val="FFCCFF"/>
                </a:solidFill>
              </a:rPr>
              <a:t>Can't eat</a:t>
            </a:r>
          </a:p>
        </p:txBody>
      </p:sp>
    </p:spTree>
  </p:cSld>
  <p:clrMapOvr>
    <a:masterClrMapping/>
  </p:clrMapOvr>
  <p:transition spd="med" advTm="3000">
    <p:circle/>
    <p:sndAc>
      <p:stSnd loop="1">
        <p:snd r:embed="rId2" name="LoveGetsMeEveryTimeShaniaTwain.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6" grpId="0" build="p"/>
      <p:bldP spid="466946" grpI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D5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5105400"/>
            <a:ext cx="9144000" cy="1371600"/>
          </a:xfrm>
        </p:spPr>
        <p:txBody>
          <a:bodyPr/>
          <a:lstStyle/>
          <a:p>
            <a:r>
              <a:rPr lang="en-US" b="1" smtClean="0">
                <a:solidFill>
                  <a:srgbClr val="FF81B4"/>
                </a:solidFill>
              </a:rPr>
              <a:t>Can't eat beef ... Mad Cow</a:t>
            </a:r>
          </a:p>
        </p:txBody>
      </p:sp>
      <p:pic>
        <p:nvPicPr>
          <p:cNvPr id="467971" name="Picture 3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743200"/>
            <a:ext cx="12573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ambug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667000"/>
            <a:ext cx="571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jodogma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743200"/>
            <a:ext cx="847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hold"/>
                                        <p:tgtEl>
                                          <p:spTgt spid="4679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hold"/>
                                        <p:tgtEl>
                                          <p:spTgt spid="4679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4679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4679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D5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5105400"/>
            <a:ext cx="9144000" cy="914400"/>
          </a:xfrm>
        </p:spPr>
        <p:txBody>
          <a:bodyPr/>
          <a:lstStyle/>
          <a:p>
            <a:r>
              <a:rPr lang="en-US" b="1" smtClean="0">
                <a:solidFill>
                  <a:srgbClr val="B5E0A8"/>
                </a:solidFill>
              </a:rPr>
              <a:t>Can't eat chicken ... Bird flu</a:t>
            </a:r>
          </a:p>
        </p:txBody>
      </p:sp>
      <p:pic>
        <p:nvPicPr>
          <p:cNvPr id="35843" name="Picture 3" descr="chicke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652713"/>
            <a:ext cx="1371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8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2D5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457200"/>
            <a:ext cx="9144000" cy="990600"/>
          </a:xfrm>
        </p:spPr>
        <p:txBody>
          <a:bodyPr/>
          <a:lstStyle/>
          <a:p>
            <a:r>
              <a:rPr lang="en-US" sz="3200" b="1" smtClean="0">
                <a:solidFill>
                  <a:srgbClr val="FF81B4"/>
                </a:solidFill>
              </a:rPr>
              <a:t>Can't eat eggs .</a:t>
            </a:r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2362200" y="5029200"/>
            <a:ext cx="502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3200" b="1">
                <a:solidFill>
                  <a:srgbClr val="FF81B4"/>
                </a:solidFill>
                <a:latin typeface="Verdana" pitchFamily="34" charset="0"/>
              </a:rPr>
              <a:t>Salmonella</a:t>
            </a:r>
          </a:p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kumimoji="1" lang="en-US" sz="2800">
              <a:solidFill>
                <a:srgbClr val="FF0066"/>
              </a:solidFill>
              <a:latin typeface="Verdana" pitchFamily="34" charset="0"/>
            </a:endParaRPr>
          </a:p>
        </p:txBody>
      </p:sp>
      <p:pic>
        <p:nvPicPr>
          <p:cNvPr id="36868" name="Picture 6" descr="j040604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362200"/>
            <a:ext cx="33528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0.00208 L 0.3 0.00208 L 0.3 0.76875 L -0.275 0.76875 L -0.275 0.00208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70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0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8" grpId="0" build="p"/>
      <p:bldP spid="47002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D5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1000"/>
            <a:ext cx="8534400" cy="1066800"/>
          </a:xfrm>
        </p:spPr>
        <p:txBody>
          <a:bodyPr/>
          <a:lstStyle/>
          <a:p>
            <a:r>
              <a:rPr lang="en-US" sz="3200" b="1" smtClean="0">
                <a:solidFill>
                  <a:srgbClr val="FF81B4"/>
                </a:solidFill>
              </a:rPr>
              <a:t>Can't eat pork .. </a:t>
            </a:r>
          </a:p>
        </p:txBody>
      </p:sp>
      <p:pic>
        <p:nvPicPr>
          <p:cNvPr id="471043" name="Picture 3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0" y="1803400"/>
            <a:ext cx="45085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4400" b="1">
                <a:solidFill>
                  <a:srgbClr val="FF81B4"/>
                </a:solidFill>
                <a:latin typeface="Comic Sans MS" pitchFamily="66" charset="0"/>
              </a:rPr>
              <a:t>trichinosis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7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2" grpId="0" build="p"/>
      <p:bldP spid="471044" grpId="0" build="p"/>
      <p:bldP spid="471044" grpId="1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2D5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200" b="1" smtClean="0">
                <a:solidFill>
                  <a:schemeClr val="tx2"/>
                </a:solidFill>
              </a:rPr>
              <a:t>Can't eat fish ..</a:t>
            </a:r>
          </a:p>
        </p:txBody>
      </p:sp>
      <p:pic>
        <p:nvPicPr>
          <p:cNvPr id="38915" name="Picture 3" descr="angel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2672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68" name="Picture 4" descr="10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420-seah4xs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4648200"/>
            <a:ext cx="504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shark20bit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286000"/>
            <a:ext cx="23431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FISHSWIM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4038600"/>
            <a:ext cx="4743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Flips_Tip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838200"/>
            <a:ext cx="9620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073" name="Rectangle 9"/>
          <p:cNvSpPr>
            <a:spLocks noChangeArrowheads="1"/>
          </p:cNvSpPr>
          <p:nvPr/>
        </p:nvSpPr>
        <p:spPr bwMode="auto">
          <a:xfrm>
            <a:off x="685800" y="5867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3200" b="1">
                <a:solidFill>
                  <a:schemeClr val="tx2"/>
                </a:solidFill>
                <a:latin typeface="Verdana" pitchFamily="34" charset="0"/>
              </a:rPr>
              <a:t>Mercury and other heavy metals</a:t>
            </a:r>
          </a:p>
        </p:txBody>
      </p:sp>
    </p:spTree>
  </p:cSld>
  <p:clrMapOvr>
    <a:masterClrMapping/>
  </p:clrMapOvr>
  <p:transition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6" grpId="0" build="p"/>
      <p:bldP spid="47207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D5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5105400"/>
            <a:ext cx="9144000" cy="1447800"/>
          </a:xfrm>
        </p:spPr>
        <p:txBody>
          <a:bodyPr/>
          <a:lstStyle/>
          <a:p>
            <a:r>
              <a:rPr lang="en-US" b="1" smtClean="0">
                <a:solidFill>
                  <a:srgbClr val="B5E0A8"/>
                </a:solidFill>
              </a:rPr>
              <a:t>Can't eat fruits and veggies ...</a:t>
            </a:r>
          </a:p>
          <a:p>
            <a:r>
              <a:rPr lang="en-US" b="1" smtClean="0">
                <a:solidFill>
                  <a:srgbClr val="B5E0A8"/>
                </a:solidFill>
              </a:rPr>
              <a:t>insecticides and herbicides</a:t>
            </a:r>
          </a:p>
        </p:txBody>
      </p:sp>
      <p:pic>
        <p:nvPicPr>
          <p:cNvPr id="39939" name="Picture 3" descr="FCAP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1000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grap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057400"/>
            <a:ext cx="9048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image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886200"/>
            <a:ext cx="444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image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39624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image0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1447800"/>
            <a:ext cx="1524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3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D5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"/>
            <a:ext cx="9144000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Hmmmmmmmmm! </a:t>
            </a:r>
          </a:p>
          <a:p>
            <a:pPr>
              <a:lnSpc>
                <a:spcPct val="80000"/>
              </a:lnSpc>
            </a:pPr>
            <a:endParaRPr lang="en-US" sz="2000" b="1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M </a:t>
            </a:r>
          </a:p>
          <a:p>
            <a:pPr>
              <a:lnSpc>
                <a:spcPct val="80000"/>
              </a:lnSpc>
            </a:pPr>
            <a:endParaRPr lang="en-US" sz="2000" b="1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M </a:t>
            </a:r>
          </a:p>
          <a:p>
            <a:pPr>
              <a:lnSpc>
                <a:spcPct val="80000"/>
              </a:lnSpc>
            </a:pPr>
            <a:endParaRPr lang="en-US" sz="2000" b="1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M </a:t>
            </a:r>
          </a:p>
          <a:p>
            <a:pPr>
              <a:lnSpc>
                <a:spcPct val="80000"/>
              </a:lnSpc>
            </a:pPr>
            <a:endParaRPr lang="en-US" sz="2000" b="1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M </a:t>
            </a:r>
          </a:p>
          <a:p>
            <a:pPr>
              <a:lnSpc>
                <a:spcPct val="80000"/>
              </a:lnSpc>
            </a:pPr>
            <a:endParaRPr lang="en-US" sz="2000" b="1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M </a:t>
            </a:r>
          </a:p>
          <a:p>
            <a:pPr>
              <a:lnSpc>
                <a:spcPct val="80000"/>
              </a:lnSpc>
            </a:pPr>
            <a:endParaRPr lang="en-US" sz="2000" b="1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M 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M 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M 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M 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FF00"/>
                </a:solidFill>
              </a:rPr>
              <a:t>M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4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4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4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41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741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5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41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41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5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41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/>
          <a:lstStyle/>
          <a:p>
            <a:r>
              <a:rPr lang="en-US" sz="4000" dirty="0" smtClean="0"/>
              <a:t>Organic Foods in the Marketplace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Fruits and vegetables lead sales, followed by dairy products and beverages.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124200" y="62484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 dirty="0"/>
              <a:t>J Food </a:t>
            </a:r>
            <a:r>
              <a:rPr lang="en-US" sz="1800" i="1" dirty="0" err="1"/>
              <a:t>Sci</a:t>
            </a:r>
            <a:r>
              <a:rPr lang="en-US" sz="1800" i="1" dirty="0"/>
              <a:t> </a:t>
            </a:r>
            <a:r>
              <a:rPr lang="en-US" sz="1800" dirty="0"/>
              <a:t>2006; 00:R1-R8.  </a:t>
            </a:r>
            <a:endParaRPr lang="en-US" sz="1800" u="sng" dirty="0"/>
          </a:p>
        </p:txBody>
      </p:sp>
      <p:pic>
        <p:nvPicPr>
          <p:cNvPr id="5" name="Picture 4" descr="HARVTAB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124200"/>
            <a:ext cx="4230624" cy="304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2D5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219200"/>
            <a:ext cx="7315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8000" smtClean="0">
                <a:solidFill>
                  <a:srgbClr val="CCFFFF"/>
                </a:solidFill>
                <a:latin typeface="Comic Sans MS" pitchFamily="66" charset="0"/>
              </a:rPr>
              <a:t>I believe</a:t>
            </a:r>
          </a:p>
          <a:p>
            <a:pPr>
              <a:lnSpc>
                <a:spcPct val="90000"/>
              </a:lnSpc>
            </a:pPr>
            <a:r>
              <a:rPr lang="en-US" sz="8000" smtClean="0">
                <a:solidFill>
                  <a:srgbClr val="CCFFFF"/>
                </a:solidFill>
                <a:latin typeface="Comic Sans MS" pitchFamily="66" charset="0"/>
              </a:rPr>
              <a:t>that leaves</a:t>
            </a:r>
          </a:p>
          <a:p>
            <a:pPr>
              <a:lnSpc>
                <a:spcPct val="90000"/>
              </a:lnSpc>
            </a:pPr>
            <a:r>
              <a:rPr lang="en-US" sz="8000" smtClean="0">
                <a:solidFill>
                  <a:srgbClr val="CCFFFF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2D5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914400" y="5105400"/>
            <a:ext cx="754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>
                <a:solidFill>
                  <a:srgbClr val="FF0066"/>
                </a:solidFill>
                <a:latin typeface="Arial" charset="0"/>
              </a:rPr>
              <a:t> Chocolate!</a:t>
            </a:r>
          </a:p>
        </p:txBody>
      </p:sp>
      <p:pic>
        <p:nvPicPr>
          <p:cNvPr id="476164" name="Picture 4" descr="j023225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676400"/>
            <a:ext cx="2622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382000" cy="3505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 dirty="0" smtClean="0"/>
              <a:t>Seriously though, </a:t>
            </a:r>
          </a:p>
          <a:p>
            <a:pPr>
              <a:buFont typeface="Wingdings" pitchFamily="2" charset="2"/>
              <a:buNone/>
            </a:pPr>
            <a:r>
              <a:rPr lang="en-US" sz="4400" dirty="0" smtClean="0"/>
              <a:t>	are there any questions?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14400"/>
          </a:xfrm>
        </p:spPr>
        <p:txBody>
          <a:bodyPr/>
          <a:lstStyle/>
          <a:p>
            <a:pPr algn="l"/>
            <a:r>
              <a:rPr lang="en-US" dirty="0" smtClean="0"/>
              <a:t>Slide set prepared by: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915400" cy="388620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	</a:t>
            </a:r>
            <a:r>
              <a:rPr lang="en-US" sz="3200" dirty="0" smtClean="0">
                <a:solidFill>
                  <a:schemeClr val="tx1"/>
                </a:solidFill>
              </a:rPr>
              <a:t>Linda B. </a:t>
            </a:r>
            <a:r>
              <a:rPr lang="en-US" sz="3200" dirty="0" err="1" smtClean="0">
                <a:solidFill>
                  <a:schemeClr val="tx1"/>
                </a:solidFill>
              </a:rPr>
              <a:t>Bobroff</a:t>
            </a:r>
            <a:r>
              <a:rPr lang="en-US" sz="3200" dirty="0" smtClean="0">
                <a:solidFill>
                  <a:schemeClr val="tx1"/>
                </a:solidFill>
              </a:rPr>
              <a:t>, Ph.D., RD, LD/N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Professor and Extension Nutrition Specialist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400" dirty="0" smtClean="0"/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Department of Family, Youth &amp; Community Sciences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University of Florida IFAS Extension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	</a:t>
            </a:r>
            <a:r>
              <a:rPr lang="en-US" sz="2400" dirty="0" smtClean="0"/>
              <a:t>May 2009</a:t>
            </a:r>
            <a:endParaRPr lang="en-US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14400"/>
          </a:xfrm>
        </p:spPr>
        <p:txBody>
          <a:bodyPr/>
          <a:lstStyle/>
          <a:p>
            <a:r>
              <a:rPr lang="en-US" sz="4000" dirty="0" smtClean="0"/>
              <a:t>Organic Foods in the Marketplace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5257800" cy="3962400"/>
          </a:xfrm>
        </p:spPr>
        <p:txBody>
          <a:bodyPr/>
          <a:lstStyle/>
          <a:p>
            <a:r>
              <a:rPr lang="en-US" dirty="0" smtClean="0"/>
              <a:t>Many reasons why consumers buy organic foods.</a:t>
            </a:r>
          </a:p>
          <a:p>
            <a:r>
              <a:rPr lang="en-US" dirty="0" smtClean="0"/>
              <a:t>Let’s see what YOUR beliefs are . . 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Nutr Facts w trans fat.bmp"/>
          <p:cNvPicPr>
            <a:picLocks noChangeAspect="1"/>
          </p:cNvPicPr>
          <p:nvPr/>
        </p:nvPicPr>
        <p:blipFill>
          <a:blip r:embed="rId2"/>
          <a:srcRect l="21574" t="8559" r="25634" b="22733"/>
          <a:stretch>
            <a:fillRect/>
          </a:stretch>
        </p:blipFill>
        <p:spPr>
          <a:xfrm>
            <a:off x="5715000" y="1676400"/>
            <a:ext cx="3048000" cy="447040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agree or disagree?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bg2"/>
              </a:buClr>
              <a:buSzPct val="8500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7239000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663300">
                <a:alpha val="8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09588" indent="-449263"/>
            <a:r>
              <a:rPr lang="en-US" sz="2800" dirty="0" smtClean="0"/>
              <a:t>1) </a:t>
            </a:r>
            <a:r>
              <a:rPr lang="en-US" sz="3200" dirty="0" smtClean="0"/>
              <a:t>All organically-produced foods are nutritionally superior to similar traditionally-produced foods. </a:t>
            </a:r>
            <a:endParaRPr lang="en-US" sz="3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agree or disagree?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7239000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663300">
                <a:alpha val="8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en-US" sz="2800" dirty="0" smtClean="0"/>
              <a:t>2) </a:t>
            </a:r>
            <a:r>
              <a:rPr lang="en-US" sz="3200" dirty="0" smtClean="0"/>
              <a:t>Organically-produced and traditionally- produced foods are essential the same nutritionally.</a:t>
            </a:r>
            <a:endParaRPr lang="en-US" sz="3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you agree or disagree?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514600"/>
            <a:ext cx="7239000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663300">
                <a:alpha val="8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Clr>
                <a:schemeClr val="bg2"/>
              </a:buClr>
              <a:buSzPct val="85000"/>
              <a:buNone/>
            </a:pPr>
            <a:r>
              <a:rPr lang="en-US" sz="2800" dirty="0" smtClean="0"/>
              <a:t>3) </a:t>
            </a:r>
            <a:r>
              <a:rPr lang="en-US" sz="3200" dirty="0" smtClean="0"/>
              <a:t>Some organically-produced foods are nutritionally superior to similar traditionally-produced foods.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agree or disagree?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7239000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663300">
                <a:alpha val="8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5138" indent="-465138">
              <a:spcBef>
                <a:spcPts val="0"/>
              </a:spcBef>
              <a:buNone/>
            </a:pPr>
            <a:r>
              <a:rPr lang="en-US" sz="2800" dirty="0" smtClean="0"/>
              <a:t>4) </a:t>
            </a:r>
            <a:r>
              <a:rPr lang="en-US" sz="3200" dirty="0" smtClean="0"/>
              <a:t>The nutritional superiority of organically-produced foods results in health benefits for consumers who eat them.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Green apples design template">
  <a:themeElements>
    <a:clrScheme name="Green apples design template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Green apples desig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reen apples design template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apples design template</Template>
  <TotalTime>4792</TotalTime>
  <Words>1088</Words>
  <Application>Microsoft Office PowerPoint</Application>
  <PresentationFormat>On-screen Show (4:3)</PresentationFormat>
  <Paragraphs>213</Paragraphs>
  <Slides>43</Slides>
  <Notes>21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Green apples design template</vt:lpstr>
      <vt:lpstr>Worksheet</vt:lpstr>
      <vt:lpstr>Organic Foods and Your Nutritional Health   </vt:lpstr>
      <vt:lpstr>Overview</vt:lpstr>
      <vt:lpstr>Organic Foods in the Marketplace</vt:lpstr>
      <vt:lpstr>Organic Foods in the Marketplace</vt:lpstr>
      <vt:lpstr>Organic Foods in the Marketplace</vt:lpstr>
      <vt:lpstr>Do you agree or disagree?</vt:lpstr>
      <vt:lpstr>Do you agree or disagree?</vt:lpstr>
      <vt:lpstr>Do you agree or disagree?</vt:lpstr>
      <vt:lpstr>Do you agree or disagree?</vt:lpstr>
      <vt:lpstr>Do you agree or disagree?</vt:lpstr>
      <vt:lpstr>Understanding “Organic”</vt:lpstr>
      <vt:lpstr>Understanding “Organic”</vt:lpstr>
      <vt:lpstr>Understanding “Organic”</vt:lpstr>
      <vt:lpstr>NOP Standards</vt:lpstr>
      <vt:lpstr>NOP Standards</vt:lpstr>
      <vt:lpstr>NOP Standards</vt:lpstr>
      <vt:lpstr>NOP Standards</vt:lpstr>
      <vt:lpstr>Organic Label</vt:lpstr>
      <vt:lpstr>Research Interests</vt:lpstr>
      <vt:lpstr>Antioxidants in Kiwifruit</vt:lpstr>
      <vt:lpstr>Antioxidants in Pears and Peaches</vt:lpstr>
      <vt:lpstr>Antioxidants in Yellow Plums</vt:lpstr>
      <vt:lpstr>Antioxidants in Tomatoes</vt:lpstr>
      <vt:lpstr>Flavonoids in Tomatoes</vt:lpstr>
      <vt:lpstr>Comparison of Nutrient Levels in Variety of Foods</vt:lpstr>
      <vt:lpstr>Comparison of Nutrient Levels in Fruits, Vegetables and Grains</vt:lpstr>
      <vt:lpstr>Recent Review</vt:lpstr>
      <vt:lpstr>Understanding Higher Levels of Phytochemicals</vt:lpstr>
      <vt:lpstr>Need for Research</vt:lpstr>
      <vt:lpstr> Take Home Message</vt:lpstr>
      <vt:lpstr>Consumers are confused. Many are afraid.  Some also have too much time on their hands . . . 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set prepared by:</vt:lpstr>
    </vt:vector>
  </TitlesOfParts>
  <Company>UF/IFAS/FYCS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Nutritional Value of Organic Foods</dc:title>
  <dc:creator>Linda Bobroff</dc:creator>
  <cp:lastModifiedBy>Linda Bobroff</cp:lastModifiedBy>
  <cp:revision>294</cp:revision>
  <dcterms:created xsi:type="dcterms:W3CDTF">2007-04-27T18:01:41Z</dcterms:created>
  <dcterms:modified xsi:type="dcterms:W3CDTF">2009-05-22T16:33:00Z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TC011408291033</vt:lpwstr>
  </property>
</Properties>
</file>