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4"/>
  </p:notesMasterIdLst>
  <p:sldIdLst>
    <p:sldId id="431" r:id="rId3"/>
    <p:sldId id="387" r:id="rId4"/>
    <p:sldId id="428" r:id="rId5"/>
    <p:sldId id="432" r:id="rId6"/>
    <p:sldId id="388" r:id="rId7"/>
    <p:sldId id="389" r:id="rId8"/>
    <p:sldId id="427" r:id="rId9"/>
    <p:sldId id="426" r:id="rId10"/>
    <p:sldId id="425" r:id="rId11"/>
    <p:sldId id="423" r:id="rId12"/>
    <p:sldId id="429" r:id="rId13"/>
    <p:sldId id="392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4" r:id="rId42"/>
    <p:sldId id="430" r:id="rId43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EE530"/>
    <a:srgbClr val="FEEC68"/>
    <a:srgbClr val="008000"/>
    <a:srgbClr val="009900"/>
    <a:srgbClr val="FEF368"/>
    <a:srgbClr val="543800"/>
    <a:srgbClr val="7ABC32"/>
    <a:srgbClr val="663300"/>
    <a:srgbClr val="644300"/>
    <a:srgbClr val="704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4660"/>
  </p:normalViewPr>
  <p:slideViewPr>
    <p:cSldViewPr>
      <p:cViewPr varScale="1">
        <p:scale>
          <a:sx n="96" d="100"/>
          <a:sy n="96" d="100"/>
        </p:scale>
        <p:origin x="-34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3825" y="8431213"/>
            <a:ext cx="383698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 anchor="b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Preserving Wildlife Habitat in Residential Developments (Part 2)</a:t>
            </a:r>
            <a:r>
              <a:rPr lang="x-none" sz="900">
                <a:solidFill>
                  <a:srgbClr val="000000"/>
                </a:solidFill>
                <a:latin typeface="Arial" charset="0"/>
              </a:rPr>
              <a:t>‏</a:t>
            </a:r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776663" y="8429625"/>
            <a:ext cx="297338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© 2005 University of Florida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14313" y="412750"/>
            <a:ext cx="64293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14313" y="8597900"/>
            <a:ext cx="64293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770313" y="174625"/>
            <a:ext cx="295910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fld id="{A3C3A34D-41A7-4690-A80F-54EC7EC39D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hdr"/>
          </p:nvPr>
        </p:nvSpPr>
        <p:spPr bwMode="auto">
          <a:xfrm>
            <a:off x="127000" y="171450"/>
            <a:ext cx="295910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r>
              <a:rPr lang="en-GB"/>
              <a:t>Build Green &amp; Profit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96913" y="4286250"/>
            <a:ext cx="5473700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A57C2C-A15D-4113-993B-E47F8D3B0196}" type="slidenum">
              <a:rPr lang="en-GB"/>
              <a:pPr/>
              <a:t>1</a:t>
            </a:fld>
            <a:endParaRPr lang="en-GB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Build Green &amp; Profit</a:t>
            </a:r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770313" y="174625"/>
            <a:ext cx="296545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5AD26C1-BCB8-4A7A-8A18-5D1C6489E6A5}" type="slidenum"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27000" y="17145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Build Green &amp; Profit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770313" y="174625"/>
            <a:ext cx="2970212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3379BBC-7AAB-4637-9A62-92EB3555269A}" type="slidenum"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6913" y="4286250"/>
            <a:ext cx="5475287" cy="4114800"/>
          </a:xfrm>
          <a:prstGeom prst="rect">
            <a:avLst/>
          </a:prstGeom>
          <a:solidFill>
            <a:srgbClr val="FFFFFF"/>
          </a:solidFill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C3A34D-41A7-4690-A80F-54EC7EC39D2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r>
              <a:rPr lang="en-GB" smtClean="0"/>
              <a:t>Build Green &amp; Profit</a:t>
            </a: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F356-D0E7-4C0D-B1B8-BA581FDCBF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46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46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152525"/>
            <a:ext cx="4243387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52525"/>
            <a:ext cx="4244975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315200" y="6581001"/>
            <a:ext cx="1641796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© University of Florida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46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46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152525"/>
            <a:ext cx="4243387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52525"/>
            <a:ext cx="4244975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0825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663" y="6540500"/>
            <a:ext cx="1252537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52525"/>
            <a:ext cx="8640762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31788" indent="-331788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1838" indent="-274638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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lum bright="-10000" contrast="-10000"/>
          </a:blip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lum bright="100000" contrast="-100000"/>
          </a:blip>
          <a:srcRect/>
          <a:stretch>
            <a:fillRect/>
          </a:stretch>
        </p:blipFill>
        <p:spPr bwMode="auto">
          <a:xfrm>
            <a:off x="2743200" y="533400"/>
            <a:ext cx="3656013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52525"/>
            <a:ext cx="8640762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31788" indent="-331788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1838" indent="-274638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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4495799"/>
            <a:ext cx="8096250" cy="218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Dan Rutland, </a:t>
            </a:r>
            <a:r>
              <a:rPr lang="en-GB" sz="320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B.S., E.I.</a:t>
            </a:r>
            <a:endParaRPr lang="en-GB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Agricultural 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&amp; Biological Engineering</a:t>
            </a: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Institute of Food and Agricultural Sciences (IFAS)</a:t>
            </a:r>
            <a:r>
              <a:rPr lang="x-none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‏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47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Landscape Fundamentals IST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Wimauma</a:t>
            </a: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, FL, Feb 10, 2009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1333500"/>
            <a:ext cx="8096250" cy="234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33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 charset="0"/>
                <a:cs typeface="DejaVu Sans" charset="0"/>
              </a:rPr>
              <a:t>Evapotranspiration Controllers</a:t>
            </a:r>
          </a:p>
          <a:p>
            <a:pPr algn="ctr">
              <a:lnSpc>
                <a:spcPct val="100000"/>
              </a:lnSpc>
              <a:buClr>
                <a:srgbClr val="3333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 charset="0"/>
                <a:cs typeface="DejaVu Sans" charset="0"/>
              </a:rPr>
              <a:t>i</a:t>
            </a:r>
            <a:r>
              <a:rPr lang="en-GB" sz="4800" smtClean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 charset="0"/>
                <a:cs typeface="DejaVu Sans" charset="0"/>
              </a:rPr>
              <a:t>n</a:t>
            </a:r>
            <a:r>
              <a:rPr lang="en-GB" sz="4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 charset="0"/>
                <a:cs typeface="DejaVu Sans" charset="0"/>
              </a:rPr>
              <a:t> Florida</a:t>
            </a:r>
            <a:endParaRPr lang="en-GB" sz="4800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Capacity (FC)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maximum amount of water a soil may hold before draining (10 </a:t>
            </a:r>
            <a:r>
              <a:rPr lang="en-US" dirty="0" err="1" smtClean="0">
                <a:solidFill>
                  <a:srgbClr val="92D050"/>
                </a:solidFill>
              </a:rPr>
              <a:t>kPa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r>
              <a:rPr lang="en-US" dirty="0" smtClean="0"/>
              <a:t>Permanent Wilting Point (PWP)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soil water content that will result in plant death (1500 </a:t>
            </a:r>
            <a:r>
              <a:rPr lang="en-US" dirty="0" err="1" smtClean="0">
                <a:solidFill>
                  <a:srgbClr val="92D050"/>
                </a:solidFill>
              </a:rPr>
              <a:t>kPa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r>
              <a:rPr lang="en-US" dirty="0" smtClean="0"/>
              <a:t>Available Water (AW)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amount of water soil can hold in the root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Readily Available Water (RAW)</a:t>
            </a:r>
          </a:p>
          <a:p>
            <a:pPr lvl="1"/>
            <a:r>
              <a:rPr lang="en-US" dirty="0" smtClean="0"/>
              <a:t>The portion of available water that can be used by the plant before yield and growth become inhibited</a:t>
            </a:r>
          </a:p>
          <a:p>
            <a:pPr lvl="1"/>
            <a:r>
              <a:rPr lang="en-US" dirty="0" smtClean="0"/>
              <a:t>Determined by the Maximum Allowable Depletion (MAD) factor for the specified crop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5800" y="1676400"/>
            <a:ext cx="82296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634862"/>
            <a:ext cx="18373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courtesy of USDA NRCS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Picture 9" descr="Irrigation under trees NRCS USDA.jpg"/>
          <p:cNvPicPr>
            <a:picLocks noChangeAspect="1"/>
          </p:cNvPicPr>
          <p:nvPr/>
        </p:nvPicPr>
        <p:blipFill>
          <a:blip r:embed="rId3"/>
          <a:srcRect b="13333"/>
          <a:stretch>
            <a:fillRect/>
          </a:stretch>
        </p:blipFill>
        <p:spPr>
          <a:xfrm>
            <a:off x="2133600" y="3657600"/>
            <a:ext cx="4800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Readily Available Water (RAW)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The portion of available water that can be used by the plant before yield and growth become inhibited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Determined by the Maximum Allowable Depletion (MAD) factor for the specified crop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6634862"/>
            <a:ext cx="18373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courtesy of USDA NRCS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" name="Picture 5" descr="Irrigation under trees NRCS USDA.jpg"/>
          <p:cNvPicPr>
            <a:picLocks noChangeAspect="1"/>
          </p:cNvPicPr>
          <p:nvPr/>
        </p:nvPicPr>
        <p:blipFill>
          <a:blip r:embed="rId3"/>
          <a:srcRect b="13333"/>
          <a:stretch>
            <a:fillRect/>
          </a:stretch>
        </p:blipFill>
        <p:spPr>
          <a:xfrm>
            <a:off x="2133600" y="3657600"/>
            <a:ext cx="4800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Permanent Wilting </a:t>
            </a:r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553200" y="2590800"/>
            <a:ext cx="685800" cy="2590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Permanent Wilting 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3581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Available Water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553200" y="2590800"/>
            <a:ext cx="685800" cy="2590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86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8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29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1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Permanent Wilting 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581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Available Water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3352800"/>
            <a:ext cx="182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Maximum Allowable Depletion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553200" y="2590800"/>
            <a:ext cx="685800" cy="2590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86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8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29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1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Permanent Wilting 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0" y="3581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Available Water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3352800"/>
            <a:ext cx="182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Maximum Allowable Depletion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3048000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RAW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Evapotranspiration </a:t>
            </a:r>
          </a:p>
          <a:p>
            <a:r>
              <a:rPr lang="en-US" sz="3600" dirty="0" smtClean="0"/>
              <a:t>Weather Based Irrigation Controllers</a:t>
            </a:r>
          </a:p>
          <a:p>
            <a:r>
              <a:rPr lang="en-US" sz="3600" dirty="0" smtClean="0"/>
              <a:t>Rain Features</a:t>
            </a:r>
          </a:p>
          <a:p>
            <a:r>
              <a:rPr lang="en-US" sz="3600" dirty="0" smtClean="0"/>
              <a:t>Project Overview</a:t>
            </a:r>
          </a:p>
          <a:p>
            <a:r>
              <a:rPr lang="en-US" sz="3600" dirty="0" smtClean="0"/>
              <a:t>Results</a:t>
            </a:r>
          </a:p>
          <a:p>
            <a:endParaRPr lang="en-US" dirty="0"/>
          </a:p>
        </p:txBody>
      </p:sp>
      <p:pic>
        <p:nvPicPr>
          <p:cNvPr id="1026" name="Picture 2" descr="C:\Documents and Settings\Mary\Local Settings\Temporary Internet Files\Content.IE5\7YFYNJY0\MPj04331660000[1].jpg"/>
          <p:cNvPicPr>
            <a:picLocks noChangeAspect="1" noChangeArrowheads="1"/>
          </p:cNvPicPr>
          <p:nvPr/>
        </p:nvPicPr>
        <p:blipFill>
          <a:blip r:embed="rId3"/>
          <a:srcRect t="55476" b="13034"/>
          <a:stretch>
            <a:fillRect/>
          </a:stretch>
        </p:blipFill>
        <p:spPr bwMode="auto">
          <a:xfrm>
            <a:off x="0" y="4495800"/>
            <a:ext cx="9144000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7800" y="6248400"/>
            <a:ext cx="219964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Microsoft Office Clip Art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ET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Based</a:t>
            </a:r>
          </a:p>
          <a:p>
            <a:pPr lvl="1"/>
            <a:r>
              <a:rPr lang="en-US" dirty="0" smtClean="0"/>
              <a:t>Uses historical ET values for the region</a:t>
            </a:r>
          </a:p>
          <a:p>
            <a:r>
              <a:rPr lang="en-US" dirty="0" smtClean="0"/>
              <a:t>On-Site Calculation</a:t>
            </a:r>
          </a:p>
          <a:p>
            <a:pPr lvl="1"/>
            <a:r>
              <a:rPr lang="en-US" dirty="0" smtClean="0"/>
              <a:t>Uses on site instruments to do immediate ET calculations for the given area</a:t>
            </a:r>
          </a:p>
          <a:p>
            <a:r>
              <a:rPr lang="en-US" dirty="0" smtClean="0"/>
              <a:t>Signal Based</a:t>
            </a:r>
          </a:p>
          <a:p>
            <a:pPr lvl="1"/>
            <a:r>
              <a:rPr lang="en-US" dirty="0" smtClean="0"/>
              <a:t>Uses pager or cellular technology to send ET values to the controllers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Stand Alone</a:t>
            </a:r>
          </a:p>
          <a:p>
            <a:pPr lvl="1"/>
            <a:r>
              <a:rPr lang="en-US" dirty="0" smtClean="0"/>
              <a:t>Weathermatic SL1600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Signal Based</a:t>
            </a:r>
          </a:p>
          <a:p>
            <a:pPr lvl="1"/>
            <a:r>
              <a:rPr lang="en-US" dirty="0" smtClean="0"/>
              <a:t>Toro                      </a:t>
            </a:r>
            <a:r>
              <a:rPr lang="en-US" dirty="0" err="1" smtClean="0"/>
              <a:t>Intelli</a:t>
            </a:r>
            <a:r>
              <a:rPr lang="en-US" dirty="0" smtClean="0"/>
              <a:t>-Sense</a:t>
            </a:r>
          </a:p>
          <a:p>
            <a:pPr lvl="1"/>
            <a:r>
              <a:rPr lang="en-US" dirty="0" err="1" smtClean="0"/>
              <a:t>ETwater</a:t>
            </a:r>
            <a:endParaRPr lang="en-US" dirty="0" smtClean="0"/>
          </a:p>
        </p:txBody>
      </p:sp>
      <p:pic>
        <p:nvPicPr>
          <p:cNvPr id="7" name="Picture 6" descr="IMG_018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5172" t="13793" r="14655" b="20690"/>
          <a:stretch>
            <a:fillRect/>
          </a:stretch>
        </p:blipFill>
        <p:spPr>
          <a:xfrm rot="5400000">
            <a:off x="6124073" y="1704474"/>
            <a:ext cx="2610853" cy="1600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5105400" y="6324600"/>
            <a:ext cx="211468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credits: Mary Shedd McCready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3" name="Picture 12" descr="IMG_0184.JPG"/>
          <p:cNvPicPr>
            <a:picLocks noChangeAspect="1"/>
          </p:cNvPicPr>
          <p:nvPr/>
        </p:nvPicPr>
        <p:blipFill>
          <a:blip r:embed="rId4" cstate="print"/>
          <a:srcRect l="16666" r="16667"/>
          <a:stretch>
            <a:fillRect/>
          </a:stretch>
        </p:blipFill>
        <p:spPr>
          <a:xfrm>
            <a:off x="3962400" y="1143000"/>
            <a:ext cx="2438400" cy="2743200"/>
          </a:xfrm>
          <a:prstGeom prst="roundRect">
            <a:avLst>
              <a:gd name="adj" fmla="val 7292"/>
            </a:avLst>
          </a:prstGeom>
        </p:spPr>
      </p:pic>
      <p:pic>
        <p:nvPicPr>
          <p:cNvPr id="14" name="Picture 13" descr="IMG_0181.JPG"/>
          <p:cNvPicPr>
            <a:picLocks noChangeAspect="1"/>
          </p:cNvPicPr>
          <p:nvPr/>
        </p:nvPicPr>
        <p:blipFill>
          <a:blip r:embed="rId5" cstate="print"/>
          <a:srcRect l="12162" t="10811" r="4730" b="2703"/>
          <a:stretch>
            <a:fillRect/>
          </a:stretch>
        </p:blipFill>
        <p:spPr>
          <a:xfrm>
            <a:off x="3200400" y="3962400"/>
            <a:ext cx="3014663" cy="2352907"/>
          </a:xfrm>
          <a:prstGeom prst="roundRect">
            <a:avLst>
              <a:gd name="adj" fmla="val 12917"/>
            </a:avLst>
          </a:prstGeom>
        </p:spPr>
      </p:pic>
      <p:pic>
        <p:nvPicPr>
          <p:cNvPr id="16" name="Picture 15" descr="IMG_0185.JPG"/>
          <p:cNvPicPr>
            <a:picLocks noChangeAspect="1"/>
          </p:cNvPicPr>
          <p:nvPr/>
        </p:nvPicPr>
        <p:blipFill>
          <a:blip r:embed="rId6" cstate="print"/>
          <a:srcRect l="12143" t="2857" r="8571" b="2857"/>
          <a:stretch>
            <a:fillRect/>
          </a:stretch>
        </p:blipFill>
        <p:spPr>
          <a:xfrm>
            <a:off x="6343073" y="3962400"/>
            <a:ext cx="2648527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Weathermatic ET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6477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Stand-alone controller with proprietary onsite weather monitor</a:t>
            </a:r>
          </a:p>
          <a:p>
            <a:r>
              <a:rPr lang="en-US" dirty="0" smtClean="0"/>
              <a:t>Irrigates based on lost ET for the previous day</a:t>
            </a:r>
          </a:p>
          <a:p>
            <a:pPr lvl="1"/>
            <a:r>
              <a:rPr lang="en-US" dirty="0" smtClean="0"/>
              <a:t>Will Irrigate every day if allowed to do so</a:t>
            </a:r>
          </a:p>
        </p:txBody>
      </p:sp>
      <p:pic>
        <p:nvPicPr>
          <p:cNvPr id="5" name="Picture 4" descr="2-7-08-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81800" y="2362200"/>
            <a:ext cx="2133600" cy="335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58572" y="5715000"/>
            <a:ext cx="152798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Dan Rutland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2667000"/>
            <a:ext cx="2438400" cy="3200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553200" y="2590800"/>
            <a:ext cx="685800" cy="2590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86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8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29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1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10400" y="1143000"/>
            <a:ext cx="1828800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WeatherMatic</a:t>
            </a:r>
            <a:endParaRPr lang="en-US" sz="2000" b="1" dirty="0" smtClean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en-US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  <a:p>
            <a:r>
              <a:rPr lang="en-US" sz="4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Day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Permanent Wilting 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3581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Available Water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3352800"/>
            <a:ext cx="182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Maximum Allowable Depletion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3048000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RAW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3200400"/>
            <a:ext cx="2438400" cy="2667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553200" y="2590800"/>
            <a:ext cx="685800" cy="2590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86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8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29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1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10400" y="1143000"/>
            <a:ext cx="1828800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WeatherMatic</a:t>
            </a:r>
            <a:endParaRPr lang="en-US" sz="2000" b="1" dirty="0" smtClean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en-US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  <a:p>
            <a:r>
              <a:rPr lang="en-US" sz="4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Day 2</a:t>
            </a:r>
          </a:p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Before </a:t>
            </a:r>
            <a:r>
              <a:rPr lang="en-US" sz="2000" b="1" dirty="0" err="1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Irr</a:t>
            </a:r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Permanent Wilting 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3581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Available Water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3352800"/>
            <a:ext cx="182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Maximum Allowable Depletion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3048000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RAW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2667000"/>
            <a:ext cx="2438400" cy="3200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553200" y="2590800"/>
            <a:ext cx="685800" cy="2590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86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8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29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1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10400" y="1143000"/>
            <a:ext cx="1828800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WeatherMatic</a:t>
            </a:r>
            <a:endParaRPr lang="en-US" sz="2000" b="1" dirty="0" smtClean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en-US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  <a:p>
            <a:r>
              <a:rPr lang="en-US" sz="4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Day 2</a:t>
            </a:r>
          </a:p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After </a:t>
            </a:r>
            <a:r>
              <a:rPr lang="en-US" sz="2000" b="1" dirty="0" err="1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Irr</a:t>
            </a:r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Permanent Wilting 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3581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Available Water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3352800"/>
            <a:ext cx="182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Maximum Allowable Depletion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8200" y="3048000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RAW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 </a:t>
            </a:r>
            <a:r>
              <a:rPr lang="en-US" dirty="0" err="1" smtClean="0"/>
              <a:t>Intelli</a:t>
            </a:r>
            <a:r>
              <a:rPr lang="en-US" dirty="0" smtClean="0"/>
              <a:t>-Sense ET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136992"/>
          </a:xfrm>
        </p:spPr>
        <p:txBody>
          <a:bodyPr/>
          <a:lstStyle/>
          <a:p>
            <a:r>
              <a:rPr lang="en-US" dirty="0" smtClean="0"/>
              <a:t>Irrigates based on Weather Conditions</a:t>
            </a:r>
          </a:p>
          <a:p>
            <a:r>
              <a:rPr lang="en-US" dirty="0" smtClean="0"/>
              <a:t>Manages the Soil Water Balance </a:t>
            </a:r>
          </a:p>
          <a:p>
            <a:pPr lvl="1"/>
            <a:r>
              <a:rPr lang="en-US" dirty="0" smtClean="0"/>
              <a:t>Irrigates based on Soil water Depletion</a:t>
            </a:r>
          </a:p>
          <a:p>
            <a:r>
              <a:rPr lang="en-US" dirty="0" smtClean="0"/>
              <a:t>Receives Evapotranspiration data via pager technology from Hydropoint</a:t>
            </a:r>
          </a:p>
          <a:p>
            <a:pPr lvl="1"/>
            <a:r>
              <a:rPr lang="en-US" dirty="0" smtClean="0"/>
              <a:t>Values sent to controller daily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248400"/>
            <a:ext cx="20826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Mary Shedd McCready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2" name="Picture 11" descr="100_5271.jpg"/>
          <p:cNvPicPr>
            <a:picLocks noChangeAspect="1"/>
          </p:cNvPicPr>
          <p:nvPr/>
        </p:nvPicPr>
        <p:blipFill>
          <a:blip r:embed="rId3" cstate="print"/>
          <a:srcRect l="1667" t="20000" r="2500" b="48750"/>
          <a:stretch>
            <a:fillRect/>
          </a:stretch>
        </p:blipFill>
        <p:spPr>
          <a:xfrm>
            <a:off x="228600" y="4359964"/>
            <a:ext cx="8686800" cy="1888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2667000"/>
            <a:ext cx="2438400" cy="3200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553200" y="2590800"/>
            <a:ext cx="685800" cy="2590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86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8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29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1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86600" y="1143000"/>
            <a:ext cx="1828800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Toro</a:t>
            </a:r>
          </a:p>
          <a:p>
            <a:endParaRPr lang="en-US" b="1" dirty="0" smtClean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en-US" sz="4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Day</a:t>
            </a:r>
            <a:r>
              <a:rPr lang="en-US" sz="36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Permanent Wilting 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3581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Available Water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3352800"/>
            <a:ext cx="182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Maximum Allowable Depletion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3048000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RAW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3124200"/>
            <a:ext cx="2438400" cy="2743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553200" y="2590800"/>
            <a:ext cx="685800" cy="2590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86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8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29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1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Permanent Wilting 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3581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Available Water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3352800"/>
            <a:ext cx="182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Maximum Allowable Depletion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3048000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RAW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86600" y="1143000"/>
            <a:ext cx="1828800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Toro</a:t>
            </a:r>
          </a:p>
          <a:p>
            <a:endParaRPr lang="en-US" b="1" dirty="0" smtClean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en-US" sz="4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Day</a:t>
            </a:r>
            <a:r>
              <a:rPr lang="en-US" sz="36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3581400"/>
            <a:ext cx="2438400" cy="2286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553200" y="2590800"/>
            <a:ext cx="685800" cy="2590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86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8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29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1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Permanent Wilting 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3581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Available Water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3352800"/>
            <a:ext cx="182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Maximum Allowable Depletion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3048000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RAW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86600" y="1143000"/>
            <a:ext cx="1828800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Toro</a:t>
            </a:r>
          </a:p>
          <a:p>
            <a:endParaRPr lang="en-US" b="1" dirty="0" smtClean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en-US" sz="4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Day</a:t>
            </a:r>
            <a:r>
              <a:rPr lang="en-US" sz="36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152525"/>
            <a:ext cx="8640762" cy="2047875"/>
          </a:xfrm>
        </p:spPr>
        <p:txBody>
          <a:bodyPr/>
          <a:lstStyle/>
          <a:p>
            <a:r>
              <a:rPr lang="en-US" dirty="0" smtClean="0"/>
              <a:t>Evapotranspiration </a:t>
            </a:r>
          </a:p>
          <a:p>
            <a:pPr lvl="1"/>
            <a:r>
              <a:rPr lang="en-US" dirty="0" smtClean="0"/>
              <a:t>the combination of total evaporation from the soil and soil surface and transpiration from the representative vegetation in the area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09600" y="1676400"/>
            <a:ext cx="8153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252900" y="6446520"/>
            <a:ext cx="210666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Image credit: Mary Shedd McCready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79" name="Picture 178" descr="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24200"/>
            <a:ext cx="4650864" cy="337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3962400"/>
            <a:ext cx="2438400" cy="1905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553200" y="2590800"/>
            <a:ext cx="685800" cy="2590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86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8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29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1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Permanent Wilting 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3581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Available Water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3352800"/>
            <a:ext cx="182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Maximum Allowable Depletion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3048000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RAW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86600" y="1143000"/>
            <a:ext cx="1828800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Toro</a:t>
            </a:r>
          </a:p>
          <a:p>
            <a:endParaRPr lang="en-US" b="1" dirty="0" smtClean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en-US" sz="4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Day</a:t>
            </a:r>
            <a:r>
              <a:rPr lang="en-US" sz="36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4</a:t>
            </a:r>
          </a:p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Before </a:t>
            </a:r>
            <a:r>
              <a:rPr lang="en-US" sz="2000" b="1" dirty="0" err="1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Irr</a:t>
            </a:r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2133600"/>
            <a:ext cx="2438400" cy="3733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2667000"/>
            <a:ext cx="2438400" cy="3200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6670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4200" y="2667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213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51054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5105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6553200" y="2590800"/>
            <a:ext cx="685800" cy="2590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886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48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29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410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912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6000" y="3733800"/>
            <a:ext cx="228600" cy="1588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42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95400" y="48006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Permanent Wilting Point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3581400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Available Water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3352800"/>
            <a:ext cx="1828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Maximum Allowable Depletion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8200" y="3048000"/>
            <a:ext cx="914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RAW</a:t>
            </a:r>
            <a:endParaRPr lang="en-US" sz="2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2514600"/>
            <a:ext cx="1828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Field Capacity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1981200"/>
            <a:ext cx="1371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Saturation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1752600"/>
            <a:ext cx="1676400" cy="353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Soil Column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86600" y="1143000"/>
            <a:ext cx="1828800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Toro</a:t>
            </a:r>
          </a:p>
          <a:p>
            <a:endParaRPr lang="en-US" b="1" dirty="0" smtClean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en-US" sz="4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Day</a:t>
            </a:r>
            <a:r>
              <a:rPr lang="en-US" sz="36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4</a:t>
            </a:r>
          </a:p>
          <a:p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Before </a:t>
            </a:r>
            <a:r>
              <a:rPr lang="en-US" sz="2000" b="1" dirty="0" err="1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Irr</a:t>
            </a:r>
            <a:r>
              <a:rPr lang="en-US" sz="2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 Rain Features</a:t>
            </a:r>
            <a:endParaRPr lang="en-US" dirty="0"/>
          </a:p>
        </p:txBody>
      </p:sp>
      <p:pic>
        <p:nvPicPr>
          <p:cNvPr id="5" name="Picture 4" descr="MIni Clik IA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066801"/>
            <a:ext cx="3429000" cy="3297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1152525"/>
            <a:ext cx="8593137" cy="5310188"/>
          </a:xfrm>
        </p:spPr>
        <p:txBody>
          <a:bodyPr/>
          <a:lstStyle/>
          <a:p>
            <a:r>
              <a:rPr lang="en-US" dirty="0" smtClean="0"/>
              <a:t>Toro </a:t>
            </a:r>
            <a:r>
              <a:rPr lang="en-US" dirty="0" err="1" smtClean="0"/>
              <a:t>Intelli</a:t>
            </a:r>
            <a:r>
              <a:rPr lang="en-US" dirty="0" smtClean="0"/>
              <a:t>-Sense</a:t>
            </a:r>
          </a:p>
          <a:p>
            <a:pPr lvl="1"/>
            <a:r>
              <a:rPr lang="en-US" dirty="0" smtClean="0"/>
              <a:t>Has a Rain Pause Feature</a:t>
            </a:r>
          </a:p>
          <a:p>
            <a:pPr lvl="2"/>
            <a:r>
              <a:rPr lang="en-US" dirty="0" smtClean="0"/>
              <a:t>Controlled by weather                                          service</a:t>
            </a:r>
          </a:p>
          <a:p>
            <a:pPr lvl="2"/>
            <a:r>
              <a:rPr lang="en-US" dirty="0" smtClean="0"/>
              <a:t>Can be managed by usable                                     rainfall feature</a:t>
            </a:r>
          </a:p>
          <a:p>
            <a:pPr lvl="2"/>
            <a:r>
              <a:rPr lang="en-US" dirty="0" smtClean="0"/>
              <a:t>For example:</a:t>
            </a:r>
          </a:p>
          <a:p>
            <a:pPr lvl="3"/>
            <a:r>
              <a:rPr lang="en-US" dirty="0" smtClean="0"/>
              <a:t>If the weather service sends out                                                    a rain pause for 6 days, and the                                               usable rainfall setting is 50%                                             then irrigation will be pause for 3 days.  </a:t>
            </a:r>
          </a:p>
          <a:p>
            <a:pPr lvl="1"/>
            <a:r>
              <a:rPr lang="en-US" dirty="0" smtClean="0"/>
              <a:t>Has attachable rain shut-off device connections</a:t>
            </a:r>
          </a:p>
          <a:p>
            <a:pPr lvl="2"/>
            <a:r>
              <a:rPr lang="en-US" dirty="0" smtClean="0"/>
              <a:t>Stops Irrigation during precipitation events of a predetermined magnitude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-7-08-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99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831137" cy="4562475"/>
          </a:xfrm>
        </p:spPr>
        <p:txBody>
          <a:bodyPr>
            <a:normAutofit fontScale="925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Quantify the effect of rain shut off devices and programming on irrigation application by ET controllers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Compare and contrast two brands of ET controllers with respect to irrigation depth applied, ET values and ability to maintain turf quality</a:t>
            </a:r>
          </a:p>
          <a:p>
            <a:endParaRPr lang="en-US" sz="2400" dirty="0" smtClean="0"/>
          </a:p>
          <a:p>
            <a:r>
              <a:rPr lang="en-US" sz="2400" dirty="0" smtClean="0"/>
              <a:t>Evaluate ET controller performance compared to a daily soil moisture balance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Create homeowner friendly guide to programming ET controllers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16018" y="0"/>
            <a:ext cx="152798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Dan Rutland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3810000" cy="1399032"/>
          </a:xfrm>
        </p:spPr>
        <p:txBody>
          <a:bodyPr/>
          <a:lstStyle/>
          <a:p>
            <a:r>
              <a:rPr lang="en-US" dirty="0" smtClean="0"/>
              <a:t>Project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45008"/>
          </a:xfrm>
        </p:spPr>
        <p:txBody>
          <a:bodyPr/>
          <a:lstStyle/>
          <a:p>
            <a:r>
              <a:rPr lang="en-US" dirty="0" smtClean="0"/>
              <a:t>Located at the Gulf Coast Research and Education Center (GCREC)</a:t>
            </a:r>
          </a:p>
          <a:p>
            <a:r>
              <a:rPr lang="en-US" dirty="0" smtClean="0"/>
              <a:t>20 plots with 650 ft</a:t>
            </a:r>
            <a:r>
              <a:rPr lang="en-US" baseline="30000" dirty="0" smtClean="0"/>
              <a:t>2</a:t>
            </a:r>
            <a:r>
              <a:rPr lang="en-US" dirty="0" smtClean="0"/>
              <a:t> of St. Augustine turfgrass (</a:t>
            </a:r>
            <a:r>
              <a:rPr lang="en-US" i="1" dirty="0" err="1" smtClean="0"/>
              <a:t>Stenotaphrum</a:t>
            </a:r>
            <a:r>
              <a:rPr lang="en-US" i="1" dirty="0" smtClean="0"/>
              <a:t> </a:t>
            </a:r>
            <a:r>
              <a:rPr lang="en-US" i="1" dirty="0" err="1" smtClean="0"/>
              <a:t>secundatum</a:t>
            </a:r>
            <a:r>
              <a:rPr lang="en-US" dirty="0" smtClean="0"/>
              <a:t>)</a:t>
            </a:r>
          </a:p>
          <a:p>
            <a:r>
              <a:rPr lang="en-US" dirty="0" smtClean="0"/>
              <a:t>Each plot has a dedicated flow meter and soil moisture sensors</a:t>
            </a:r>
          </a:p>
          <a:p>
            <a:r>
              <a:rPr lang="en-US" dirty="0" smtClean="0"/>
              <a:t>All measurements are collected by </a:t>
            </a:r>
            <a:r>
              <a:rPr lang="en-US" dirty="0" err="1" smtClean="0"/>
              <a:t>dataloggers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2-7-8-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19600" y="4724400"/>
            <a:ext cx="4343400" cy="193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6200000">
            <a:off x="3538578" y="5529222"/>
            <a:ext cx="152798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Dan Rutland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Layout</a:t>
            </a:r>
            <a:endParaRPr lang="en-US" dirty="0"/>
          </a:p>
        </p:txBody>
      </p:sp>
      <p:pic>
        <p:nvPicPr>
          <p:cNvPr id="6" name="Content Placeholder 5" descr="IMG_11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371600"/>
            <a:ext cx="7010400" cy="5257800"/>
          </a:xfrm>
        </p:spPr>
      </p:pic>
      <p:sp>
        <p:nvSpPr>
          <p:cNvPr id="4" name="TextBox 3"/>
          <p:cNvSpPr txBox="1"/>
          <p:nvPr/>
        </p:nvSpPr>
        <p:spPr>
          <a:xfrm>
            <a:off x="6553200" y="1224662"/>
            <a:ext cx="152798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Dan Rutland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Controllers and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Toro A (Outdoor Model) </a:t>
            </a:r>
          </a:p>
          <a:p>
            <a:pPr lvl="1"/>
            <a:r>
              <a:rPr lang="en-US" dirty="0" smtClean="0"/>
              <a:t>Has a Hunter Mini-</a:t>
            </a:r>
            <a:r>
              <a:rPr lang="en-US" dirty="0" err="1" smtClean="0"/>
              <a:t>Clik</a:t>
            </a:r>
            <a:r>
              <a:rPr lang="en-US" dirty="0" smtClean="0"/>
              <a:t> rain sensor attached</a:t>
            </a:r>
          </a:p>
          <a:p>
            <a:r>
              <a:rPr lang="en-US" dirty="0" smtClean="0"/>
              <a:t>Toro B (Indoor Model)</a:t>
            </a:r>
          </a:p>
          <a:p>
            <a:pPr lvl="1"/>
            <a:r>
              <a:rPr lang="en-US" dirty="0" smtClean="0"/>
              <a:t> Has no rain sensor</a:t>
            </a:r>
            <a:endParaRPr lang="en-US" dirty="0"/>
          </a:p>
        </p:txBody>
      </p:sp>
      <p:pic>
        <p:nvPicPr>
          <p:cNvPr id="9" name="Picture 8" descr="100_2405.jpg"/>
          <p:cNvPicPr>
            <a:picLocks noChangeAspect="1"/>
          </p:cNvPicPr>
          <p:nvPr/>
        </p:nvPicPr>
        <p:blipFill>
          <a:blip r:embed="rId3" cstate="print"/>
          <a:srcRect l="5000" t="5000" r="20833" b="27500"/>
          <a:stretch>
            <a:fillRect/>
          </a:stretch>
        </p:blipFill>
        <p:spPr>
          <a:xfrm>
            <a:off x="1828800" y="3124200"/>
            <a:ext cx="5029200" cy="3051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6172200"/>
            <a:ext cx="20826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Mary Shedd McCready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3505200"/>
            <a:ext cx="209063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Outdoor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WeatherMatic</a:t>
            </a:r>
            <a:r>
              <a:rPr lang="en-US" dirty="0" smtClean="0"/>
              <a:t> SL1600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800600" cy="4572000"/>
          </a:xfrm>
        </p:spPr>
        <p:txBody>
          <a:bodyPr/>
          <a:lstStyle/>
          <a:p>
            <a:r>
              <a:rPr lang="en-US" dirty="0" smtClean="0"/>
              <a:t>Three day a week schedule</a:t>
            </a:r>
          </a:p>
          <a:p>
            <a:pPr lvl="1"/>
            <a:r>
              <a:rPr lang="en-US" dirty="0" smtClean="0"/>
              <a:t>Monday</a:t>
            </a:r>
          </a:p>
          <a:p>
            <a:pPr lvl="1"/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Saturday</a:t>
            </a:r>
          </a:p>
          <a:p>
            <a:r>
              <a:rPr lang="en-US" dirty="0" smtClean="0"/>
              <a:t>Has a rain sensor included on the weather monitor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IMG_0184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-1" t="-2778" r="4166" b="-2778"/>
          <a:stretch>
            <a:fillRect/>
          </a:stretch>
        </p:blipFill>
        <p:spPr>
          <a:xfrm>
            <a:off x="4343400" y="1066800"/>
            <a:ext cx="3505200" cy="2895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 descr="IMG_0192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20000" t="11111" r="16667" b="20000"/>
          <a:stretch>
            <a:fillRect/>
          </a:stretch>
        </p:blipFill>
        <p:spPr>
          <a:xfrm rot="5400000">
            <a:off x="6057900" y="3695700"/>
            <a:ext cx="2895600" cy="2362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6248400"/>
            <a:ext cx="2132315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Mary Shedd McCready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191000" cy="4572000"/>
          </a:xfrm>
        </p:spPr>
        <p:txBody>
          <a:bodyPr/>
          <a:lstStyle/>
          <a:p>
            <a:r>
              <a:rPr lang="en-US" dirty="0" smtClean="0"/>
              <a:t>Rainbird Irrigation timer </a:t>
            </a:r>
          </a:p>
          <a:p>
            <a:pPr lvl="1"/>
            <a:r>
              <a:rPr lang="en-US" dirty="0" smtClean="0"/>
              <a:t>is set with recommended run times for the given area</a:t>
            </a:r>
          </a:p>
          <a:p>
            <a:pPr lvl="1"/>
            <a:r>
              <a:rPr lang="en-US" dirty="0" smtClean="0"/>
              <a:t>has a 60 percent of recommended irrigation treatment</a:t>
            </a:r>
          </a:p>
          <a:p>
            <a:endParaRPr lang="en-US" dirty="0"/>
          </a:p>
        </p:txBody>
      </p:sp>
      <p:pic>
        <p:nvPicPr>
          <p:cNvPr id="5" name="Picture 4" descr="Controller IA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152" y="1447800"/>
            <a:ext cx="4117848" cy="4526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0724" y="5791200"/>
            <a:ext cx="136447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IAEF.org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367979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 smtClean="0"/>
              <a:t>Time Period of May 2006 to November 2007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 smtClean="0"/>
              <a:t>The ET controllers </a:t>
            </a:r>
            <a:r>
              <a:rPr lang="en-US" sz="3100" dirty="0" smtClean="0"/>
              <a:t>averaged 35%-43% in water savings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 smtClean="0"/>
              <a:t>The results showed that: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900" dirty="0" smtClean="0"/>
              <a:t>Consistent water savings are more likely by using ET controllers compared to average homeowner practices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900" dirty="0" smtClean="0"/>
              <a:t>There was no relationship between water application and turfgrass quality.  </a:t>
            </a:r>
            <a:r>
              <a:rPr lang="en-US" sz="2900" i="1" dirty="0" smtClean="0"/>
              <a:t>More potential savings?</a:t>
            </a:r>
          </a:p>
          <a:p>
            <a:endParaRPr lang="en-US" dirty="0"/>
          </a:p>
        </p:txBody>
      </p:sp>
      <p:pic>
        <p:nvPicPr>
          <p:cNvPr id="6" name="Picture 5" descr="100_4551.jpg"/>
          <p:cNvPicPr>
            <a:picLocks noChangeAspect="1"/>
          </p:cNvPicPr>
          <p:nvPr/>
        </p:nvPicPr>
        <p:blipFill>
          <a:blip r:embed="rId3"/>
          <a:srcRect l="5833" t="35000" r="7500" b="43750"/>
          <a:stretch>
            <a:fillRect/>
          </a:stretch>
        </p:blipFill>
        <p:spPr>
          <a:xfrm>
            <a:off x="609600" y="5029200"/>
            <a:ext cx="7924800" cy="1066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6019800"/>
            <a:ext cx="208262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Mary Shedd McCready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Evapotranspiration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the combination of total evaporation from the soil and soil surface and transpiration from the representative vegetation in the area </a:t>
            </a:r>
          </a:p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252900" y="6446520"/>
            <a:ext cx="210666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Image credit: Mary Shedd McCready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90" name="Picture 89" descr="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24200"/>
            <a:ext cx="4650864" cy="337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 controllers use ET values for the representative area to schedule irrigation events </a:t>
            </a:r>
          </a:p>
          <a:p>
            <a:r>
              <a:rPr lang="en-US" dirty="0" err="1" smtClean="0"/>
              <a:t>WeatherMatic</a:t>
            </a:r>
            <a:r>
              <a:rPr lang="en-US" dirty="0" smtClean="0"/>
              <a:t> Controllers work best under irrigation restrictions</a:t>
            </a:r>
          </a:p>
          <a:p>
            <a:r>
              <a:rPr lang="en-US" dirty="0" smtClean="0"/>
              <a:t>Toro Controllers work best with all days available for irrigation</a:t>
            </a:r>
          </a:p>
          <a:p>
            <a:r>
              <a:rPr lang="en-US" dirty="0" smtClean="0"/>
              <a:t>ET controllers save water in comparison to normal recommended irrigation schedules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Content Placeholder 6" descr="hand watering, USDA, NRC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385548"/>
            <a:ext cx="5791200" cy="4136572"/>
          </a:xfrm>
        </p:spPr>
      </p:pic>
      <p:sp>
        <p:nvSpPr>
          <p:cNvPr id="8" name="TextBox 7"/>
          <p:cNvSpPr txBox="1"/>
          <p:nvPr/>
        </p:nvSpPr>
        <p:spPr>
          <a:xfrm>
            <a:off x="2708020" y="5486400"/>
            <a:ext cx="376898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by Lynn Betts, USDA Natural Resources Conservation Service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Evapotranspiration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the combination of total evaporation from the soil and soil surface and transpiration from the representative vegetation in the area </a:t>
            </a:r>
          </a:p>
          <a:p>
            <a:r>
              <a:rPr lang="en-US" dirty="0" smtClean="0"/>
              <a:t>ET values can be                           calculated using: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Relative Humidity</a:t>
            </a:r>
          </a:p>
          <a:p>
            <a:pPr lvl="1"/>
            <a:r>
              <a:rPr lang="en-US" dirty="0" smtClean="0"/>
              <a:t>Wind Speed</a:t>
            </a:r>
          </a:p>
          <a:p>
            <a:pPr lvl="1"/>
            <a:r>
              <a:rPr lang="en-US" dirty="0" smtClean="0"/>
              <a:t>Solar Radiation</a:t>
            </a:r>
          </a:p>
          <a:p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252900" y="6446520"/>
            <a:ext cx="2106667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Image credit: Mary Shedd McCready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89" name="Picture 88" descr="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124200"/>
            <a:ext cx="4650864" cy="337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Based Irrigation Controllers </a:t>
            </a:r>
            <a:br>
              <a:rPr lang="en-US" dirty="0" smtClean="0"/>
            </a:br>
            <a:r>
              <a:rPr lang="en-US" dirty="0" smtClean="0"/>
              <a:t>(ET Controllers)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 Controllers apply irrigation as needed based on weather conditions </a:t>
            </a:r>
          </a:p>
          <a:p>
            <a:r>
              <a:rPr lang="en-US" dirty="0" smtClean="0"/>
              <a:t>The soil water balance is managed so that the water availability always meets the needs of the plant. </a:t>
            </a:r>
          </a:p>
          <a:p>
            <a:r>
              <a:rPr lang="en-US" dirty="0" smtClean="0"/>
              <a:t>ET Controllers use plant and irrigation settings to determine irrigation run times</a:t>
            </a:r>
          </a:p>
          <a:p>
            <a:pPr lvl="1"/>
            <a:r>
              <a:rPr lang="en-US" sz="2400" dirty="0" smtClean="0"/>
              <a:t>Sun and Shade</a:t>
            </a:r>
          </a:p>
          <a:p>
            <a:pPr lvl="1"/>
            <a:r>
              <a:rPr lang="en-US" sz="2400" dirty="0" smtClean="0"/>
              <a:t>Soil Type</a:t>
            </a:r>
          </a:p>
          <a:p>
            <a:pPr lvl="1"/>
            <a:r>
              <a:rPr lang="en-US" sz="2400" dirty="0" smtClean="0"/>
              <a:t>Plant Type</a:t>
            </a:r>
          </a:p>
          <a:p>
            <a:pPr lvl="1"/>
            <a:r>
              <a:rPr lang="en-US" sz="2400" dirty="0" smtClean="0"/>
              <a:t>Sprinkler Type</a:t>
            </a:r>
          </a:p>
          <a:p>
            <a:pPr lvl="1"/>
            <a:r>
              <a:rPr lang="en-US" sz="2400" dirty="0" smtClean="0"/>
              <a:t>Slope</a:t>
            </a:r>
          </a:p>
          <a:p>
            <a:pPr>
              <a:buNone/>
            </a:pP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Capacity (FC)</a:t>
            </a:r>
          </a:p>
          <a:p>
            <a:pPr lvl="1"/>
            <a:r>
              <a:rPr lang="en-US" dirty="0" smtClean="0"/>
              <a:t>maximum amount of water a soil may hold before draining</a:t>
            </a:r>
          </a:p>
          <a:p>
            <a:r>
              <a:rPr lang="en-US" dirty="0" smtClean="0"/>
              <a:t>Permanent Wilting Point (PWP)</a:t>
            </a:r>
          </a:p>
          <a:p>
            <a:pPr lvl="1"/>
            <a:r>
              <a:rPr lang="en-US" dirty="0" smtClean="0"/>
              <a:t>soil water content that will result in plant death</a:t>
            </a:r>
          </a:p>
          <a:p>
            <a:r>
              <a:rPr lang="en-US" dirty="0" smtClean="0"/>
              <a:t>Available Water (AW)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2971800"/>
            <a:ext cx="7467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1600200"/>
            <a:ext cx="7467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Capacity (FC)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maximum amount of water a soil may hold before draining (10 </a:t>
            </a:r>
            <a:r>
              <a:rPr lang="en-US" dirty="0" err="1" smtClean="0">
                <a:solidFill>
                  <a:srgbClr val="92D050"/>
                </a:solidFill>
              </a:rPr>
              <a:t>kPa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r>
              <a:rPr lang="en-US" dirty="0" smtClean="0"/>
              <a:t>Permanent Wilting Point (PWP)</a:t>
            </a:r>
          </a:p>
          <a:p>
            <a:pPr lvl="1"/>
            <a:r>
              <a:rPr lang="en-US" dirty="0" smtClean="0"/>
              <a:t>soil water content that will result in plant death</a:t>
            </a:r>
          </a:p>
          <a:p>
            <a:r>
              <a:rPr lang="en-US" dirty="0" smtClean="0"/>
              <a:t>Available Water (AW)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5800" y="2971800"/>
            <a:ext cx="7467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Water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Capacity (FC)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maximum amount of water a soil may hold before draining (10 </a:t>
            </a:r>
            <a:r>
              <a:rPr lang="en-US" dirty="0" err="1" smtClean="0">
                <a:solidFill>
                  <a:srgbClr val="92D050"/>
                </a:solidFill>
              </a:rPr>
              <a:t>kPa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r>
              <a:rPr lang="en-US" dirty="0" smtClean="0"/>
              <a:t>Permanent Wilting Point (PWP)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soil water content that will result in plant death (1500 </a:t>
            </a:r>
            <a:r>
              <a:rPr lang="en-US" dirty="0" err="1" smtClean="0">
                <a:solidFill>
                  <a:srgbClr val="92D050"/>
                </a:solidFill>
              </a:rPr>
              <a:t>kPa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r>
              <a:rPr lang="en-US" dirty="0" smtClean="0"/>
              <a:t>Available Water (AW)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DejaVu Sans"/>
        <a:cs typeface="DejaVu Sans"/>
      </a:majorFont>
      <a:minorFont>
        <a:latin typeface="Trebuchet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DejaVu Sans"/>
        <a:cs typeface="DejaVu Sans"/>
      </a:majorFont>
      <a:minorFont>
        <a:latin typeface="Trebuchet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1337</Words>
  <PresentationFormat>On-screen Show (4:3)</PresentationFormat>
  <Paragraphs>343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Office Theme</vt:lpstr>
      <vt:lpstr>Slide 1</vt:lpstr>
      <vt:lpstr>Outline</vt:lpstr>
      <vt:lpstr>Evapotranspiration</vt:lpstr>
      <vt:lpstr>Evapotranspiration</vt:lpstr>
      <vt:lpstr>Evapotranspiration</vt:lpstr>
      <vt:lpstr>Weather Based Irrigation Controllers  (ET Controllers)</vt:lpstr>
      <vt:lpstr>Soil Water Balance</vt:lpstr>
      <vt:lpstr>Soil Water Balance</vt:lpstr>
      <vt:lpstr>Soil Water Balance</vt:lpstr>
      <vt:lpstr>Soil Water Balance</vt:lpstr>
      <vt:lpstr>Soil Water Balance</vt:lpstr>
      <vt:lpstr>Soil Water Balance</vt:lpstr>
      <vt:lpstr>Soil Water Balance</vt:lpstr>
      <vt:lpstr>Soil Water Balance</vt:lpstr>
      <vt:lpstr>Soil Water Balance</vt:lpstr>
      <vt:lpstr>Soil Water Balance</vt:lpstr>
      <vt:lpstr>Soil Water Balance</vt:lpstr>
      <vt:lpstr>Soil Water Balance</vt:lpstr>
      <vt:lpstr>Soil Water Balance</vt:lpstr>
      <vt:lpstr>Types of ET Controllers</vt:lpstr>
      <vt:lpstr>ET Controllers</vt:lpstr>
      <vt:lpstr>Weathermatic ET Controller</vt:lpstr>
      <vt:lpstr>Soil Water Balance</vt:lpstr>
      <vt:lpstr>Soil Water Balance</vt:lpstr>
      <vt:lpstr>Soil Water Balance</vt:lpstr>
      <vt:lpstr>Toro Intelli-Sense ET controller</vt:lpstr>
      <vt:lpstr>Soil Water Balance</vt:lpstr>
      <vt:lpstr>Soil Water Balance</vt:lpstr>
      <vt:lpstr>Soil Water Balance</vt:lpstr>
      <vt:lpstr>Soil Water Balance</vt:lpstr>
      <vt:lpstr>Soil Water Balance</vt:lpstr>
      <vt:lpstr>Toro Rain Features</vt:lpstr>
      <vt:lpstr>Project Goals</vt:lpstr>
      <vt:lpstr>Project Site</vt:lpstr>
      <vt:lpstr>Plot Layout</vt:lpstr>
      <vt:lpstr>Controllers and Treatments</vt:lpstr>
      <vt:lpstr>WeatherMatic SL1600</vt:lpstr>
      <vt:lpstr>Control Treatments</vt:lpstr>
      <vt:lpstr>Research Results</vt:lpstr>
      <vt:lpstr>Review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Dukes</dc:creator>
  <cp:lastModifiedBy>Michael Dukes</cp:lastModifiedBy>
  <cp:revision>153</cp:revision>
  <dcterms:created xsi:type="dcterms:W3CDTF">2009-02-08T16:15:22Z</dcterms:created>
  <dcterms:modified xsi:type="dcterms:W3CDTF">2009-03-27T21:24:42Z</dcterms:modified>
</cp:coreProperties>
</file>