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6"/>
  </p:notesMasterIdLst>
  <p:sldIdLst>
    <p:sldId id="256" r:id="rId3"/>
    <p:sldId id="371" r:id="rId4"/>
    <p:sldId id="389" r:id="rId5"/>
    <p:sldId id="375" r:id="rId6"/>
    <p:sldId id="398" r:id="rId7"/>
    <p:sldId id="391" r:id="rId8"/>
    <p:sldId id="374" r:id="rId9"/>
    <p:sldId id="395" r:id="rId10"/>
    <p:sldId id="377" r:id="rId11"/>
    <p:sldId id="385" r:id="rId12"/>
    <p:sldId id="373" r:id="rId13"/>
    <p:sldId id="387" r:id="rId14"/>
    <p:sldId id="394" r:id="rId15"/>
    <p:sldId id="390" r:id="rId16"/>
    <p:sldId id="396" r:id="rId17"/>
    <p:sldId id="382" r:id="rId18"/>
    <p:sldId id="372" r:id="rId19"/>
    <p:sldId id="379" r:id="rId20"/>
    <p:sldId id="384" r:id="rId21"/>
    <p:sldId id="369" r:id="rId22"/>
    <p:sldId id="388" r:id="rId23"/>
    <p:sldId id="386" r:id="rId24"/>
    <p:sldId id="392" r:id="rId25"/>
  </p:sldIdLst>
  <p:sldSz cx="9144000" cy="6858000" type="screen4x3"/>
  <p:notesSz cx="6858000" cy="9144000"/>
  <p:defaultTextStyle>
    <a:defPPr>
      <a:defRPr lang="en-GB"/>
    </a:defPPr>
    <a:lvl1pPr algn="l" defTabSz="457200" rtl="0" fontAlgn="base">
      <a:lnSpc>
        <a:spcPct val="8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457200" algn="l" defTabSz="457200" rtl="0" fontAlgn="base">
      <a:lnSpc>
        <a:spcPct val="8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914400" algn="l" defTabSz="457200" rtl="0" fontAlgn="base">
      <a:lnSpc>
        <a:spcPct val="8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1371600" algn="l" defTabSz="457200" rtl="0" fontAlgn="base">
      <a:lnSpc>
        <a:spcPct val="8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1828800" algn="l" defTabSz="457200" rtl="0" fontAlgn="base">
      <a:lnSpc>
        <a:spcPct val="8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y" initials="M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7C80"/>
    <a:srgbClr val="00CCFF"/>
    <a:srgbClr val="3333FF"/>
    <a:srgbClr val="FCEE3E"/>
    <a:srgbClr val="FDE65F"/>
    <a:srgbClr val="B1E739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0" autoAdjust="0"/>
    <p:restoredTop sz="94660"/>
  </p:normalViewPr>
  <p:slideViewPr>
    <p:cSldViewPr>
      <p:cViewPr varScale="1">
        <p:scale>
          <a:sx n="62" d="100"/>
          <a:sy n="62" d="100"/>
        </p:scale>
        <p:origin x="-642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0888" cy="34274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23825" y="8431213"/>
            <a:ext cx="3836988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720" tIns="45360" rIns="90720" bIns="45360" anchor="b"/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9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Preserving Wildlife Habitat in Residential Developments (Part 2)</a:t>
            </a:r>
            <a:r>
              <a:rPr lang="ar-SA" sz="900">
                <a:solidFill>
                  <a:srgbClr val="000000"/>
                </a:solidFill>
                <a:latin typeface="Arial" charset="0"/>
              </a:rPr>
              <a:t>‏</a:t>
            </a:r>
            <a:endParaRPr lang="en-GB" sz="90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3776663" y="8429625"/>
            <a:ext cx="2973387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720" tIns="45360" rIns="90720" bIns="45360" anchor="b"/>
          <a:lstStyle/>
          <a:p>
            <a:pPr algn="r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9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© 2005 University of Florida</a:t>
            </a: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214313" y="412750"/>
            <a:ext cx="6429375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214313" y="8597900"/>
            <a:ext cx="6429375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3770313" y="174625"/>
            <a:ext cx="2959100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720" tIns="45360" rIns="90720" bIns="4536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9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</a:lstStyle>
          <a:p>
            <a:fld id="{A3C3A34D-41A7-4690-A80F-54EC7EC39D2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hdr"/>
          </p:nvPr>
        </p:nvSpPr>
        <p:spPr bwMode="auto">
          <a:xfrm>
            <a:off x="127000" y="171450"/>
            <a:ext cx="295910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720" tIns="45360" rIns="90720" bIns="4536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9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</a:lstStyle>
          <a:p>
            <a:r>
              <a:rPr lang="en-GB"/>
              <a:t>Build Green &amp; Profit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/>
          </p:nvPr>
        </p:nvSpPr>
        <p:spPr bwMode="auto">
          <a:xfrm>
            <a:off x="696913" y="4286250"/>
            <a:ext cx="5473700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A57C2C-A15D-4113-993B-E47F8D3B0196}" type="slidenum">
              <a:rPr lang="en-GB"/>
              <a:pPr/>
              <a:t>1</a:t>
            </a:fld>
            <a:endParaRPr lang="en-GB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/>
              <a:t>Build Green &amp; Profit</a:t>
            </a:r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3770313" y="174625"/>
            <a:ext cx="2965450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720" tIns="45360" rIns="90720" bIns="45360"/>
          <a:lstStyle/>
          <a:p>
            <a:pPr algn="r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5AD26C1-BCB8-4A7A-8A18-5D1C6489E6A5}" type="slidenum">
              <a:rPr lang="en-GB" sz="9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pPr algn="r">
                <a:lnSpc>
                  <a:spcPct val="10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GB" sz="90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27000" y="171450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720" tIns="45360" rIns="90720" bIns="45360"/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9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Build Green &amp; Profit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770313" y="174625"/>
            <a:ext cx="2970212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720" tIns="45360" rIns="90720" bIns="45360"/>
          <a:lstStyle/>
          <a:p>
            <a:pPr algn="r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3379BBC-7AAB-4637-9A62-92EB3555269A}" type="slidenum">
              <a:rPr lang="en-GB" sz="9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pPr algn="r">
                <a:lnSpc>
                  <a:spcPct val="10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GB" sz="90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96913" y="4286250"/>
            <a:ext cx="5475287" cy="4114800"/>
          </a:xfrm>
          <a:prstGeom prst="rect">
            <a:avLst/>
          </a:prstGeom>
          <a:solidFill>
            <a:srgbClr val="FFFFFF"/>
          </a:solidFill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3C3A34D-41A7-4690-A80F-54EC7EC39D2C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r>
              <a:rPr lang="en-GB" smtClean="0"/>
              <a:t>Build Green &amp; Profit</a:t>
            </a:r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3C3A34D-41A7-4690-A80F-54EC7EC39D2C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r>
              <a:rPr lang="en-GB" smtClean="0"/>
              <a:t>Build Green &amp; Profit</a:t>
            </a:r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3C3A34D-41A7-4690-A80F-54EC7EC39D2C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r>
              <a:rPr lang="en-GB" smtClean="0"/>
              <a:t>Build Green &amp; Profit</a:t>
            </a:r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3C3A34D-41A7-4690-A80F-54EC7EC39D2C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r>
              <a:rPr lang="en-GB" smtClean="0"/>
              <a:t>Build Green &amp; Profit</a:t>
            </a:r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3C3A34D-41A7-4690-A80F-54EC7EC39D2C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r>
              <a:rPr lang="en-GB" smtClean="0"/>
              <a:t>Build Green &amp; Profit</a:t>
            </a:r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3C3A34D-41A7-4690-A80F-54EC7EC39D2C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r>
              <a:rPr lang="en-GB" smtClean="0"/>
              <a:t>Build Green &amp; Profit</a:t>
            </a:r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3C3A34D-41A7-4690-A80F-54EC7EC39D2C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r>
              <a:rPr lang="en-GB" smtClean="0"/>
              <a:t>Build Green &amp; Profit</a:t>
            </a:r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3C3A34D-41A7-4690-A80F-54EC7EC39D2C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r>
              <a:rPr lang="en-GB" smtClean="0"/>
              <a:t>Build Green &amp; Profit</a:t>
            </a:r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3C3A34D-41A7-4690-A80F-54EC7EC39D2C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r>
              <a:rPr lang="en-GB" smtClean="0"/>
              <a:t>Build Green &amp; Profit</a:t>
            </a:r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3C3A34D-41A7-4690-A80F-54EC7EC39D2C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r>
              <a:rPr lang="en-GB" smtClean="0"/>
              <a:t>Build Green &amp; Profit</a:t>
            </a:r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3C3A34D-41A7-4690-A80F-54EC7EC39D2C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r>
              <a:rPr lang="en-GB" smtClean="0"/>
              <a:t>Build Green &amp; Profit</a:t>
            </a:r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3C3A34D-41A7-4690-A80F-54EC7EC39D2C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r>
              <a:rPr lang="en-GB" smtClean="0"/>
              <a:t>Build Green &amp; Profit</a:t>
            </a:r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3C3A34D-41A7-4690-A80F-54EC7EC39D2C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r>
              <a:rPr lang="en-GB" smtClean="0"/>
              <a:t>Build Green &amp; Profit</a:t>
            </a:r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3C3A34D-41A7-4690-A80F-54EC7EC39D2C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r>
              <a:rPr lang="en-GB" smtClean="0"/>
              <a:t>Build Green &amp; Profit</a:t>
            </a:r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3C3A34D-41A7-4690-A80F-54EC7EC39D2C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r>
              <a:rPr lang="en-GB" smtClean="0"/>
              <a:t>Build Green &amp; Profit</a:t>
            </a:r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3C3A34D-41A7-4690-A80F-54EC7EC39D2C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r>
              <a:rPr lang="en-GB" smtClean="0"/>
              <a:t>Build Green &amp; Profit</a:t>
            </a:r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0063" y="0"/>
            <a:ext cx="2282825" cy="6462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697663" cy="6462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063" y="1152525"/>
            <a:ext cx="4243387" cy="5310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152525"/>
            <a:ext cx="4244975" cy="5310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7391400" y="6553200"/>
            <a:ext cx="16417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Times" pitchFamily="18" charset="0"/>
              </a:rPr>
              <a:t>© University of Florida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 spd="med"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0063" y="0"/>
            <a:ext cx="2282825" cy="6462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697663" cy="6462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063" y="1152525"/>
            <a:ext cx="4243387" cy="5310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152525"/>
            <a:ext cx="4244975" cy="5310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0825" cy="105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3663" y="6540500"/>
            <a:ext cx="1252537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1152525"/>
            <a:ext cx="8640762" cy="5310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32888" cy="1044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>
    <p:cut/>
  </p:transition>
  <p:txStyles>
    <p:titleStyle>
      <a:lvl1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2pPr>
      <a:lvl3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3pPr>
      <a:lvl4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4pPr>
      <a:lvl5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5pPr>
      <a:lvl6pPr marL="457200"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6pPr>
      <a:lvl7pPr marL="914400"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7pPr>
      <a:lvl8pPr marL="1371600"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8pPr>
      <a:lvl9pPr marL="1828800"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9pPr>
    </p:titleStyle>
    <p:bodyStyle>
      <a:lvl1pPr marL="331788" indent="-331788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1838" indent="-274638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Wingdings" charset="2"/>
        <a:buChar char="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>
            <a:lum bright="-10000" contrast="-10000"/>
          </a:blip>
          <a:srcRect t="12500" b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lum bright="100000" contrast="-100000"/>
          </a:blip>
          <a:srcRect/>
          <a:stretch>
            <a:fillRect/>
          </a:stretch>
        </p:blipFill>
        <p:spPr bwMode="auto">
          <a:xfrm>
            <a:off x="2743200" y="533400"/>
            <a:ext cx="3656013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1152525"/>
            <a:ext cx="8640762" cy="5310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32888" cy="1044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cut/>
  </p:transition>
  <p:txStyles>
    <p:titleStyle>
      <a:lvl1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2pPr>
      <a:lvl3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3pPr>
      <a:lvl4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4pPr>
      <a:lvl5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5pPr>
      <a:lvl6pPr marL="457200"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6pPr>
      <a:lvl7pPr marL="914400"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7pPr>
      <a:lvl8pPr marL="1371600"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8pPr>
      <a:lvl9pPr marL="1828800"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9pPr>
    </p:titleStyle>
    <p:bodyStyle>
      <a:lvl1pPr marL="331788" indent="-331788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1838" indent="-274638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Wingdings" charset="2"/>
        <a:buChar char="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4495799"/>
            <a:ext cx="8096250" cy="2182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0000"/>
              </a:lnSpc>
              <a:spcBef>
                <a:spcPts val="525"/>
              </a:spcBef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DejaVu Sans" charset="0"/>
                <a:cs typeface="DejaVu Sans" charset="0"/>
              </a:rPr>
              <a:t>Agricultural </a:t>
            </a:r>
            <a:r>
              <a:rPr lang="en-GB" sz="20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DejaVu Sans" charset="0"/>
                <a:cs typeface="DejaVu Sans" charset="0"/>
              </a:rPr>
              <a:t>&amp; Biological Engineering</a:t>
            </a:r>
          </a:p>
          <a:p>
            <a:pPr algn="ctr">
              <a:lnSpc>
                <a:spcPct val="90000"/>
              </a:lnSpc>
              <a:spcBef>
                <a:spcPts val="525"/>
              </a:spcBef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DejaVu Sans" charset="0"/>
                <a:cs typeface="DejaVu Sans" charset="0"/>
              </a:rPr>
              <a:t>Institute of Food and Agricultural Sciences (IFAS)</a:t>
            </a:r>
            <a:r>
              <a:rPr lang="ar-SA" sz="20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‏</a:t>
            </a:r>
            <a:endParaRPr lang="en-GB" sz="20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DejaVu Sans" charset="0"/>
              <a:cs typeface="DejaVu Sans" charset="0"/>
            </a:endParaRPr>
          </a:p>
          <a:p>
            <a:pPr algn="ctr">
              <a:lnSpc>
                <a:spcPct val="90000"/>
              </a:lnSpc>
              <a:spcBef>
                <a:spcPts val="475"/>
              </a:spcBef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DejaVu Sans" charset="0"/>
              <a:cs typeface="DejaVu Sans" charset="0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DejaVu Sans" charset="0"/>
                <a:cs typeface="DejaVu Sans" charset="0"/>
              </a:rPr>
              <a:t>Landscape Fundamentals IST</a:t>
            </a:r>
            <a:endParaRPr lang="en-GB" sz="20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DejaVu Sans" charset="0"/>
              <a:cs typeface="DejaVu Sans" charset="0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DejaVu Sans" charset="0"/>
                <a:cs typeface="DejaVu Sans" charset="0"/>
              </a:rPr>
              <a:t>Wimauma</a:t>
            </a:r>
            <a:r>
              <a:rPr lang="en-GB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DejaVu Sans" charset="0"/>
                <a:cs typeface="DejaVu Sans" charset="0"/>
              </a:rPr>
              <a:t>, FL, Feb 10, 2009</a:t>
            </a:r>
            <a:endParaRPr lang="en-GB" sz="20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DejaVu Sans" charset="0"/>
              <a:cs typeface="DejaVu San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09600" y="1333500"/>
            <a:ext cx="8096250" cy="2347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3333CC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8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DejaVu Sans" charset="0"/>
                <a:cs typeface="DejaVu Sans" charset="0"/>
              </a:rPr>
              <a:t>Irrigation Myth Busters</a:t>
            </a:r>
            <a:endParaRPr lang="en-GB" sz="4800" dirty="0">
              <a:solidFill>
                <a:srgbClr val="3333CC"/>
              </a:solidFill>
              <a:effectLst>
                <a:outerShdw blurRad="38100" dist="38100" dir="2700000" algn="tl">
                  <a:srgbClr val="FFFFFF"/>
                </a:outerShdw>
              </a:effectLst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 spd="med" advTm="25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spray working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52600" y="1447800"/>
            <a:ext cx="5410200" cy="4814888"/>
          </a:xfrm>
          <a:noFill/>
          <a:ln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This Device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1524000"/>
            <a:ext cx="2972289" cy="51090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25400" h="25400"/>
            </a:sp3d>
          </a:bodyPr>
          <a:lstStyle/>
          <a:p>
            <a:r>
              <a:rPr lang="en-US" sz="32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2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doni Poster" pitchFamily="18" charset="0"/>
              </a:rPr>
              <a:t>Spray Head</a:t>
            </a:r>
            <a:endParaRPr lang="en-US" sz="32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doni Poster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6248400"/>
            <a:ext cx="1364476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Photo credit: IAEF.org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4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Myth: Rain Sensors Don’t Work!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FACT: In homes, they can save 10-15% water during dry weather and 20-35% during wet weather</a:t>
            </a:r>
          </a:p>
          <a:p>
            <a:r>
              <a:rPr lang="en-US" dirty="0" smtClean="0"/>
              <a:t>FACT: Continues to function after &gt;3 years of use.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Bust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429000"/>
            <a:ext cx="5437318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4724400"/>
            <a:ext cx="1465466" cy="66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latin typeface="+mn-lt"/>
              </a:rPr>
              <a:t>Myth</a:t>
            </a:r>
            <a:endParaRPr lang="en-US" sz="44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 advTm="4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Outdoor SRC inst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76400"/>
            <a:ext cx="5329646" cy="3886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This Device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1752600"/>
            <a:ext cx="2505814" cy="61555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uhaus 93" pitchFamily="82" charset="0"/>
              </a:rPr>
              <a:t>Controller</a:t>
            </a:r>
            <a:endParaRPr lang="en-US" sz="400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5562600"/>
            <a:ext cx="1364476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Photo credit: IAEF.org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4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Myth: Irrigation systems need a soil moisture sensor </a:t>
            </a:r>
            <a:r>
              <a:rPr lang="en-US" u="sng" dirty="0" smtClean="0"/>
              <a:t>AND</a:t>
            </a:r>
            <a:r>
              <a:rPr lang="en-US" dirty="0" smtClean="0"/>
              <a:t> a rain sensor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2133600"/>
            <a:ext cx="8640762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31788" indent="-331788" eaLnBrk="0" hangingPunct="0">
              <a:spcBef>
                <a:spcPts val="800"/>
              </a:spcBef>
              <a:defRPr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331788" indent="-331788" eaLnBrk="0" hangingPunct="0">
              <a:spcBef>
                <a:spcPts val="800"/>
              </a:spcBef>
              <a:buFont typeface="Trebuchet MS" pitchFamily="32" charset="0"/>
              <a:buChar char="•"/>
              <a:defRPr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331788" marR="0" lvl="0" indent="-331788" algn="l" defTabSz="457200" rtl="0" eaLnBrk="0" fontAlgn="base" latinLnBrk="0" hangingPunct="0">
              <a:lnSpc>
                <a:spcPct val="85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6063" y="1152525"/>
            <a:ext cx="8640762" cy="1362075"/>
          </a:xfrm>
        </p:spPr>
        <p:txBody>
          <a:bodyPr/>
          <a:lstStyle/>
          <a:p>
            <a:r>
              <a:rPr lang="en-US" dirty="0" smtClean="0"/>
              <a:t>FACT: Both are capable of saving water on their own.</a:t>
            </a:r>
            <a:r>
              <a:rPr lang="en-US" dirty="0"/>
              <a:t> </a:t>
            </a:r>
            <a:r>
              <a:rPr lang="en-US" dirty="0" smtClean="0"/>
              <a:t> No need to have both.</a:t>
            </a:r>
          </a:p>
        </p:txBody>
      </p:sp>
      <p:pic>
        <p:nvPicPr>
          <p:cNvPr id="8" name="Picture 7" descr="Bust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352800"/>
            <a:ext cx="4911126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4495800"/>
            <a:ext cx="1465466" cy="66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latin typeface="+mn-lt"/>
              </a:rPr>
              <a:t>Myth</a:t>
            </a:r>
            <a:endParaRPr lang="en-US" sz="44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 advTm="4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DD\Desktop\Drip tubing before mulch.JPG"/>
          <p:cNvPicPr>
            <a:picLocks noChangeAspect="1" noChangeArrowheads="1"/>
          </p:cNvPicPr>
          <p:nvPr/>
        </p:nvPicPr>
        <p:blipFill>
          <a:blip r:embed="rId3">
            <a:lum bright="20000" contrast="10000"/>
          </a:blip>
          <a:srcRect/>
          <a:stretch>
            <a:fillRect/>
          </a:stretch>
        </p:blipFill>
        <p:spPr bwMode="auto">
          <a:xfrm>
            <a:off x="1905000" y="1524000"/>
            <a:ext cx="5507182" cy="4038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This Device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4343400"/>
            <a:ext cx="2920992" cy="61555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dirty="0" smtClean="0">
                <a:ln w="12700">
                  <a:noFill/>
                  <a:prstDash val="solid"/>
                </a:ln>
                <a:solidFill>
                  <a:srgbClr val="FF7C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Drip Tubing</a:t>
            </a:r>
            <a:endParaRPr lang="en-US" sz="4000" dirty="0">
              <a:ln w="12700">
                <a:noFill/>
                <a:prstDash val="solid"/>
              </a:ln>
              <a:solidFill>
                <a:srgbClr val="FF7C8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5562600"/>
            <a:ext cx="1364476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Photo credit: IAEF.org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4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Myth: Watering restrictions prevent      over-irrigation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6063" y="1152525"/>
            <a:ext cx="8640762" cy="1362075"/>
          </a:xfrm>
        </p:spPr>
        <p:txBody>
          <a:bodyPr/>
          <a:lstStyle/>
          <a:p>
            <a:r>
              <a:rPr lang="en-US" dirty="0" smtClean="0"/>
              <a:t>FACT: On the irrigation day, over-irrigation can still occur.</a:t>
            </a:r>
            <a:endParaRPr lang="en-US" dirty="0"/>
          </a:p>
        </p:txBody>
      </p:sp>
      <p:pic>
        <p:nvPicPr>
          <p:cNvPr id="8" name="Picture 7" descr="Bust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352800"/>
            <a:ext cx="4911126" cy="21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4495800"/>
            <a:ext cx="1465466" cy="66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latin typeface="+mn-lt"/>
              </a:rPr>
              <a:t>Myth</a:t>
            </a:r>
            <a:endParaRPr lang="en-US" sz="44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 advTm="4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2005, Floridians paid an average potable water charge of $15/month compared to</a:t>
            </a:r>
          </a:p>
          <a:p>
            <a:pPr lvl="1"/>
            <a:r>
              <a:rPr lang="en-US" dirty="0" smtClean="0"/>
              <a:t>$49 – Cable TV</a:t>
            </a:r>
          </a:p>
          <a:p>
            <a:pPr lvl="1"/>
            <a:r>
              <a:rPr lang="en-US" dirty="0" smtClean="0"/>
              <a:t>$59 – Soda and other drinks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 spd="med" advTm="40000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Myth: </a:t>
            </a:r>
            <a:r>
              <a:rPr lang="en-US" dirty="0" err="1" smtClean="0"/>
              <a:t>Microirrigation</a:t>
            </a:r>
            <a:r>
              <a:rPr lang="en-US" dirty="0" smtClean="0"/>
              <a:t> saves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properly scheduled and designed, this is true.</a:t>
            </a:r>
          </a:p>
          <a:p>
            <a:r>
              <a:rPr lang="en-US" dirty="0" smtClean="0"/>
              <a:t>FACT: Changing from 100% sprinkler irrigation to 65% </a:t>
            </a:r>
            <a:r>
              <a:rPr lang="en-US" dirty="0" err="1" smtClean="0"/>
              <a:t>microirrigation</a:t>
            </a:r>
            <a:r>
              <a:rPr lang="en-US" dirty="0" smtClean="0"/>
              <a:t> resulted in 50% water savings.</a:t>
            </a:r>
          </a:p>
          <a:p>
            <a:endParaRPr lang="en-US" dirty="0" smtClean="0"/>
          </a:p>
        </p:txBody>
      </p:sp>
      <p:pic>
        <p:nvPicPr>
          <p:cNvPr id="4" name="Picture 3" descr="Plausib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429000"/>
            <a:ext cx="5386900" cy="198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4495800"/>
            <a:ext cx="1465466" cy="66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latin typeface="+mn-lt"/>
              </a:rPr>
              <a:t>Myth</a:t>
            </a:r>
            <a:endParaRPr lang="en-US" sz="44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 advTm="4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Florida uses 8.2 billion gallons of water per day.</a:t>
            </a:r>
          </a:p>
          <a:p>
            <a:pPr lvl="1"/>
            <a:r>
              <a:rPr lang="en-US" dirty="0" smtClean="0"/>
              <a:t>Residential irrigation accounts for 1 billion gallons per day.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514600" y="3048000"/>
            <a:ext cx="6263418" cy="3234330"/>
            <a:chOff x="2499582" y="3352800"/>
            <a:chExt cx="6263418" cy="3234330"/>
          </a:xfrm>
        </p:grpSpPr>
        <p:grpSp>
          <p:nvGrpSpPr>
            <p:cNvPr id="4" name="Group 3"/>
            <p:cNvGrpSpPr/>
            <p:nvPr/>
          </p:nvGrpSpPr>
          <p:grpSpPr>
            <a:xfrm>
              <a:off x="2499582" y="3352800"/>
              <a:ext cx="6263418" cy="3234330"/>
              <a:chOff x="2621280" y="3355331"/>
              <a:chExt cx="6263418" cy="3234330"/>
            </a:xfrm>
          </p:grpSpPr>
          <p:pic>
            <p:nvPicPr>
              <p:cNvPr id="5" name="Picture 4" descr="house picture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21280" y="3355331"/>
                <a:ext cx="6263418" cy="3234330"/>
              </a:xfrm>
              <a:prstGeom prst="rect">
                <a:avLst/>
              </a:prstGeom>
            </p:spPr>
          </p:pic>
          <p:sp>
            <p:nvSpPr>
              <p:cNvPr id="6" name="Moon 5"/>
              <p:cNvSpPr/>
              <p:nvPr/>
            </p:nvSpPr>
            <p:spPr bwMode="auto">
              <a:xfrm rot="4734546">
                <a:off x="3650056" y="4469159"/>
                <a:ext cx="755452" cy="2797209"/>
              </a:xfrm>
              <a:prstGeom prst="moon">
                <a:avLst>
                  <a:gd name="adj" fmla="val 73213"/>
                </a:avLst>
              </a:prstGeom>
              <a:gradFill>
                <a:gsLst>
                  <a:gs pos="0">
                    <a:srgbClr val="0070C0">
                      <a:alpha val="50000"/>
                    </a:srgbClr>
                  </a:gs>
                  <a:gs pos="50000">
                    <a:srgbClr val="00B0F0">
                      <a:alpha val="49000"/>
                    </a:srgbClr>
                  </a:gs>
                  <a:gs pos="100000">
                    <a:srgbClr val="66FFFF">
                      <a:alpha val="49000"/>
                    </a:srgbClr>
                  </a:gs>
                </a:gsLst>
                <a:lin ang="5400000" scaled="0"/>
              </a:gradFill>
              <a:ln w="9525" cap="flat" cmpd="sng" algn="ctr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" name="Moon 6"/>
              <p:cNvSpPr/>
              <p:nvPr/>
            </p:nvSpPr>
            <p:spPr bwMode="auto">
              <a:xfrm rot="16865454" flipH="1">
                <a:off x="3765632" y="4554951"/>
                <a:ext cx="793862" cy="2698385"/>
              </a:xfrm>
              <a:prstGeom prst="moon">
                <a:avLst>
                  <a:gd name="adj" fmla="val 70073"/>
                </a:avLst>
              </a:prstGeom>
              <a:gradFill>
                <a:gsLst>
                  <a:gs pos="0">
                    <a:srgbClr val="0070C0">
                      <a:alpha val="50000"/>
                    </a:srgbClr>
                  </a:gs>
                  <a:gs pos="50000">
                    <a:srgbClr val="00B0F0">
                      <a:alpha val="49000"/>
                    </a:srgbClr>
                  </a:gs>
                  <a:gs pos="100000">
                    <a:srgbClr val="66FFFF">
                      <a:alpha val="49000"/>
                    </a:srgbClr>
                  </a:gs>
                </a:gsLst>
                <a:lin ang="5400000" scaled="0"/>
              </a:gradFill>
              <a:ln w="9525" cap="flat" cmpd="sng" algn="ctr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" name="Moon 7"/>
              <p:cNvSpPr/>
              <p:nvPr/>
            </p:nvSpPr>
            <p:spPr bwMode="auto">
              <a:xfrm rot="16865454" flipH="1">
                <a:off x="7080644" y="4443749"/>
                <a:ext cx="776180" cy="2797209"/>
              </a:xfrm>
              <a:prstGeom prst="moon">
                <a:avLst>
                  <a:gd name="adj" fmla="val 73213"/>
                </a:avLst>
              </a:prstGeom>
              <a:gradFill>
                <a:gsLst>
                  <a:gs pos="0">
                    <a:srgbClr val="0070C0">
                      <a:alpha val="50000"/>
                    </a:srgbClr>
                  </a:gs>
                  <a:gs pos="50000">
                    <a:srgbClr val="00B0F0">
                      <a:alpha val="49000"/>
                    </a:srgbClr>
                  </a:gs>
                  <a:gs pos="100000">
                    <a:srgbClr val="66FFFF">
                      <a:alpha val="49000"/>
                    </a:srgbClr>
                  </a:gs>
                </a:gsLst>
                <a:lin ang="540000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" name="Moon 8"/>
              <p:cNvSpPr/>
              <p:nvPr/>
            </p:nvSpPr>
            <p:spPr bwMode="auto">
              <a:xfrm rot="4734546">
                <a:off x="7011032" y="4576837"/>
                <a:ext cx="722314" cy="2618309"/>
              </a:xfrm>
              <a:prstGeom prst="moon">
                <a:avLst>
                  <a:gd name="adj" fmla="val 70073"/>
                </a:avLst>
              </a:prstGeom>
              <a:gradFill>
                <a:gsLst>
                  <a:gs pos="0">
                    <a:srgbClr val="0070C0">
                      <a:alpha val="50000"/>
                    </a:srgbClr>
                  </a:gs>
                  <a:gs pos="50000">
                    <a:srgbClr val="00B0F0">
                      <a:alpha val="49000"/>
                    </a:srgbClr>
                  </a:gs>
                  <a:gs pos="100000">
                    <a:srgbClr val="66FFFF">
                      <a:alpha val="49000"/>
                    </a:srgbClr>
                  </a:gs>
                </a:gsLst>
                <a:lin ang="540000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" name="Sun 9"/>
              <p:cNvSpPr/>
              <p:nvPr/>
            </p:nvSpPr>
            <p:spPr bwMode="auto">
              <a:xfrm>
                <a:off x="7482840" y="3383280"/>
                <a:ext cx="1036320" cy="990600"/>
              </a:xfrm>
              <a:prstGeom prst="sun">
                <a:avLst/>
              </a:prstGeom>
              <a:blipFill>
                <a:blip r:embed="rId3"/>
                <a:tile tx="0" ty="0" sx="100000" sy="100000" flip="none" algn="tl"/>
              </a:blipFill>
              <a:ln w="9525" cap="flat" cmpd="sng" algn="ctr">
                <a:solidFill>
                  <a:srgbClr val="FFFF0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1" name="Up Arrow Callout 10"/>
            <p:cNvSpPr/>
            <p:nvPr/>
          </p:nvSpPr>
          <p:spPr bwMode="auto">
            <a:xfrm>
              <a:off x="2523744" y="6400800"/>
              <a:ext cx="76200" cy="152400"/>
            </a:xfrm>
            <a:prstGeom prst="upArrowCallout">
              <a:avLst>
                <a:gd name="adj1" fmla="val 62000"/>
                <a:gd name="adj2" fmla="val 31000"/>
                <a:gd name="adj3" fmla="val 0"/>
                <a:gd name="adj4" fmla="val 0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14" name="Up Arrow Callout 13"/>
            <p:cNvSpPr/>
            <p:nvPr/>
          </p:nvSpPr>
          <p:spPr bwMode="auto">
            <a:xfrm>
              <a:off x="5257800" y="6400800"/>
              <a:ext cx="76200" cy="152400"/>
            </a:xfrm>
            <a:prstGeom prst="upArrowCallout">
              <a:avLst>
                <a:gd name="adj1" fmla="val 62000"/>
                <a:gd name="adj2" fmla="val 31000"/>
                <a:gd name="adj3" fmla="val 0"/>
                <a:gd name="adj4" fmla="val 0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17" name="Up Arrow Callout 16"/>
            <p:cNvSpPr/>
            <p:nvPr/>
          </p:nvSpPr>
          <p:spPr bwMode="auto">
            <a:xfrm>
              <a:off x="5943600" y="6400800"/>
              <a:ext cx="76200" cy="152400"/>
            </a:xfrm>
            <a:prstGeom prst="upArrowCallout">
              <a:avLst>
                <a:gd name="adj1" fmla="val 62000"/>
                <a:gd name="adj2" fmla="val 31000"/>
                <a:gd name="adj3" fmla="val 0"/>
                <a:gd name="adj4" fmla="val 0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18" name="Up Arrow Callout 17"/>
            <p:cNvSpPr/>
            <p:nvPr/>
          </p:nvSpPr>
          <p:spPr bwMode="auto">
            <a:xfrm>
              <a:off x="8641080" y="6355080"/>
              <a:ext cx="76200" cy="152400"/>
            </a:xfrm>
            <a:prstGeom prst="upArrowCallout">
              <a:avLst>
                <a:gd name="adj1" fmla="val 62000"/>
                <a:gd name="adj2" fmla="val 31000"/>
                <a:gd name="adj3" fmla="val 0"/>
                <a:gd name="adj4" fmla="val 0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343400" y="6248400"/>
            <a:ext cx="2109873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Photo Credit: </a:t>
            </a:r>
            <a:r>
              <a:rPr lang="en-US" sz="1000" dirty="0" smtClean="0">
                <a:solidFill>
                  <a:schemeClr val="tx1"/>
                </a:solidFill>
              </a:rPr>
              <a:t>Mary Shedd McCready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40000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This Device</a:t>
            </a:r>
            <a:endParaRPr lang="en-US" dirty="0"/>
          </a:p>
        </p:txBody>
      </p:sp>
      <p:pic>
        <p:nvPicPr>
          <p:cNvPr id="6" name="Picture 8" descr="impact on qc closeu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366837"/>
            <a:ext cx="5002213" cy="480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0" y="1447800"/>
            <a:ext cx="2269339" cy="92948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19050" h="19050"/>
            </a:sp3d>
          </a:bodyPr>
          <a:lstStyle/>
          <a:p>
            <a:pPr algn="ctr"/>
            <a:r>
              <a:rPr lang="en-US" sz="3200" b="1" dirty="0" smtClean="0">
                <a:ln w="10541" cmpd="sng">
                  <a:noFill/>
                  <a:prstDash val="solid"/>
                </a:ln>
                <a:solidFill>
                  <a:srgbClr val="00CCFF"/>
                </a:solidFill>
                <a:latin typeface="Broadway" pitchFamily="82" charset="0"/>
              </a:rPr>
              <a:t>Impact </a:t>
            </a:r>
          </a:p>
          <a:p>
            <a:pPr algn="ctr"/>
            <a:r>
              <a:rPr lang="en-US" sz="3200" b="1" dirty="0" smtClean="0">
                <a:ln w="10541" cmpd="sng">
                  <a:noFill/>
                  <a:prstDash val="solid"/>
                </a:ln>
                <a:solidFill>
                  <a:srgbClr val="00CCFF"/>
                </a:solidFill>
                <a:latin typeface="Broadway" pitchFamily="82" charset="0"/>
              </a:rPr>
              <a:t>sprinkler</a:t>
            </a:r>
            <a:endParaRPr lang="en-US" sz="3200" b="1" dirty="0">
              <a:ln w="10541" cmpd="sng">
                <a:noFill/>
                <a:prstDash val="solid"/>
              </a:ln>
              <a:solidFill>
                <a:srgbClr val="00CCFF"/>
              </a:solidFill>
              <a:latin typeface="Broadway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6248400"/>
            <a:ext cx="1364476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Photo credit: IAEF.org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4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Myth: Irrigation is NOT Needed in Florida Landscapes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Irrigation is needed for establishment of most plants</a:t>
            </a:r>
          </a:p>
          <a:p>
            <a:endParaRPr lang="en-US" dirty="0" smtClean="0"/>
          </a:p>
          <a:p>
            <a:r>
              <a:rPr lang="en-US" dirty="0" smtClean="0"/>
              <a:t>For good quality of most landscapes, some form of supplemental irrigation is required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Bust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581400"/>
            <a:ext cx="5037780" cy="21886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4800600"/>
            <a:ext cx="1465466" cy="66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latin typeface="+mn-lt"/>
              </a:rPr>
              <a:t>Myth</a:t>
            </a:r>
            <a:endParaRPr lang="en-US" sz="44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 advTm="4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Myth: Landscape plant ordinances save water.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2133600"/>
            <a:ext cx="8640762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31788" marR="0" lvl="0" indent="-331788" algn="l" defTabSz="457200" rtl="0" eaLnBrk="0" fontAlgn="base" latinLnBrk="0" hangingPunct="0">
              <a:lnSpc>
                <a:spcPct val="85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2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Unlikely if still using an automatic irrigation system and have bad watering habits</a:t>
            </a:r>
            <a:r>
              <a:rPr lang="en-US" sz="3200" dirty="0" smtClean="0"/>
              <a:t>Myth</a:t>
            </a:r>
          </a:p>
          <a:p>
            <a:pPr marL="331788" indent="-331788" eaLnBrk="0" hangingPunct="0">
              <a:spcBef>
                <a:spcPts val="800"/>
              </a:spcBef>
              <a:buFont typeface="Trebuchet MS" pitchFamily="32" charset="0"/>
              <a:buChar char="•"/>
              <a:defRPr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331788" indent="-331788" eaLnBrk="0" hangingPunct="0">
              <a:spcBef>
                <a:spcPts val="800"/>
              </a:spcBef>
              <a:buFont typeface="Trebuchet MS" pitchFamily="32" charset="0"/>
              <a:buChar char="•"/>
              <a:defRPr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331788" marR="0" lvl="0" indent="-331788" algn="l" defTabSz="457200" rtl="0" eaLnBrk="0" fontAlgn="base" latinLnBrk="0" hangingPunct="0">
              <a:lnSpc>
                <a:spcPct val="85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6063" y="1152525"/>
            <a:ext cx="8640762" cy="1362075"/>
          </a:xfrm>
        </p:spPr>
        <p:txBody>
          <a:bodyPr/>
          <a:lstStyle/>
          <a:p>
            <a:r>
              <a:rPr lang="en-US" dirty="0" smtClean="0"/>
              <a:t>FACT: Landscaping ordinances in Southwest Florida have not saved water.</a:t>
            </a:r>
            <a:endParaRPr lang="en-US" dirty="0"/>
          </a:p>
        </p:txBody>
      </p:sp>
      <p:pic>
        <p:nvPicPr>
          <p:cNvPr id="8" name="Picture 7" descr="Bust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352800"/>
            <a:ext cx="4911126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4495800"/>
            <a:ext cx="1465466" cy="66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latin typeface="+mn-lt"/>
              </a:rPr>
              <a:t>Myth</a:t>
            </a:r>
            <a:endParaRPr lang="en-US" sz="44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 advTm="4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ip USDA,nRCS.jpg"/>
          <p:cNvPicPr>
            <a:picLocks noChangeAspect="1"/>
          </p:cNvPicPr>
          <p:nvPr/>
        </p:nvPicPr>
        <p:blipFill>
          <a:blip r:embed="rId3"/>
          <a:srcRect l="9921" t="11112" r="12698" b="5555"/>
          <a:stretch>
            <a:fillRect/>
          </a:stretch>
        </p:blipFill>
        <p:spPr>
          <a:xfrm>
            <a:off x="2133600" y="1524000"/>
            <a:ext cx="5181600" cy="3985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This Device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4343400"/>
            <a:ext cx="3042821" cy="61555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dirty="0" smtClean="0">
                <a:ln w="12700">
                  <a:noFill/>
                  <a:prstDash val="solid"/>
                </a:ln>
                <a:solidFill>
                  <a:srgbClr val="FCEE3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Drip Emitter</a:t>
            </a:r>
            <a:endParaRPr lang="en-US" sz="4000" dirty="0">
              <a:ln w="12700">
                <a:noFill/>
                <a:prstDash val="solid"/>
              </a:ln>
              <a:solidFill>
                <a:srgbClr val="FCEE3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5562600"/>
            <a:ext cx="2081019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Photo by Jeff </a:t>
            </a:r>
            <a:r>
              <a:rPr lang="en-US" sz="1000" dirty="0" err="1" smtClean="0">
                <a:solidFill>
                  <a:schemeClr val="tx1"/>
                </a:solidFill>
              </a:rPr>
              <a:t>Vanuga</a:t>
            </a:r>
            <a:r>
              <a:rPr lang="en-US" sz="1000" dirty="0" smtClean="0">
                <a:solidFill>
                  <a:schemeClr val="tx1"/>
                </a:solidFill>
              </a:rPr>
              <a:t>, USDA NRCS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4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pcn bubbl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219200"/>
            <a:ext cx="5470059" cy="5181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This Device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1676400"/>
            <a:ext cx="2198038" cy="61555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25400" h="25400"/>
            </a:sp3d>
          </a:bodyPr>
          <a:lstStyle/>
          <a:p>
            <a:r>
              <a:rPr lang="en-US" sz="3200" b="1" dirty="0" smtClean="0">
                <a:ln w="12700">
                  <a:solidFill>
                    <a:srgbClr val="B1E739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4000" b="1" dirty="0" smtClean="0">
                <a:ln w="12700">
                  <a:solidFill>
                    <a:srgbClr val="B1E739"/>
                  </a:solidFill>
                  <a:prstDash val="solid"/>
                </a:ln>
                <a:solidFill>
                  <a:srgbClr val="B1E73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Bubbler</a:t>
            </a:r>
            <a:endParaRPr lang="en-US" sz="4000" b="1" dirty="0">
              <a:ln w="12700">
                <a:solidFill>
                  <a:srgbClr val="B1E739"/>
                </a:solidFill>
                <a:prstDash val="solid"/>
              </a:ln>
              <a:solidFill>
                <a:srgbClr val="B1E73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6400800"/>
            <a:ext cx="1364476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Photo credit: IAEF.org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4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Myth: Soil moisture sensors aren’t worth the money.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6063" y="1152525"/>
            <a:ext cx="8640762" cy="1362075"/>
          </a:xfrm>
        </p:spPr>
        <p:txBody>
          <a:bodyPr/>
          <a:lstStyle/>
          <a:p>
            <a:r>
              <a:rPr lang="en-US" dirty="0" smtClean="0"/>
              <a:t>FACT: Water savings with SMS systems in residential landscapes has shown a payback period of less than 2 years</a:t>
            </a:r>
            <a:endParaRPr lang="en-US" dirty="0"/>
          </a:p>
        </p:txBody>
      </p:sp>
      <p:pic>
        <p:nvPicPr>
          <p:cNvPr id="8" name="Picture 7" descr="Bust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352800"/>
            <a:ext cx="4911126" cy="21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4495800"/>
            <a:ext cx="1465466" cy="66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latin typeface="+mn-lt"/>
              </a:rPr>
              <a:t>Myth</a:t>
            </a:r>
            <a:endParaRPr lang="en-US" sz="44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 advTm="4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micro work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76400"/>
            <a:ext cx="4665639" cy="4419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This Device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5105400"/>
            <a:ext cx="2690160" cy="61555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dirty="0" err="1" smtClean="0">
                <a:ln w="12700">
                  <a:noFill/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Microspray</a:t>
            </a:r>
            <a:endParaRPr lang="en-US" sz="4000" b="1" dirty="0">
              <a:ln w="12700">
                <a:noFill/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6096000"/>
            <a:ext cx="1364476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Photo credit: IAEF.org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4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use and supply is sometimes measured in millions of gallons/day (</a:t>
            </a:r>
            <a:r>
              <a:rPr lang="en-US" dirty="0" err="1" smtClean="0"/>
              <a:t>mgd</a:t>
            </a:r>
            <a:r>
              <a:rPr lang="en-US" dirty="0" smtClean="0"/>
              <a:t>).</a:t>
            </a:r>
          </a:p>
          <a:p>
            <a:r>
              <a:rPr lang="en-US" dirty="0" smtClean="0"/>
              <a:t>A million gallons is roughly equal to 20,000 full bathtubs</a:t>
            </a:r>
            <a:endParaRPr lang="en-US" dirty="0"/>
          </a:p>
        </p:txBody>
      </p:sp>
      <p:pic>
        <p:nvPicPr>
          <p:cNvPr id="1033" name="Picture 9" descr="C:\Documents and Settings\Mary\Local Settings\Temporary Internet Files\Content.IE5\CDN9L95C\MCj0412634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657600"/>
            <a:ext cx="4487501" cy="256816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181600" y="6172200"/>
            <a:ext cx="1837362" cy="223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Photo credit: Microsoft Clip Art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40000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4877" t="5561" r="415" b="4036"/>
          <a:stretch>
            <a:fillRect/>
          </a:stretch>
        </p:blipFill>
        <p:spPr bwMode="auto">
          <a:xfrm>
            <a:off x="2514600" y="2111952"/>
            <a:ext cx="6629400" cy="47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1992, turfgrass covered 4.4 million acres of Florida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1413909" y="5596491"/>
            <a:ext cx="1814920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Photo credit: Michael D. Dukes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40000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Myth: Turfgrass has no beneficial </a:t>
            </a:r>
            <a:r>
              <a:rPr lang="en-US" dirty="0" err="1" smtClean="0"/>
              <a:t>atributes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2133600"/>
            <a:ext cx="8640762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31788" marR="0" lvl="0" indent="-331788" algn="l" defTabSz="457200" rtl="0" eaLnBrk="0" fontAlgn="base" latinLnBrk="0" hangingPunct="0">
              <a:lnSpc>
                <a:spcPct val="85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2" charset="0"/>
              <a:buChar char="•"/>
              <a:tabLst/>
              <a:defRPr/>
            </a:pPr>
            <a:endParaRPr lang="en-US" sz="3200" dirty="0" smtClean="0"/>
          </a:p>
          <a:p>
            <a:pPr marL="331788" indent="-331788" eaLnBrk="0" hangingPunct="0">
              <a:spcBef>
                <a:spcPts val="800"/>
              </a:spcBef>
              <a:buFont typeface="Trebuchet MS" pitchFamily="32" charset="0"/>
              <a:buChar char="•"/>
              <a:defRPr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331788" indent="-331788" eaLnBrk="0" hangingPunct="0">
              <a:spcBef>
                <a:spcPts val="800"/>
              </a:spcBef>
              <a:buFont typeface="Trebuchet MS" pitchFamily="32" charset="0"/>
              <a:buChar char="•"/>
              <a:defRPr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331788" marR="0" lvl="0" indent="-331788" algn="l" defTabSz="457200" rtl="0" eaLnBrk="0" fontAlgn="base" latinLnBrk="0" hangingPunct="0">
              <a:lnSpc>
                <a:spcPct val="85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6063" y="1152525"/>
            <a:ext cx="8640762" cy="1362075"/>
          </a:xfrm>
        </p:spPr>
        <p:txBody>
          <a:bodyPr/>
          <a:lstStyle/>
          <a:p>
            <a:r>
              <a:rPr lang="en-US" dirty="0" smtClean="0"/>
              <a:t>FACT: Turfgrass can</a:t>
            </a:r>
          </a:p>
          <a:p>
            <a:pPr lvl="1"/>
            <a:r>
              <a:rPr lang="en-US" dirty="0" smtClean="0"/>
              <a:t>Moderate temperature</a:t>
            </a:r>
          </a:p>
          <a:p>
            <a:pPr lvl="1"/>
            <a:r>
              <a:rPr lang="en-US" dirty="0" smtClean="0"/>
              <a:t>Prevent soil erosion from wind and water</a:t>
            </a:r>
          </a:p>
          <a:p>
            <a:pPr lvl="1"/>
            <a:r>
              <a:rPr lang="en-US" dirty="0" smtClean="0"/>
              <a:t>Provide a recreational area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8" name="Picture 7" descr="Bust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614" y="3429000"/>
            <a:ext cx="4384934" cy="190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4343400"/>
            <a:ext cx="1465466" cy="66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latin typeface="+mn-lt"/>
              </a:rPr>
              <a:t>Myth</a:t>
            </a:r>
            <a:endParaRPr lang="en-US" sz="44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 advTm="4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00_52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600200"/>
            <a:ext cx="6477000" cy="431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This Device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0" y="5105400"/>
            <a:ext cx="1394933" cy="51090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19050" h="19050"/>
            </a:sp3d>
          </a:bodyPr>
          <a:lstStyle/>
          <a:p>
            <a:pPr algn="ctr"/>
            <a:r>
              <a:rPr lang="en-US" sz="3200" b="1" dirty="0" smtClean="0">
                <a:ln w="10541" cmpd="sng">
                  <a:noFill/>
                  <a:prstDash val="solid"/>
                </a:ln>
                <a:solidFill>
                  <a:srgbClr val="FFC000"/>
                </a:solidFill>
                <a:latin typeface="Britannic Bold" pitchFamily="34" charset="0"/>
              </a:rPr>
              <a:t>Rotors</a:t>
            </a:r>
            <a:endParaRPr lang="en-US" sz="3200" b="1" dirty="0">
              <a:ln w="10541" cmpd="sng">
                <a:noFill/>
                <a:prstDash val="solid"/>
              </a:ln>
              <a:solidFill>
                <a:srgbClr val="FFC000"/>
              </a:solidFill>
              <a:latin typeface="Britannic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6019800"/>
            <a:ext cx="1729961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Photo credit: Mary McCready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4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Myth: Watering restrictions save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FACT: In 2007, in SFWMD going from three day to one day-per-week restrictions saved up to 20%.</a:t>
            </a:r>
          </a:p>
          <a:p>
            <a:endParaRPr lang="en-US" dirty="0" smtClean="0"/>
          </a:p>
        </p:txBody>
      </p:sp>
      <p:pic>
        <p:nvPicPr>
          <p:cNvPr id="4" name="Picture 3" descr="Plausib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429000"/>
            <a:ext cx="5386900" cy="198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4495800"/>
            <a:ext cx="1465466" cy="66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latin typeface="+mn-lt"/>
              </a:rPr>
              <a:t>Myth</a:t>
            </a:r>
            <a:endParaRPr lang="en-US" sz="44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 advTm="4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3" y="1152525"/>
            <a:ext cx="8288337" cy="5310188"/>
          </a:xfrm>
        </p:spPr>
        <p:txBody>
          <a:bodyPr/>
          <a:lstStyle/>
          <a:p>
            <a:r>
              <a:rPr lang="en-US" dirty="0" smtClean="0"/>
              <a:t>Outdoor water use accounts for 25% to 75% of domestic water use in Florida, depending on the time of year.</a:t>
            </a:r>
            <a:endParaRPr lang="en-US" dirty="0"/>
          </a:p>
        </p:txBody>
      </p:sp>
    </p:spTree>
  </p:cSld>
  <p:clrMapOvr>
    <a:masterClrMapping/>
  </p:clrMapOvr>
  <p:transition spd="med" advTm="40000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rebuchet MS"/>
        <a:ea typeface="DejaVu Sans"/>
        <a:cs typeface="DejaVu Sans"/>
      </a:majorFont>
      <a:minorFont>
        <a:latin typeface="Trebuchet MS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rebuchet MS"/>
        <a:ea typeface="DejaVu Sans"/>
        <a:cs typeface="DejaVu Sans"/>
      </a:majorFont>
      <a:minorFont>
        <a:latin typeface="Trebuchet MS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612</Words>
  <PresentationFormat>On-screen Show (4:3)</PresentationFormat>
  <Paragraphs>125</Paragraphs>
  <Slides>23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Office Theme</vt:lpstr>
      <vt:lpstr>Slide 1</vt:lpstr>
      <vt:lpstr>Myth: Irrigation is NOT Needed in Florida Landscapes</vt:lpstr>
      <vt:lpstr>Name This Device</vt:lpstr>
      <vt:lpstr>Did you know?</vt:lpstr>
      <vt:lpstr>Did you know?</vt:lpstr>
      <vt:lpstr>Myth: Turfgrass has no beneficial atributes</vt:lpstr>
      <vt:lpstr>Name This Device</vt:lpstr>
      <vt:lpstr>Myth: Watering restrictions save water</vt:lpstr>
      <vt:lpstr>Did you know?</vt:lpstr>
      <vt:lpstr>Name This Device</vt:lpstr>
      <vt:lpstr>Myth: Rain Sensors Don’t Work!</vt:lpstr>
      <vt:lpstr>Name This Device</vt:lpstr>
      <vt:lpstr>Myth: Irrigation systems need a soil moisture sensor AND a rain sensor</vt:lpstr>
      <vt:lpstr>Name This Device</vt:lpstr>
      <vt:lpstr>Myth: Watering restrictions prevent      over-irrigation</vt:lpstr>
      <vt:lpstr>Did you know?</vt:lpstr>
      <vt:lpstr>Myth: Microirrigation saves water</vt:lpstr>
      <vt:lpstr>Did you know?</vt:lpstr>
      <vt:lpstr>Name This Device</vt:lpstr>
      <vt:lpstr>Myth: Landscape plant ordinances save water.</vt:lpstr>
      <vt:lpstr>Name This Device</vt:lpstr>
      <vt:lpstr>Name This Device</vt:lpstr>
      <vt:lpstr>Myth: Soil moisture sensors aren’t worth the money.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Dukes</dc:creator>
  <cp:lastModifiedBy>Mary</cp:lastModifiedBy>
  <cp:revision>126</cp:revision>
  <dcterms:modified xsi:type="dcterms:W3CDTF">2009-03-26T19:55:47Z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-1420267887</vt:i4>
  </property>
  <property fmtid="{D5CDD505-2E9C-101B-9397-08002B2CF9AE}" pid="3" name="_NewReviewCycle">
    <vt:lpwstr/>
  </property>
  <property fmtid="{D5CDD505-2E9C-101B-9397-08002B2CF9AE}" pid="4" name="_EmailSubject">
    <vt:lpwstr>IST details</vt:lpwstr>
  </property>
  <property fmtid="{D5CDD505-2E9C-101B-9397-08002B2CF9AE}" pid="5" name="_AuthorEmail">
    <vt:lpwstr>mddukes@ufl.edu</vt:lpwstr>
  </property>
  <property fmtid="{D5CDD505-2E9C-101B-9397-08002B2CF9AE}" pid="6" name="_AuthorEmailDisplayName">
    <vt:lpwstr>Dukes,Michael D</vt:lpwstr>
  </property>
</Properties>
</file>