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641" r:id="rId2"/>
    <p:sldId id="589" r:id="rId3"/>
    <p:sldId id="584" r:id="rId4"/>
    <p:sldId id="583" r:id="rId5"/>
    <p:sldId id="622" r:id="rId6"/>
    <p:sldId id="623" r:id="rId7"/>
    <p:sldId id="595" r:id="rId8"/>
    <p:sldId id="592" r:id="rId9"/>
    <p:sldId id="593" r:id="rId10"/>
    <p:sldId id="594" r:id="rId11"/>
    <p:sldId id="585" r:id="rId12"/>
    <p:sldId id="628" r:id="rId13"/>
    <p:sldId id="621" r:id="rId14"/>
    <p:sldId id="596" r:id="rId15"/>
    <p:sldId id="597" r:id="rId16"/>
    <p:sldId id="598" r:id="rId17"/>
    <p:sldId id="599" r:id="rId18"/>
    <p:sldId id="624" r:id="rId19"/>
    <p:sldId id="588" r:id="rId20"/>
    <p:sldId id="625" r:id="rId21"/>
    <p:sldId id="600" r:id="rId22"/>
    <p:sldId id="626" r:id="rId23"/>
    <p:sldId id="627" r:id="rId24"/>
    <p:sldId id="586" r:id="rId25"/>
    <p:sldId id="637" r:id="rId26"/>
    <p:sldId id="639" r:id="rId27"/>
    <p:sldId id="605" r:id="rId28"/>
    <p:sldId id="608" r:id="rId29"/>
    <p:sldId id="610" r:id="rId30"/>
    <p:sldId id="611" r:id="rId31"/>
    <p:sldId id="618" r:id="rId32"/>
    <p:sldId id="620" r:id="rId33"/>
    <p:sldId id="613" r:id="rId34"/>
    <p:sldId id="619" r:id="rId35"/>
    <p:sldId id="635" r:id="rId36"/>
    <p:sldId id="636" r:id="rId37"/>
    <p:sldId id="607" r:id="rId38"/>
    <p:sldId id="614" r:id="rId39"/>
    <p:sldId id="616" r:id="rId40"/>
    <p:sldId id="640" r:id="rId41"/>
    <p:sldId id="612" r:id="rId42"/>
    <p:sldId id="590" r:id="rId4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08" charset="0"/>
        <a:ea typeface="+mn-ea"/>
        <a:cs typeface="+mn-cs"/>
      </a:defRPr>
    </a:lvl1pPr>
    <a:lvl2pPr marL="457200" algn="l" rtl="0" fontAlgn="base">
      <a:spcBef>
        <a:spcPct val="0"/>
      </a:spcBef>
      <a:spcAft>
        <a:spcPct val="0"/>
      </a:spcAft>
      <a:defRPr sz="2400" kern="1200">
        <a:solidFill>
          <a:schemeClr val="tx1"/>
        </a:solidFill>
        <a:latin typeface="Times New Roman" pitchFamily="-108" charset="0"/>
        <a:ea typeface="+mn-ea"/>
        <a:cs typeface="+mn-cs"/>
      </a:defRPr>
    </a:lvl2pPr>
    <a:lvl3pPr marL="914400" algn="l" rtl="0" fontAlgn="base">
      <a:spcBef>
        <a:spcPct val="0"/>
      </a:spcBef>
      <a:spcAft>
        <a:spcPct val="0"/>
      </a:spcAft>
      <a:defRPr sz="2400" kern="1200">
        <a:solidFill>
          <a:schemeClr val="tx1"/>
        </a:solidFill>
        <a:latin typeface="Times New Roman" pitchFamily="-108" charset="0"/>
        <a:ea typeface="+mn-ea"/>
        <a:cs typeface="+mn-cs"/>
      </a:defRPr>
    </a:lvl3pPr>
    <a:lvl4pPr marL="1371600" algn="l" rtl="0" fontAlgn="base">
      <a:spcBef>
        <a:spcPct val="0"/>
      </a:spcBef>
      <a:spcAft>
        <a:spcPct val="0"/>
      </a:spcAft>
      <a:defRPr sz="2400" kern="1200">
        <a:solidFill>
          <a:schemeClr val="tx1"/>
        </a:solidFill>
        <a:latin typeface="Times New Roman" pitchFamily="-108" charset="0"/>
        <a:ea typeface="+mn-ea"/>
        <a:cs typeface="+mn-cs"/>
      </a:defRPr>
    </a:lvl4pPr>
    <a:lvl5pPr marL="1828800" algn="l" rtl="0" fontAlgn="base">
      <a:spcBef>
        <a:spcPct val="0"/>
      </a:spcBef>
      <a:spcAft>
        <a:spcPct val="0"/>
      </a:spcAft>
      <a:defRPr sz="2400" kern="1200">
        <a:solidFill>
          <a:schemeClr val="tx1"/>
        </a:solidFill>
        <a:latin typeface="Times New Roman" pitchFamily="-108" charset="0"/>
        <a:ea typeface="+mn-ea"/>
        <a:cs typeface="+mn-cs"/>
      </a:defRPr>
    </a:lvl5pPr>
    <a:lvl6pPr marL="2286000" algn="l" defTabSz="457200" rtl="0" eaLnBrk="1" latinLnBrk="0" hangingPunct="1">
      <a:defRPr sz="2400" kern="1200">
        <a:solidFill>
          <a:schemeClr val="tx1"/>
        </a:solidFill>
        <a:latin typeface="Times New Roman" pitchFamily="-108" charset="0"/>
        <a:ea typeface="+mn-ea"/>
        <a:cs typeface="+mn-cs"/>
      </a:defRPr>
    </a:lvl6pPr>
    <a:lvl7pPr marL="2743200" algn="l" defTabSz="457200" rtl="0" eaLnBrk="1" latinLnBrk="0" hangingPunct="1">
      <a:defRPr sz="2400" kern="1200">
        <a:solidFill>
          <a:schemeClr val="tx1"/>
        </a:solidFill>
        <a:latin typeface="Times New Roman" pitchFamily="-108" charset="0"/>
        <a:ea typeface="+mn-ea"/>
        <a:cs typeface="+mn-cs"/>
      </a:defRPr>
    </a:lvl7pPr>
    <a:lvl8pPr marL="3200400" algn="l" defTabSz="457200" rtl="0" eaLnBrk="1" latinLnBrk="0" hangingPunct="1">
      <a:defRPr sz="2400" kern="1200">
        <a:solidFill>
          <a:schemeClr val="tx1"/>
        </a:solidFill>
        <a:latin typeface="Times New Roman" pitchFamily="-108" charset="0"/>
        <a:ea typeface="+mn-ea"/>
        <a:cs typeface="+mn-cs"/>
      </a:defRPr>
    </a:lvl8pPr>
    <a:lvl9pPr marL="3657600" algn="l" defTabSz="457200" rtl="0" eaLnBrk="1" latinLnBrk="0" hangingPunct="1">
      <a:defRPr sz="2400" kern="1200">
        <a:solidFill>
          <a:schemeClr val="tx1"/>
        </a:solidFill>
        <a:latin typeface="Times New Roman" pitchFamily="-10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Haley" initials="MB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975E"/>
    <a:srgbClr val="66FFFF"/>
    <a:srgbClr val="993300"/>
    <a:srgbClr val="008000"/>
    <a:srgbClr val="000000"/>
    <a:srgbClr val="009999"/>
    <a:srgbClr val="6A89A6"/>
    <a:srgbClr val="FF6600"/>
    <a:srgbClr val="8AB21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325" autoAdjust="0"/>
    <p:restoredTop sz="92407" autoAdjust="0"/>
  </p:normalViewPr>
  <p:slideViewPr>
    <p:cSldViewPr snapToGrid="0">
      <p:cViewPr varScale="1">
        <p:scale>
          <a:sx n="61" d="100"/>
          <a:sy n="61" d="100"/>
        </p:scale>
        <p:origin x="-708" y="-84"/>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2304" y="-102"/>
      </p:cViewPr>
      <p:guideLst>
        <p:guide orient="horz" pos="2880"/>
        <p:guide pos="2160"/>
      </p:guideLst>
    </p:cSldViewPr>
  </p:notes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9-01-26T08:49:27.633" idx="1">
    <p:pos x="10" y="10"/>
    <p:text>What where you looking for here?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C002EC8-2C2C-7240-B7F4-942EF230792C}" type="datetime1">
              <a:rPr lang="en-US"/>
              <a:pPr>
                <a:defRPr/>
              </a:pPr>
              <a:t>3/2/2009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A875D5E-1C73-A747-B797-10C65161FED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6" name="Rectangle 8"/>
          <p:cNvSpPr>
            <a:spLocks noChangeArrowheads="1"/>
          </p:cNvSpPr>
          <p:nvPr/>
        </p:nvSpPr>
        <p:spPr bwMode="auto">
          <a:xfrm>
            <a:off x="123825" y="8431213"/>
            <a:ext cx="3836988" cy="452437"/>
          </a:xfrm>
          <a:prstGeom prst="rect">
            <a:avLst/>
          </a:prstGeom>
          <a:noFill/>
          <a:ln w="9525">
            <a:noFill/>
            <a:miter lim="800000"/>
            <a:headEnd/>
            <a:tailEnd/>
          </a:ln>
          <a:effectLst/>
        </p:spPr>
        <p:txBody>
          <a:bodyPr lIns="90738" tIns="45370" rIns="90738" bIns="45370" anchor="b">
            <a:prstTxWarp prst="textNoShape">
              <a:avLst/>
            </a:prstTxWarp>
          </a:bodyPr>
          <a:lstStyle/>
          <a:p>
            <a:pPr defTabSz="908050">
              <a:defRPr/>
            </a:pPr>
            <a:r>
              <a:rPr lang="en-US" sz="900">
                <a:latin typeface="Arial" pitchFamily="-108" charset="0"/>
              </a:rPr>
              <a:t>Preserving Wildlife Habitat in Residential Developments (Part 2)</a:t>
            </a:r>
          </a:p>
        </p:txBody>
      </p:sp>
      <p:sp>
        <p:nvSpPr>
          <p:cNvPr id="22537" name="Rectangle 9"/>
          <p:cNvSpPr>
            <a:spLocks noChangeArrowheads="1"/>
          </p:cNvSpPr>
          <p:nvPr/>
        </p:nvSpPr>
        <p:spPr bwMode="auto">
          <a:xfrm>
            <a:off x="3776663" y="8429625"/>
            <a:ext cx="2973387" cy="452438"/>
          </a:xfrm>
          <a:prstGeom prst="rect">
            <a:avLst/>
          </a:prstGeom>
          <a:noFill/>
          <a:ln w="9525">
            <a:noFill/>
            <a:miter lim="800000"/>
            <a:headEnd/>
            <a:tailEnd/>
          </a:ln>
          <a:effectLst/>
        </p:spPr>
        <p:txBody>
          <a:bodyPr lIns="90738" tIns="45370" rIns="90738" bIns="45370" anchor="b">
            <a:prstTxWarp prst="textNoShape">
              <a:avLst/>
            </a:prstTxWarp>
          </a:bodyPr>
          <a:lstStyle/>
          <a:p>
            <a:pPr algn="r" defTabSz="908050">
              <a:defRPr/>
            </a:pPr>
            <a:r>
              <a:rPr lang="en-US" sz="900">
                <a:latin typeface="Arial" pitchFamily="-108" charset="0"/>
              </a:rPr>
              <a:t>© 2005 University of Florida</a:t>
            </a:r>
          </a:p>
        </p:txBody>
      </p:sp>
      <p:sp>
        <p:nvSpPr>
          <p:cNvPr id="22538" name="Line 10"/>
          <p:cNvSpPr>
            <a:spLocks noChangeShapeType="1"/>
          </p:cNvSpPr>
          <p:nvPr/>
        </p:nvSpPr>
        <p:spPr bwMode="auto">
          <a:xfrm>
            <a:off x="214313" y="412750"/>
            <a:ext cx="6429375" cy="0"/>
          </a:xfrm>
          <a:prstGeom prst="line">
            <a:avLst/>
          </a:prstGeom>
          <a:noFill/>
          <a:ln w="57150" cmpd="thickThin">
            <a:solidFill>
              <a:schemeClr val="tx1"/>
            </a:solidFill>
            <a:round/>
            <a:headEnd/>
            <a:tailEnd/>
          </a:ln>
          <a:effectLst/>
        </p:spPr>
        <p:txBody>
          <a:bodyPr>
            <a:spAutoFit/>
          </a:bodyPr>
          <a:lstStyle/>
          <a:p>
            <a:pPr>
              <a:defRPr/>
            </a:pPr>
            <a:endParaRPr lang="en-US">
              <a:latin typeface="Times New Roman" pitchFamily="18" charset="0"/>
            </a:endParaRPr>
          </a:p>
        </p:txBody>
      </p:sp>
      <p:sp>
        <p:nvSpPr>
          <p:cNvPr id="22539" name="Line 11"/>
          <p:cNvSpPr>
            <a:spLocks noChangeShapeType="1"/>
          </p:cNvSpPr>
          <p:nvPr/>
        </p:nvSpPr>
        <p:spPr bwMode="auto">
          <a:xfrm>
            <a:off x="214313" y="8597900"/>
            <a:ext cx="6429375" cy="0"/>
          </a:xfrm>
          <a:prstGeom prst="line">
            <a:avLst/>
          </a:prstGeom>
          <a:noFill/>
          <a:ln w="57150" cmpd="thinThick">
            <a:solidFill>
              <a:schemeClr val="tx1"/>
            </a:solidFill>
            <a:round/>
            <a:headEnd/>
            <a:tailEnd/>
          </a:ln>
          <a:effectLst/>
        </p:spPr>
        <p:txBody>
          <a:bodyPr>
            <a:spAutoFit/>
          </a:bodyPr>
          <a:lstStyle/>
          <a:p>
            <a:pPr>
              <a:defRPr/>
            </a:pPr>
            <a:endParaRPr lang="en-US">
              <a:latin typeface="Times New Roman" pitchFamily="18" charset="0"/>
            </a:endParaRPr>
          </a:p>
        </p:txBody>
      </p:sp>
      <p:sp>
        <p:nvSpPr>
          <p:cNvPr id="22540" name="Rectangle 12"/>
          <p:cNvSpPr>
            <a:spLocks noGrp="1" noChangeArrowheads="1"/>
          </p:cNvSpPr>
          <p:nvPr>
            <p:ph type="sldNum" sz="quarter" idx="5"/>
          </p:nvPr>
        </p:nvSpPr>
        <p:spPr bwMode="auto">
          <a:xfrm>
            <a:off x="3770313" y="174625"/>
            <a:ext cx="2970212" cy="450850"/>
          </a:xfrm>
          <a:prstGeom prst="rect">
            <a:avLst/>
          </a:prstGeom>
          <a:noFill/>
          <a:ln w="9525">
            <a:noFill/>
            <a:miter lim="800000"/>
            <a:headEnd/>
            <a:tailEnd/>
          </a:ln>
          <a:effectLst/>
        </p:spPr>
        <p:txBody>
          <a:bodyPr vert="horz" wrap="square" lIns="90738" tIns="45370" rIns="90738" bIns="45370" numCol="1" anchor="t" anchorCtr="0" compatLnSpc="1">
            <a:prstTxWarp prst="textNoShape">
              <a:avLst/>
            </a:prstTxWarp>
          </a:bodyPr>
          <a:lstStyle>
            <a:lvl1pPr algn="r" defTabSz="908050">
              <a:defRPr sz="900">
                <a:latin typeface="Arial" pitchFamily="-108" charset="0"/>
              </a:defRPr>
            </a:lvl1pPr>
          </a:lstStyle>
          <a:p>
            <a:pPr>
              <a:defRPr/>
            </a:pPr>
            <a:fld id="{A5BA3931-1D9F-764C-B416-C4FBCAC940A5}" type="slidenum">
              <a:rPr lang="en-US"/>
              <a:pPr>
                <a:defRPr/>
              </a:pPr>
              <a:t>‹#›</a:t>
            </a:fld>
            <a:endParaRPr lang="en-US"/>
          </a:p>
        </p:txBody>
      </p:sp>
      <p:sp>
        <p:nvSpPr>
          <p:cNvPr id="22541" name="Rectangle 13"/>
          <p:cNvSpPr>
            <a:spLocks noGrp="1" noChangeArrowheads="1"/>
          </p:cNvSpPr>
          <p:nvPr>
            <p:ph type="hdr" sz="quarter"/>
          </p:nvPr>
        </p:nvSpPr>
        <p:spPr bwMode="auto">
          <a:xfrm>
            <a:off x="127000" y="171450"/>
            <a:ext cx="2970213" cy="450850"/>
          </a:xfrm>
          <a:prstGeom prst="rect">
            <a:avLst/>
          </a:prstGeom>
          <a:noFill/>
          <a:ln w="9525">
            <a:noFill/>
            <a:miter lim="800000"/>
            <a:headEnd/>
            <a:tailEnd/>
          </a:ln>
          <a:effectLst/>
        </p:spPr>
        <p:txBody>
          <a:bodyPr vert="horz" wrap="square" lIns="90738" tIns="45370" rIns="90738" bIns="45370" numCol="1" anchor="t" anchorCtr="0" compatLnSpc="1">
            <a:prstTxWarp prst="textNoShape">
              <a:avLst/>
            </a:prstTxWarp>
          </a:bodyPr>
          <a:lstStyle>
            <a:lvl1pPr defTabSz="908050">
              <a:defRPr sz="900">
                <a:latin typeface="Arial" pitchFamily="-108" charset="0"/>
              </a:defRPr>
            </a:lvl1pPr>
          </a:lstStyle>
          <a:p>
            <a:pPr>
              <a:defRPr/>
            </a:pPr>
            <a:r>
              <a:rPr lang="en-US"/>
              <a:t>Build Green &amp; Profit</a:t>
            </a:r>
          </a:p>
        </p:txBody>
      </p:sp>
      <p:sp>
        <p:nvSpPr>
          <p:cNvPr id="22544" name="Rectangle 16"/>
          <p:cNvSpPr>
            <a:spLocks noGrp="1" noChangeArrowheads="1"/>
          </p:cNvSpPr>
          <p:nvPr>
            <p:ph type="body" sz="quarter" idx="3"/>
          </p:nvPr>
        </p:nvSpPr>
        <p:spPr bwMode="auto">
          <a:xfrm>
            <a:off x="696913" y="4286250"/>
            <a:ext cx="5484812" cy="41132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hf hdr="0" ftr="0" dt="0"/>
  <p:notesStyle>
    <a:lvl1pPr marL="117475" indent="-117475"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ＭＳ Ｐゴシック" pitchFamily="-108" charset="-128"/>
      </a:defRPr>
    </a:lvl1pPr>
    <a:lvl2pPr marL="339725" indent="-107950"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2pPr>
    <a:lvl3pPr marL="574675" indent="-117475"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3pPr>
    <a:lvl4pPr marL="796925" indent="-104775"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4pPr>
    <a:lvl5pPr marL="1828800" indent="-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8A57C2C-A15D-4113-993B-E47F8D3B0196}" type="slidenum">
              <a:rPr lang="en-GB"/>
              <a:pPr/>
              <a:t>1</a:t>
            </a:fld>
            <a:endParaRPr lang="en-GB"/>
          </a:p>
        </p:txBody>
      </p:sp>
      <p:sp>
        <p:nvSpPr>
          <p:cNvPr id="8" name="Rectangle 14"/>
          <p:cNvSpPr>
            <a:spLocks noGrp="1" noChangeArrowheads="1"/>
          </p:cNvSpPr>
          <p:nvPr>
            <p:ph type="hdr"/>
          </p:nvPr>
        </p:nvSpPr>
        <p:spPr>
          <a:ln/>
        </p:spPr>
        <p:txBody>
          <a:bodyPr/>
          <a:lstStyle/>
          <a:p>
            <a:r>
              <a:rPr lang="en-GB"/>
              <a:t>Build Green &amp; Profit</a:t>
            </a:r>
          </a:p>
        </p:txBody>
      </p:sp>
      <p:sp>
        <p:nvSpPr>
          <p:cNvPr id="45057" name="Text Box 1"/>
          <p:cNvSpPr txBox="1">
            <a:spLocks noChangeArrowheads="1"/>
          </p:cNvSpPr>
          <p:nvPr/>
        </p:nvSpPr>
        <p:spPr bwMode="auto">
          <a:xfrm>
            <a:off x="3770313" y="174625"/>
            <a:ext cx="2965450" cy="447675"/>
          </a:xfrm>
          <a:prstGeom prst="rect">
            <a:avLst/>
          </a:prstGeom>
          <a:noFill/>
          <a:ln w="9525">
            <a:noFill/>
            <a:round/>
            <a:headEnd/>
            <a:tailEnd/>
          </a:ln>
          <a:effectLst/>
        </p:spPr>
        <p:txBody>
          <a:bodyPr lIns="90720" tIns="45360" rIns="90720" bIns="45360"/>
          <a:lstStyle/>
          <a:p>
            <a:pPr algn="r">
              <a:lnSpc>
                <a:spcPct val="100000"/>
              </a:lnSpc>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5AD26C1-BCB8-4A7A-8A18-5D1C6489E6A5}" type="slidenum">
              <a:rPr lang="en-GB" sz="900">
                <a:solidFill>
                  <a:srgbClr val="000000"/>
                </a:solidFill>
                <a:latin typeface="Arial" charset="0"/>
                <a:ea typeface="DejaVu Sans" charset="0"/>
                <a:cs typeface="DejaVu Sans" charset="0"/>
              </a:rPr>
              <a:pPr algn="r">
                <a:lnSpc>
                  <a:spcPct val="100000"/>
                </a:lnSpc>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GB" sz="900">
              <a:solidFill>
                <a:srgbClr val="000000"/>
              </a:solidFill>
              <a:latin typeface="Arial" charset="0"/>
              <a:ea typeface="DejaVu Sans" charset="0"/>
              <a:cs typeface="DejaVu Sans" charset="0"/>
            </a:endParaRPr>
          </a:p>
        </p:txBody>
      </p:sp>
      <p:sp>
        <p:nvSpPr>
          <p:cNvPr id="45058" name="Text Box 2"/>
          <p:cNvSpPr txBox="1">
            <a:spLocks noChangeArrowheads="1"/>
          </p:cNvSpPr>
          <p:nvPr/>
        </p:nvSpPr>
        <p:spPr bwMode="auto">
          <a:xfrm>
            <a:off x="127000" y="171450"/>
            <a:ext cx="2965450" cy="450850"/>
          </a:xfrm>
          <a:prstGeom prst="rect">
            <a:avLst/>
          </a:prstGeom>
          <a:noFill/>
          <a:ln w="9525">
            <a:noFill/>
            <a:round/>
            <a:headEnd/>
            <a:tailEnd/>
          </a:ln>
          <a:effectLst/>
        </p:spPr>
        <p:txBody>
          <a:bodyPr lIns="90720" tIns="45360" rIns="90720" bIns="45360"/>
          <a:lstStyle/>
          <a:p>
            <a:pPr>
              <a:lnSpc>
                <a:spcPct val="100000"/>
              </a:lnSpc>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900">
                <a:solidFill>
                  <a:srgbClr val="000000"/>
                </a:solidFill>
                <a:latin typeface="Arial" charset="0"/>
                <a:ea typeface="DejaVu Sans" charset="0"/>
                <a:cs typeface="DejaVu Sans" charset="0"/>
              </a:rPr>
              <a:t>Build Green &amp; Profit</a:t>
            </a:r>
          </a:p>
        </p:txBody>
      </p:sp>
      <p:sp>
        <p:nvSpPr>
          <p:cNvPr id="45059" name="Text Box 3"/>
          <p:cNvSpPr txBox="1">
            <a:spLocks noChangeArrowheads="1"/>
          </p:cNvSpPr>
          <p:nvPr/>
        </p:nvSpPr>
        <p:spPr bwMode="auto">
          <a:xfrm>
            <a:off x="3770313" y="174625"/>
            <a:ext cx="2970212" cy="450850"/>
          </a:xfrm>
          <a:prstGeom prst="rect">
            <a:avLst/>
          </a:prstGeom>
          <a:noFill/>
          <a:ln w="9525">
            <a:noFill/>
            <a:round/>
            <a:headEnd/>
            <a:tailEnd/>
          </a:ln>
          <a:effectLst/>
        </p:spPr>
        <p:txBody>
          <a:bodyPr lIns="90720" tIns="45360" rIns="90720" bIns="45360"/>
          <a:lstStyle/>
          <a:p>
            <a:pPr algn="r">
              <a:lnSpc>
                <a:spcPct val="100000"/>
              </a:lnSpc>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3379BBC-7AAB-4637-9A62-92EB3555269A}" type="slidenum">
              <a:rPr lang="en-GB" sz="900">
                <a:solidFill>
                  <a:srgbClr val="000000"/>
                </a:solidFill>
                <a:latin typeface="Arial" charset="0"/>
                <a:ea typeface="DejaVu Sans" charset="0"/>
                <a:cs typeface="DejaVu Sans" charset="0"/>
              </a:rPr>
              <a:pPr algn="r">
                <a:lnSpc>
                  <a:spcPct val="100000"/>
                </a:lnSpc>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GB" sz="900">
              <a:solidFill>
                <a:srgbClr val="000000"/>
              </a:solidFill>
              <a:latin typeface="Arial" charset="0"/>
              <a:ea typeface="DejaVu Sans" charset="0"/>
              <a:cs typeface="DejaVu Sans" charset="0"/>
            </a:endParaRPr>
          </a:p>
        </p:txBody>
      </p:sp>
      <p:sp>
        <p:nvSpPr>
          <p:cNvPr id="45060" name="Text Box 4"/>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45061" name="Rectangle 5"/>
          <p:cNvSpPr txBox="1">
            <a:spLocks noGrp="1" noChangeArrowheads="1"/>
          </p:cNvSpPr>
          <p:nvPr>
            <p:ph type="body"/>
          </p:nvPr>
        </p:nvSpPr>
        <p:spPr bwMode="auto">
          <a:xfrm>
            <a:off x="696913" y="4286250"/>
            <a:ext cx="5475287" cy="4114800"/>
          </a:xfrm>
          <a:prstGeom prst="rect">
            <a:avLst/>
          </a:prstGeom>
          <a:solidFill>
            <a:srgbClr val="FFFFFF"/>
          </a:solidFill>
          <a:ln>
            <a:round/>
            <a:headEnd/>
            <a:tailEnd/>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BA3931-1D9F-764C-B416-C4FBCAC940A5}"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New Roman" pitchFamily="18" charset="0"/>
                <a:ea typeface="ＭＳ Ｐゴシック" pitchFamily="-108" charset="-128"/>
                <a:cs typeface="ＭＳ Ｐゴシック" pitchFamily="-108" charset="-128"/>
              </a:rPr>
              <a:t>In general, coarse-textured soils permit rapid infiltration because of the predominance of large pores, while the infiltration rates of finer-textured soils is smaller because of the predominance of </a:t>
            </a:r>
            <a:r>
              <a:rPr lang="en-US" sz="1200" kern="1200" dirty="0" err="1" smtClean="0">
                <a:solidFill>
                  <a:schemeClr val="tx1"/>
                </a:solidFill>
                <a:latin typeface="Times New Roman" pitchFamily="18" charset="0"/>
                <a:ea typeface="ＭＳ Ｐゴシック" pitchFamily="-108" charset="-128"/>
                <a:cs typeface="ＭＳ Ｐゴシック" pitchFamily="-108" charset="-128"/>
              </a:rPr>
              <a:t>micropores</a:t>
            </a:r>
            <a:r>
              <a:rPr lang="en-US" sz="1200" kern="1200" dirty="0" smtClean="0">
                <a:solidFill>
                  <a:schemeClr val="tx1"/>
                </a:solidFill>
                <a:latin typeface="Times New Roman" pitchFamily="18" charset="0"/>
                <a:ea typeface="ＭＳ Ｐゴシック" pitchFamily="-108" charset="-128"/>
                <a:cs typeface="ＭＳ Ｐゴシック" pitchFamily="-108" charset="-128"/>
              </a:rPr>
              <a:t>. Other factors, like the compaction of the soil, management practices, vegetation, saturation of the soil have also a significant impact on infiltration and have to be considered.</a:t>
            </a:r>
          </a:p>
          <a:p>
            <a:endParaRPr lang="en-US" sz="1200" kern="1200" dirty="0" smtClean="0">
              <a:solidFill>
                <a:schemeClr val="tx1"/>
              </a:solidFill>
              <a:latin typeface="Times New Roman" pitchFamily="1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pPr>
              <a:defRPr/>
            </a:pPr>
            <a:fld id="{A5BA3931-1D9F-764C-B416-C4FBCAC940A5}"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dirty="0">
                <a:latin typeface="Times New Roman" pitchFamily="-108" charset="0"/>
              </a:rPr>
              <a:t>The </a:t>
            </a:r>
            <a:r>
              <a:rPr lang="en-US" i="1" dirty="0">
                <a:latin typeface="Times New Roman" pitchFamily="-108" charset="0"/>
              </a:rPr>
              <a:t>effective root zone </a:t>
            </a:r>
            <a:r>
              <a:rPr lang="en-US" dirty="0">
                <a:latin typeface="Times New Roman" pitchFamily="-108" charset="0"/>
              </a:rPr>
              <a:t>is the depth of soil from which plants can draw nutrients and</a:t>
            </a:r>
          </a:p>
          <a:p>
            <a:r>
              <a:rPr lang="en-US" dirty="0">
                <a:latin typeface="Times New Roman" pitchFamily="-108" charset="0"/>
              </a:rPr>
              <a:t>water. The effective root zone is also called the </a:t>
            </a:r>
            <a:r>
              <a:rPr lang="en-US" i="1" dirty="0">
                <a:latin typeface="Times New Roman" pitchFamily="-108" charset="0"/>
              </a:rPr>
              <a:t>active root zone</a:t>
            </a:r>
            <a:r>
              <a:rPr lang="en-US" dirty="0">
                <a:latin typeface="Times New Roman" pitchFamily="-108" charset="0"/>
              </a:rPr>
              <a:t>, or simply </a:t>
            </a:r>
            <a:r>
              <a:rPr lang="en-US" i="1" dirty="0">
                <a:latin typeface="Times New Roman" pitchFamily="-108" charset="0"/>
              </a:rPr>
              <a:t>root zone</a:t>
            </a:r>
            <a:r>
              <a:rPr lang="en-US" dirty="0">
                <a:latin typeface="Times New Roman" pitchFamily="-108" charset="0"/>
              </a:rPr>
              <a:t>.</a:t>
            </a:r>
          </a:p>
          <a:p>
            <a:r>
              <a:rPr lang="en-US" dirty="0">
                <a:latin typeface="Times New Roman" pitchFamily="-108" charset="0"/>
              </a:rPr>
              <a:t>Soil holds water for plant use within the effective root zone between the upper limit of</a:t>
            </a:r>
          </a:p>
          <a:p>
            <a:r>
              <a:rPr lang="en-US" dirty="0">
                <a:latin typeface="Times New Roman" pitchFamily="-108" charset="0"/>
              </a:rPr>
              <a:t>field capacity (FC) and the lower limit of permanent wilting point (PWP).</a:t>
            </a:r>
          </a:p>
          <a:p>
            <a:r>
              <a:rPr lang="en-US" dirty="0">
                <a:latin typeface="Times New Roman" pitchFamily="-108" charset="0"/>
              </a:rPr>
              <a:t>In reality the water (up to FC) in the RZ is distributed evenly.</a:t>
            </a:r>
          </a:p>
        </p:txBody>
      </p:sp>
      <p:sp>
        <p:nvSpPr>
          <p:cNvPr id="39940" name="Slide Number Placeholder 3"/>
          <p:cNvSpPr>
            <a:spLocks noGrp="1"/>
          </p:cNvSpPr>
          <p:nvPr>
            <p:ph type="sldNum" sz="quarter" idx="5"/>
          </p:nvPr>
        </p:nvSpPr>
        <p:spPr>
          <a:noFill/>
        </p:spPr>
        <p:txBody>
          <a:bodyPr/>
          <a:lstStyle/>
          <a:p>
            <a:fld id="{51DE11B6-346D-A24C-BEC7-B3E3526A2B36}" type="slidenum">
              <a:rPr lang="en-US"/>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685800" y="4343400"/>
            <a:ext cx="5486400" cy="4114800"/>
          </a:xfrm>
          <a:noFill/>
          <a:ln/>
        </p:spPr>
        <p:txBody>
          <a:bodyPr/>
          <a:lstStyle/>
          <a:p>
            <a:r>
              <a:rPr lang="en-US" i="1" dirty="0">
                <a:latin typeface="Times New Roman" pitchFamily="-108" charset="0"/>
              </a:rPr>
              <a:t>Field capacity</a:t>
            </a:r>
          </a:p>
          <a:p>
            <a:r>
              <a:rPr lang="en-US" dirty="0">
                <a:latin typeface="Times New Roman" pitchFamily="-108" charset="0"/>
              </a:rPr>
              <a:t>is the amount of water retained in the soil after ample irrigation or heavy rain when the</a:t>
            </a:r>
          </a:p>
          <a:p>
            <a:r>
              <a:rPr lang="en-US" dirty="0">
                <a:latin typeface="Times New Roman" pitchFamily="-108" charset="0"/>
              </a:rPr>
              <a:t>rate of downward movement due to gravity has substantially decreased, usually one to</a:t>
            </a:r>
          </a:p>
          <a:p>
            <a:r>
              <a:rPr lang="en-US" dirty="0">
                <a:latin typeface="Times New Roman" pitchFamily="-108" charset="0"/>
              </a:rPr>
              <a:t>three days after soil saturation. The </a:t>
            </a:r>
            <a:r>
              <a:rPr lang="en-US" i="1" dirty="0">
                <a:latin typeface="Times New Roman" pitchFamily="-108" charset="0"/>
              </a:rPr>
              <a:t>permanent wilting point </a:t>
            </a:r>
            <a:r>
              <a:rPr lang="en-US" dirty="0">
                <a:latin typeface="Times New Roman" pitchFamily="-108" charset="0"/>
              </a:rPr>
              <a:t>is the amount of water</a:t>
            </a:r>
          </a:p>
          <a:p>
            <a:r>
              <a:rPr lang="en-US" dirty="0">
                <a:latin typeface="Times New Roman" pitchFamily="-108" charset="0"/>
              </a:rPr>
              <a:t>retained in the soil, at or below which the plants may permanently wilt and not recover.</a:t>
            </a:r>
          </a:p>
          <a:p>
            <a:endParaRPr lang="en-US" dirty="0">
              <a:latin typeface="Times New Roman" pitchFamily="-10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smtClean="0">
                <a:latin typeface="Times New Roman" pitchFamily="-108" charset="0"/>
              </a:rPr>
              <a:t>The answers are based on: </a:t>
            </a:r>
          </a:p>
          <a:p>
            <a:pPr marL="755650" lvl="1" indent="-290513"/>
            <a:r>
              <a:rPr lang="en-US" smtClean="0">
                <a:latin typeface="Times New Roman" pitchFamily="-108" charset="0"/>
              </a:rPr>
              <a:t>  water need of particular plants in the landscape, as influenced by the environment and other site-specific factors such as </a:t>
            </a:r>
            <a:r>
              <a:rPr lang="en-US" u="sng" smtClean="0">
                <a:latin typeface="Times New Roman" pitchFamily="-108" charset="0"/>
              </a:rPr>
              <a:t>soil</a:t>
            </a:r>
            <a:r>
              <a:rPr lang="en-US" smtClean="0">
                <a:latin typeface="Times New Roman" pitchFamily="-108" charset="0"/>
              </a:rPr>
              <a:t>, </a:t>
            </a:r>
            <a:r>
              <a:rPr lang="en-US" u="sng" smtClean="0">
                <a:latin typeface="Times New Roman" pitchFamily="-108" charset="0"/>
              </a:rPr>
              <a:t>root zone depth</a:t>
            </a:r>
            <a:r>
              <a:rPr lang="en-US" smtClean="0">
                <a:latin typeface="Times New Roman" pitchFamily="-108" charset="0"/>
              </a:rPr>
              <a:t> and </a:t>
            </a:r>
            <a:r>
              <a:rPr lang="en-US" u="sng" smtClean="0">
                <a:latin typeface="Times New Roman" pitchFamily="-108" charset="0"/>
              </a:rPr>
              <a:t>local weather conditions</a:t>
            </a:r>
          </a:p>
          <a:p>
            <a:endParaRPr lang="en-US" smtClean="0">
              <a:latin typeface="Times New Roman" pitchFamily="-108" charset="0"/>
            </a:endParaRPr>
          </a:p>
        </p:txBody>
      </p:sp>
      <p:sp>
        <p:nvSpPr>
          <p:cNvPr id="23556" name="Slide Number Placeholder 3"/>
          <p:cNvSpPr>
            <a:spLocks noGrp="1"/>
          </p:cNvSpPr>
          <p:nvPr>
            <p:ph type="sldNum" sz="quarter" idx="5"/>
          </p:nvPr>
        </p:nvSpPr>
        <p:spPr>
          <a:noFill/>
        </p:spPr>
        <p:txBody>
          <a:bodyPr/>
          <a:lstStyle/>
          <a:p>
            <a:fld id="{1BE5CC11-1399-8B44-8230-845324EC4B29}"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BA3931-1D9F-764C-B416-C4FBCAC940A5}" type="slidenum">
              <a:rPr lang="en-US" smtClean="0"/>
              <a:pPr>
                <a:defRPr/>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atin typeface="Times New Roman" pitchFamily="-108" charset="0"/>
            </a:endParaRPr>
          </a:p>
        </p:txBody>
      </p:sp>
      <p:sp>
        <p:nvSpPr>
          <p:cNvPr id="55300" name="Slide Number Placeholder 3"/>
          <p:cNvSpPr>
            <a:spLocks noGrp="1"/>
          </p:cNvSpPr>
          <p:nvPr>
            <p:ph type="sldNum" sz="quarter" idx="5"/>
          </p:nvPr>
        </p:nvSpPr>
        <p:spPr>
          <a:noFill/>
        </p:spPr>
        <p:txBody>
          <a:bodyPr/>
          <a:lstStyle/>
          <a:p>
            <a:fld id="{DF5646E9-8C89-134C-95E1-0DECF70D8576}" type="slidenum">
              <a:rPr lang="en-US"/>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a:latin typeface="Times New Roman" pitchFamily="-108" charset="0"/>
              </a:rPr>
              <a:t>Scheduling Spreadsheet Method</a:t>
            </a:r>
          </a:p>
          <a:p>
            <a:r>
              <a:rPr lang="en-US">
                <a:latin typeface="Times New Roman" pitchFamily="-108" charset="0"/>
              </a:rPr>
              <a:t>Soil water</a:t>
            </a:r>
            <a:endParaRPr lang="en-US" b="1">
              <a:latin typeface="Times New Roman" pitchFamily="-108" charset="0"/>
            </a:endParaRPr>
          </a:p>
          <a:p>
            <a:r>
              <a:rPr lang="en-US" b="1">
                <a:latin typeface="Times New Roman" pitchFamily="-108" charset="0"/>
              </a:rPr>
              <a:t>IF</a:t>
            </a:r>
            <a:r>
              <a:rPr lang="en-US">
                <a:latin typeface="Times New Roman" pitchFamily="-108" charset="0"/>
              </a:rPr>
              <a:t> (SWn-1 – ETn-1 + Rain n-1  + Irrig. n-1  &lt; AW) </a:t>
            </a:r>
            <a:r>
              <a:rPr lang="en-US" b="1">
                <a:latin typeface="Times New Roman" pitchFamily="-108" charset="0"/>
              </a:rPr>
              <a:t>THEN</a:t>
            </a:r>
            <a:endParaRPr lang="en-US">
              <a:latin typeface="Times New Roman" pitchFamily="-108" charset="0"/>
            </a:endParaRPr>
          </a:p>
          <a:p>
            <a:r>
              <a:rPr lang="en-US">
                <a:latin typeface="Times New Roman" pitchFamily="-108" charset="0"/>
              </a:rPr>
              <a:t>		SWn = SWn-1 – ETn-1 + Rain n-1  + Irrig. n-1 </a:t>
            </a:r>
            <a:r>
              <a:rPr lang="en-US" b="1">
                <a:latin typeface="Times New Roman" pitchFamily="-108" charset="0"/>
              </a:rPr>
              <a:t>ELSE</a:t>
            </a:r>
            <a:endParaRPr lang="en-US">
              <a:latin typeface="Times New Roman" pitchFamily="-108" charset="0"/>
            </a:endParaRPr>
          </a:p>
          <a:p>
            <a:r>
              <a:rPr lang="en-US">
                <a:latin typeface="Times New Roman" pitchFamily="-108" charset="0"/>
              </a:rPr>
              <a:t>		SWn = AW</a:t>
            </a:r>
          </a:p>
          <a:p>
            <a:r>
              <a:rPr lang="en-US">
                <a:latin typeface="Times New Roman" pitchFamily="-108" charset="0"/>
              </a:rPr>
              <a:t>Irrigation</a:t>
            </a:r>
          </a:p>
          <a:p>
            <a:r>
              <a:rPr lang="en-US" b="1">
                <a:latin typeface="Times New Roman" pitchFamily="-108" charset="0"/>
              </a:rPr>
              <a:t>IF</a:t>
            </a:r>
            <a:r>
              <a:rPr lang="en-US">
                <a:latin typeface="Times New Roman" pitchFamily="-108" charset="0"/>
              </a:rPr>
              <a:t> (SWn &lt; AW-RAW) </a:t>
            </a:r>
            <a:r>
              <a:rPr lang="en-US" b="1">
                <a:latin typeface="Times New Roman" pitchFamily="-108" charset="0"/>
              </a:rPr>
              <a:t>THEN</a:t>
            </a:r>
            <a:endParaRPr lang="en-US">
              <a:latin typeface="Times New Roman" pitchFamily="-108" charset="0"/>
            </a:endParaRPr>
          </a:p>
          <a:p>
            <a:r>
              <a:rPr lang="en-US">
                <a:latin typeface="Times New Roman" pitchFamily="-108" charset="0"/>
              </a:rPr>
              <a:t>		Irrig. n= AW- SWn </a:t>
            </a:r>
            <a:r>
              <a:rPr lang="en-US" b="1">
                <a:latin typeface="Times New Roman" pitchFamily="-108" charset="0"/>
              </a:rPr>
              <a:t>ELSE</a:t>
            </a:r>
            <a:endParaRPr lang="en-US">
              <a:latin typeface="Times New Roman" pitchFamily="-108" charset="0"/>
            </a:endParaRPr>
          </a:p>
          <a:p>
            <a:r>
              <a:rPr lang="en-US">
                <a:latin typeface="Times New Roman" pitchFamily="-108" charset="0"/>
              </a:rPr>
              <a:t>		Irrig. n= 0</a:t>
            </a:r>
          </a:p>
          <a:p>
            <a:r>
              <a:rPr lang="en-US">
                <a:latin typeface="Times New Roman" pitchFamily="-108" charset="0"/>
              </a:rPr>
              <a:t>Gross Irrigation</a:t>
            </a:r>
          </a:p>
          <a:p>
            <a:r>
              <a:rPr lang="en-US">
                <a:latin typeface="Times New Roman" pitchFamily="-108" charset="0"/>
              </a:rPr>
              <a:t>	Gross Irrigation = Net Irrigation/Efficiency</a:t>
            </a:r>
          </a:p>
          <a:p>
            <a:r>
              <a:rPr lang="en-US">
                <a:latin typeface="Times New Roman" pitchFamily="-108" charset="0"/>
              </a:rPr>
              <a:t>Drainage</a:t>
            </a:r>
          </a:p>
          <a:p>
            <a:r>
              <a:rPr lang="en-US" b="1">
                <a:latin typeface="Times New Roman" pitchFamily="-108" charset="0"/>
              </a:rPr>
              <a:t>IF</a:t>
            </a:r>
            <a:r>
              <a:rPr lang="en-US">
                <a:latin typeface="Times New Roman" pitchFamily="-108" charset="0"/>
              </a:rPr>
              <a:t> (SWn – ETn + Rain n  + Irrig. n  &gt; AW) </a:t>
            </a:r>
            <a:r>
              <a:rPr lang="en-US" b="1">
                <a:latin typeface="Times New Roman" pitchFamily="-108" charset="0"/>
              </a:rPr>
              <a:t>THEN</a:t>
            </a:r>
            <a:endParaRPr lang="en-US">
              <a:latin typeface="Times New Roman" pitchFamily="-108" charset="0"/>
            </a:endParaRPr>
          </a:p>
          <a:p>
            <a:r>
              <a:rPr lang="en-US">
                <a:latin typeface="Times New Roman" pitchFamily="-108" charset="0"/>
              </a:rPr>
              <a:t>		Dn = SWn – ETn + Rain n  + Irrig. n – AW </a:t>
            </a:r>
            <a:r>
              <a:rPr lang="en-US" b="1">
                <a:latin typeface="Times New Roman" pitchFamily="-108" charset="0"/>
              </a:rPr>
              <a:t>ELSE</a:t>
            </a:r>
            <a:endParaRPr lang="en-US">
              <a:latin typeface="Times New Roman" pitchFamily="-108" charset="0"/>
            </a:endParaRPr>
          </a:p>
          <a:p>
            <a:r>
              <a:rPr lang="en-US">
                <a:latin typeface="Times New Roman" pitchFamily="-108" charset="0"/>
              </a:rPr>
              <a:t>		Dn = 0</a:t>
            </a:r>
          </a:p>
          <a:p>
            <a:r>
              <a:rPr lang="en-US">
                <a:latin typeface="Times New Roman" pitchFamily="-108" charset="0"/>
              </a:rPr>
              <a:t>Effective Rainfall</a:t>
            </a:r>
          </a:p>
          <a:p>
            <a:r>
              <a:rPr lang="en-US">
                <a:latin typeface="Times New Roman" pitchFamily="-108" charset="0"/>
              </a:rPr>
              <a:t>	ERn = Rn – Dn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a:latin typeface="Times New Roman" pitchFamily="-108" charset="0"/>
            </a:endParaRPr>
          </a:p>
        </p:txBody>
      </p:sp>
      <p:sp>
        <p:nvSpPr>
          <p:cNvPr id="59396" name="Slide Number Placeholder 3"/>
          <p:cNvSpPr>
            <a:spLocks noGrp="1"/>
          </p:cNvSpPr>
          <p:nvPr>
            <p:ph type="sldNum" sz="quarter" idx="5"/>
          </p:nvPr>
        </p:nvSpPr>
        <p:spPr>
          <a:noFill/>
        </p:spPr>
        <p:txBody>
          <a:bodyPr/>
          <a:lstStyle/>
          <a:p>
            <a:fld id="{8F8A93B5-FFD7-294A-B029-0528C1D7DECD}" type="slidenum">
              <a:rPr lang="en-US"/>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latin typeface="Times New Roman" pitchFamily="-108" charset="0"/>
              </a:rPr>
              <a:t>Need to know application rates, I have a slide about this (general rates) should I put that in?</a:t>
            </a:r>
          </a:p>
        </p:txBody>
      </p:sp>
      <p:sp>
        <p:nvSpPr>
          <p:cNvPr id="61444" name="Slide Number Placeholder 3"/>
          <p:cNvSpPr>
            <a:spLocks noGrp="1"/>
          </p:cNvSpPr>
          <p:nvPr>
            <p:ph type="sldNum" sz="quarter" idx="5"/>
          </p:nvPr>
        </p:nvSpPr>
        <p:spPr>
          <a:noFill/>
        </p:spPr>
        <p:txBody>
          <a:bodyPr/>
          <a:lstStyle/>
          <a:p>
            <a:fld id="{12929843-0150-5C4D-9751-D2E34173582E}" type="slidenum">
              <a:rPr lang="en-US"/>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685800" y="4343400"/>
            <a:ext cx="5486400" cy="4114800"/>
          </a:xfrm>
          <a:noFill/>
          <a:ln/>
        </p:spPr>
        <p:txBody>
          <a:bodyPr/>
          <a:lstStyle/>
          <a:p>
            <a:r>
              <a:rPr lang="en-US">
                <a:latin typeface="Times New Roman" pitchFamily="-108" charset="0"/>
              </a:rPr>
              <a:t>Assuming head-2-head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685800" y="4343400"/>
            <a:ext cx="5486400" cy="4114800"/>
          </a:xfrm>
          <a:noFill/>
          <a:ln/>
        </p:spPr>
        <p:txBody>
          <a:bodyPr/>
          <a:lstStyle/>
          <a:p>
            <a:r>
              <a:rPr lang="en-US">
                <a:latin typeface="Times New Roman" pitchFamily="-108" charset="0"/>
              </a:rPr>
              <a:t>Assuming h-2-h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a:latin typeface="Times New Roman" pitchFamily="-108" charset="0"/>
            </a:endParaRPr>
          </a:p>
        </p:txBody>
      </p:sp>
      <p:sp>
        <p:nvSpPr>
          <p:cNvPr id="73732" name="Slide Number Placeholder 3"/>
          <p:cNvSpPr>
            <a:spLocks noGrp="1"/>
          </p:cNvSpPr>
          <p:nvPr>
            <p:ph type="sldNum" sz="quarter" idx="5"/>
          </p:nvPr>
        </p:nvSpPr>
        <p:spPr>
          <a:noFill/>
        </p:spPr>
        <p:txBody>
          <a:bodyPr/>
          <a:lstStyle/>
          <a:p>
            <a:fld id="{AE4F9F24-A3FD-4E41-9A9A-7C8E99F39639}" type="slidenum">
              <a:rPr lang="en-US"/>
              <a:pPr/>
              <a:t>41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latin typeface="Times New Roman" pitchFamily="-108" charset="0"/>
              </a:rPr>
              <a:t>Photo credits:</a:t>
            </a:r>
            <a:r>
              <a:rPr lang="en-US" baseline="0" dirty="0" smtClean="0">
                <a:latin typeface="Times New Roman" pitchFamily="-108" charset="0"/>
              </a:rPr>
              <a:t> clip art</a:t>
            </a:r>
            <a:endParaRPr lang="en-US" dirty="0">
              <a:latin typeface="Times New Roman" pitchFamily="-108" charset="0"/>
            </a:endParaRPr>
          </a:p>
        </p:txBody>
      </p:sp>
      <p:sp>
        <p:nvSpPr>
          <p:cNvPr id="26628" name="Slide Number Placeholder 3"/>
          <p:cNvSpPr>
            <a:spLocks noGrp="1"/>
          </p:cNvSpPr>
          <p:nvPr>
            <p:ph type="sldNum" sz="quarter" idx="5"/>
          </p:nvPr>
        </p:nvSpPr>
        <p:spPr>
          <a:noFill/>
        </p:spPr>
        <p:txBody>
          <a:bodyPr/>
          <a:lstStyle/>
          <a:p>
            <a:fld id="{5436B205-1ABA-D14E-A076-FDF0CCFF88C7}" type="slidenum">
              <a:rPr lang="en-US"/>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latin typeface="Times New Roman" pitchFamily="-108" charset="0"/>
              </a:rPr>
              <a:t>Photo</a:t>
            </a:r>
            <a:r>
              <a:rPr lang="en-US" baseline="0" dirty="0" smtClean="0">
                <a:latin typeface="Times New Roman" pitchFamily="-108" charset="0"/>
              </a:rPr>
              <a:t> credit: n/a (Creative Commons license)</a:t>
            </a:r>
            <a:endParaRPr lang="en-US" dirty="0">
              <a:latin typeface="Times New Roman" pitchFamily="-108" charset="0"/>
            </a:endParaRPr>
          </a:p>
        </p:txBody>
      </p:sp>
      <p:sp>
        <p:nvSpPr>
          <p:cNvPr id="26628" name="Slide Number Placeholder 3"/>
          <p:cNvSpPr>
            <a:spLocks noGrp="1"/>
          </p:cNvSpPr>
          <p:nvPr>
            <p:ph type="sldNum" sz="quarter" idx="5"/>
          </p:nvPr>
        </p:nvSpPr>
        <p:spPr>
          <a:noFill/>
        </p:spPr>
        <p:txBody>
          <a:bodyPr/>
          <a:lstStyle/>
          <a:p>
            <a:fld id="{5436B205-1ABA-D14E-A076-FDF0CCFF88C7}"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sz="1200" kern="1200" dirty="0" smtClean="0">
                <a:solidFill>
                  <a:schemeClr val="tx1"/>
                </a:solidFill>
                <a:latin typeface="Times New Roman" pitchFamily="18" charset="0"/>
                <a:ea typeface="ＭＳ Ｐゴシック" pitchFamily="-108" charset="-128"/>
                <a:cs typeface="ＭＳ Ｐゴシック" pitchFamily="-108" charset="-128"/>
              </a:rPr>
              <a:t>In other words, the effective rainfall is the total rainfall minus runoff,minus evaporation,and minus deep percolation; only the water retained in the root zone can be used by the plants, and represents what is called the effective part of the rainwater. The term effective rainfall is used to define this fraction of the total amount of rainwater useful for meeting the water need of the crops.</a:t>
            </a:r>
          </a:p>
          <a:p>
            <a:endParaRPr lang="en-US" dirty="0">
              <a:latin typeface="Times New Roman" pitchFamily="-108" charset="0"/>
            </a:endParaRPr>
          </a:p>
        </p:txBody>
      </p:sp>
      <p:sp>
        <p:nvSpPr>
          <p:cNvPr id="26628" name="Slide Number Placeholder 3"/>
          <p:cNvSpPr>
            <a:spLocks noGrp="1"/>
          </p:cNvSpPr>
          <p:nvPr>
            <p:ph type="sldNum" sz="quarter" idx="5"/>
          </p:nvPr>
        </p:nvSpPr>
        <p:spPr>
          <a:noFill/>
        </p:spPr>
        <p:txBody>
          <a:bodyPr/>
          <a:lstStyle/>
          <a:p>
            <a:fld id="{5436B205-1ABA-D14E-A076-FDF0CCFF88C7}" type="slidenum">
              <a:rPr lang="en-US"/>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685800" y="4343400"/>
            <a:ext cx="5486400" cy="4114800"/>
          </a:xfrm>
          <a:noFill/>
          <a:ln/>
        </p:spPr>
        <p:txBody>
          <a:bodyPr/>
          <a:lstStyle/>
          <a:p>
            <a:endParaRPr lang="en-US">
              <a:latin typeface="Times New Roman" pitchFamily="-10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endParaRPr lang="en-US">
              <a:latin typeface="Times New Roman" pitchFamily="-10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a:latin typeface="Times New Roman" pitchFamily="-108" charset="0"/>
            </a:endParaRPr>
          </a:p>
        </p:txBody>
      </p:sp>
      <p:sp>
        <p:nvSpPr>
          <p:cNvPr id="34820" name="Slide Number Placeholder 3"/>
          <p:cNvSpPr>
            <a:spLocks noGrp="1"/>
          </p:cNvSpPr>
          <p:nvPr>
            <p:ph type="sldNum" sz="quarter" idx="5"/>
          </p:nvPr>
        </p:nvSpPr>
        <p:spPr>
          <a:noFill/>
        </p:spPr>
        <p:txBody>
          <a:bodyPr/>
          <a:lstStyle/>
          <a:p>
            <a:fld id="{CD47B2E1-5FC4-8047-84F6-EDE19134B215}"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1059" descr="DewOnBladesOfGrass"/>
          <p:cNvPicPr>
            <a:picLocks noChangeAspect="1" noChangeArrowheads="1"/>
          </p:cNvPicPr>
          <p:nvPr userDrawn="1"/>
        </p:nvPicPr>
        <p:blipFill>
          <a:blip r:embed="rId2">
            <a:lum bright="-10000" contrast="-10000"/>
          </a:blip>
          <a:srcRect t="12500" b="12500"/>
          <a:stretch>
            <a:fillRect/>
          </a:stretch>
        </p:blipFill>
        <p:spPr bwMode="auto">
          <a:xfrm>
            <a:off x="0" y="0"/>
            <a:ext cx="9144000" cy="6858000"/>
          </a:xfrm>
          <a:prstGeom prst="rect">
            <a:avLst/>
          </a:prstGeom>
          <a:noFill/>
          <a:ln w="9525">
            <a:noFill/>
            <a:miter lim="800000"/>
            <a:headEnd/>
            <a:tailEnd/>
          </a:ln>
        </p:spPr>
      </p:pic>
      <p:pic>
        <p:nvPicPr>
          <p:cNvPr id="5" name="Picture 1058" descr="UFsignature"/>
          <p:cNvPicPr>
            <a:picLocks noChangeAspect="1" noChangeArrowheads="1"/>
          </p:cNvPicPr>
          <p:nvPr userDrawn="1"/>
        </p:nvPicPr>
        <p:blipFill>
          <a:blip r:embed="rId3">
            <a:lum bright="100000" contrast="-100000"/>
          </a:blip>
          <a:srcRect/>
          <a:stretch>
            <a:fillRect/>
          </a:stretch>
        </p:blipFill>
        <p:spPr bwMode="auto">
          <a:xfrm>
            <a:off x="2743200" y="1152525"/>
            <a:ext cx="3656013" cy="671513"/>
          </a:xfrm>
          <a:prstGeom prst="rect">
            <a:avLst/>
          </a:prstGeom>
          <a:noFill/>
          <a:ln w="9525">
            <a:noFill/>
            <a:miter lim="800000"/>
            <a:headEnd/>
            <a:tailEnd/>
          </a:ln>
        </p:spPr>
      </p:pic>
      <p:sp>
        <p:nvSpPr>
          <p:cNvPr id="36886" name="Rectangle 1046"/>
          <p:cNvSpPr>
            <a:spLocks noGrp="1" noChangeArrowheads="1"/>
          </p:cNvSpPr>
          <p:nvPr>
            <p:ph type="ctrTitle"/>
          </p:nvPr>
        </p:nvSpPr>
        <p:spPr>
          <a:xfrm>
            <a:off x="523875" y="2005013"/>
            <a:ext cx="8096250" cy="1400175"/>
          </a:xfrm>
        </p:spPr>
        <p:txBody>
          <a:bodyPr/>
          <a:lstStyle>
            <a:lvl1pPr>
              <a:defRPr>
                <a:effectLst>
                  <a:outerShdw blurRad="38100" dist="38100" dir="2700000" algn="tl">
                    <a:srgbClr val="808080"/>
                  </a:outerShdw>
                </a:effectLst>
              </a:defRPr>
            </a:lvl1pPr>
          </a:lstStyle>
          <a:p>
            <a:r>
              <a:rPr lang="en-US"/>
              <a:t>Title</a:t>
            </a:r>
          </a:p>
        </p:txBody>
      </p:sp>
      <p:sp>
        <p:nvSpPr>
          <p:cNvPr id="36888" name="Rectangle 1048"/>
          <p:cNvSpPr>
            <a:spLocks noGrp="1" noChangeArrowheads="1"/>
          </p:cNvSpPr>
          <p:nvPr>
            <p:ph type="subTitle" idx="1"/>
          </p:nvPr>
        </p:nvSpPr>
        <p:spPr>
          <a:xfrm>
            <a:off x="523875" y="3498850"/>
            <a:ext cx="8096250" cy="1752600"/>
          </a:xfrm>
        </p:spPr>
        <p:txBody>
          <a:bodyPr/>
          <a:lstStyle>
            <a:lvl1pPr marL="0" indent="0" algn="ctr">
              <a:buFontTx/>
              <a:buNone/>
              <a:defRPr sz="3000">
                <a:solidFill>
                  <a:schemeClr val="bg1"/>
                </a:solidFill>
              </a:defRPr>
            </a:lvl1pPr>
          </a:lstStyle>
          <a:p>
            <a:r>
              <a:rPr lang="en-US"/>
              <a:t>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6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6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0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46063" y="1152525"/>
            <a:ext cx="4249737" cy="5311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52525"/>
            <a:ext cx="4249738" cy="5311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09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46063" y="1152525"/>
            <a:ext cx="8651875" cy="5311775"/>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0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46063" y="1152525"/>
            <a:ext cx="4249737" cy="5311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52525"/>
            <a:ext cx="4249738" cy="2579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4613"/>
            <a:ext cx="4249738" cy="2579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050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46063" y="1152525"/>
            <a:ext cx="4249737" cy="2579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52525"/>
            <a:ext cx="4249738" cy="2579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46063" y="3884613"/>
            <a:ext cx="4249737" cy="2579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4613"/>
            <a:ext cx="4249738" cy="2579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0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46063" y="1152525"/>
            <a:ext cx="4249737" cy="5311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52525"/>
            <a:ext cx="4249738" cy="2579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4613"/>
            <a:ext cx="4249738" cy="2579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7458662" y="6537459"/>
            <a:ext cx="1641796" cy="276999"/>
          </a:xfrm>
          <a:prstGeom prst="rect">
            <a:avLst/>
          </a:prstGeom>
          <a:noFill/>
        </p:spPr>
        <p:txBody>
          <a:bodyPr wrap="none" rtlCol="0">
            <a:spAutoFit/>
          </a:bodyPr>
          <a:lstStyle/>
          <a:p>
            <a:r>
              <a:rPr lang="en-US" sz="1200" dirty="0" smtClean="0">
                <a:solidFill>
                  <a:schemeClr val="bg1">
                    <a:lumMod val="50000"/>
                  </a:schemeClr>
                </a:solidFill>
                <a:latin typeface="Times" pitchFamily="18" charset="0"/>
              </a:rPr>
              <a:t>© University of Florida</a:t>
            </a:r>
            <a:endParaRPr lang="en-US" sz="1200" dirty="0">
              <a:solidFill>
                <a:schemeClr val="bg1">
                  <a:lumMod val="50000"/>
                </a:schemeClr>
              </a:solidFill>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shadeToTitle="1">
        <a:gradFill rotWithShape="1">
          <a:gsLst>
            <a:gs pos="0">
              <a:srgbClr val="8AB21E"/>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6063" y="1152525"/>
            <a:ext cx="4249737" cy="531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52525"/>
            <a:ext cx="4249738" cy="531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5" descr="DewOnBladesOfGrass_Header"/>
          <p:cNvPicPr>
            <a:picLocks noChangeArrowheads="1"/>
          </p:cNvPicPr>
          <p:nvPr userDrawn="1"/>
        </p:nvPicPr>
        <p:blipFill>
          <a:blip r:embed="rId18">
            <a:lum bright="-10000" contrast="-10000"/>
          </a:blip>
          <a:srcRect/>
          <a:stretch>
            <a:fillRect/>
          </a:stretch>
        </p:blipFill>
        <p:spPr bwMode="auto">
          <a:xfrm>
            <a:off x="0" y="0"/>
            <a:ext cx="9140825" cy="1050925"/>
          </a:xfrm>
          <a:prstGeom prst="rect">
            <a:avLst/>
          </a:prstGeom>
          <a:noFill/>
          <a:ln w="9525">
            <a:noFill/>
            <a:miter lim="800000"/>
            <a:headEnd/>
            <a:tailEnd/>
          </a:ln>
        </p:spPr>
      </p:pic>
      <p:pic>
        <p:nvPicPr>
          <p:cNvPr id="1027" name="Picture 51" descr="UFsignature"/>
          <p:cNvPicPr>
            <a:picLocks noChangeAspect="1" noChangeArrowheads="1"/>
          </p:cNvPicPr>
          <p:nvPr userDrawn="1"/>
        </p:nvPicPr>
        <p:blipFill>
          <a:blip r:embed="rId19"/>
          <a:srcRect/>
          <a:stretch>
            <a:fillRect/>
          </a:stretch>
        </p:blipFill>
        <p:spPr bwMode="auto">
          <a:xfrm>
            <a:off x="93663" y="6540500"/>
            <a:ext cx="1252537" cy="228600"/>
          </a:xfrm>
          <a:prstGeom prst="rect">
            <a:avLst/>
          </a:prstGeom>
          <a:noFill/>
          <a:ln w="9525">
            <a:noFill/>
            <a:miter lim="800000"/>
            <a:headEnd/>
            <a:tailEnd/>
          </a:ln>
        </p:spPr>
      </p:pic>
      <p:sp>
        <p:nvSpPr>
          <p:cNvPr id="1028" name="Rectangle 52"/>
          <p:cNvSpPr>
            <a:spLocks noGrp="1" noChangeArrowheads="1"/>
          </p:cNvSpPr>
          <p:nvPr>
            <p:ph type="body" idx="1"/>
          </p:nvPr>
        </p:nvSpPr>
        <p:spPr bwMode="auto">
          <a:xfrm>
            <a:off x="246063" y="1152525"/>
            <a:ext cx="8651875" cy="5311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8" name="Rectangle 54"/>
          <p:cNvSpPr>
            <a:spLocks noGrp="1" noChangeArrowheads="1"/>
          </p:cNvSpPr>
          <p:nvPr>
            <p:ph type="title"/>
          </p:nvPr>
        </p:nvSpPr>
        <p:spPr bwMode="auto">
          <a:xfrm>
            <a:off x="0" y="0"/>
            <a:ext cx="9144000" cy="1050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85" r:id="rId1"/>
    <p:sldLayoutId id="2147483771" r:id="rId2"/>
    <p:sldLayoutId id="2147483786"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iming>
    <p:tnLst>
      <p:par>
        <p:cTn id="1" dur="indefinite" restart="never" nodeType="tmRoot"/>
      </p:par>
    </p:tnLst>
  </p:timing>
  <p:txStyles>
    <p:titleStyle>
      <a:lvl1pPr algn="ctr" rtl="0" eaLnBrk="0" fontAlgn="base" hangingPunct="0">
        <a:spcBef>
          <a:spcPct val="0"/>
        </a:spcBef>
        <a:spcAft>
          <a:spcPct val="0"/>
        </a:spcAft>
        <a:defRPr sz="3400" b="1">
          <a:solidFill>
            <a:schemeClr val="bg1"/>
          </a:solidFill>
          <a:effectLst>
            <a:outerShdw blurRad="38100" dist="38100" dir="2700000" algn="tl">
              <a:srgbClr val="C0C0C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400" b="1">
          <a:solidFill>
            <a:schemeClr val="bg1"/>
          </a:solidFill>
          <a:effectLst>
            <a:outerShdw blurRad="38100" dist="38100" dir="2700000" algn="tl">
              <a:srgbClr val="C0C0C0"/>
            </a:outerShdw>
          </a:effectLst>
          <a:latin typeface="Trebuchet MS"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3400" b="1">
          <a:solidFill>
            <a:schemeClr val="bg1"/>
          </a:solidFill>
          <a:effectLst>
            <a:outerShdw blurRad="38100" dist="38100" dir="2700000" algn="tl">
              <a:srgbClr val="C0C0C0"/>
            </a:outerShdw>
          </a:effectLst>
          <a:latin typeface="Trebuchet MS"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3400" b="1">
          <a:solidFill>
            <a:schemeClr val="bg1"/>
          </a:solidFill>
          <a:effectLst>
            <a:outerShdw blurRad="38100" dist="38100" dir="2700000" algn="tl">
              <a:srgbClr val="C0C0C0"/>
            </a:outerShdw>
          </a:effectLst>
          <a:latin typeface="Trebuchet MS"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3400" b="1">
          <a:solidFill>
            <a:schemeClr val="bg1"/>
          </a:solidFill>
          <a:effectLst>
            <a:outerShdw blurRad="38100" dist="38100" dir="2700000" algn="tl">
              <a:srgbClr val="C0C0C0"/>
            </a:outerShdw>
          </a:effectLst>
          <a:latin typeface="Trebuchet MS" pitchFamily="34" charset="0"/>
          <a:ea typeface="ＭＳ Ｐゴシック" pitchFamily="-108" charset="-128"/>
          <a:cs typeface="ＭＳ Ｐゴシック" pitchFamily="-108" charset="-128"/>
        </a:defRPr>
      </a:lvl5pPr>
      <a:lvl6pPr marL="457200" algn="ctr" rtl="0" fontAlgn="base">
        <a:spcBef>
          <a:spcPct val="0"/>
        </a:spcBef>
        <a:spcAft>
          <a:spcPct val="0"/>
        </a:spcAft>
        <a:defRPr sz="3400" b="1">
          <a:solidFill>
            <a:schemeClr val="bg1"/>
          </a:solidFill>
          <a:effectLst>
            <a:outerShdw blurRad="38100" dist="38100" dir="2700000" algn="tl">
              <a:srgbClr val="C0C0C0"/>
            </a:outerShdw>
          </a:effectLst>
          <a:latin typeface="Trebuchet MS" pitchFamily="34" charset="0"/>
        </a:defRPr>
      </a:lvl6pPr>
      <a:lvl7pPr marL="914400" algn="ctr" rtl="0" fontAlgn="base">
        <a:spcBef>
          <a:spcPct val="0"/>
        </a:spcBef>
        <a:spcAft>
          <a:spcPct val="0"/>
        </a:spcAft>
        <a:defRPr sz="3400" b="1">
          <a:solidFill>
            <a:schemeClr val="bg1"/>
          </a:solidFill>
          <a:effectLst>
            <a:outerShdw blurRad="38100" dist="38100" dir="2700000" algn="tl">
              <a:srgbClr val="C0C0C0"/>
            </a:outerShdw>
          </a:effectLst>
          <a:latin typeface="Trebuchet MS" pitchFamily="34" charset="0"/>
        </a:defRPr>
      </a:lvl7pPr>
      <a:lvl8pPr marL="1371600" algn="ctr" rtl="0" fontAlgn="base">
        <a:spcBef>
          <a:spcPct val="0"/>
        </a:spcBef>
        <a:spcAft>
          <a:spcPct val="0"/>
        </a:spcAft>
        <a:defRPr sz="3400" b="1">
          <a:solidFill>
            <a:schemeClr val="bg1"/>
          </a:solidFill>
          <a:effectLst>
            <a:outerShdw blurRad="38100" dist="38100" dir="2700000" algn="tl">
              <a:srgbClr val="C0C0C0"/>
            </a:outerShdw>
          </a:effectLst>
          <a:latin typeface="Trebuchet MS" pitchFamily="34" charset="0"/>
        </a:defRPr>
      </a:lvl8pPr>
      <a:lvl9pPr marL="1828800" algn="ctr" rtl="0" fontAlgn="base">
        <a:spcBef>
          <a:spcPct val="0"/>
        </a:spcBef>
        <a:spcAft>
          <a:spcPct val="0"/>
        </a:spcAft>
        <a:defRPr sz="3400" b="1">
          <a:solidFill>
            <a:schemeClr val="bg1"/>
          </a:solidFill>
          <a:effectLst>
            <a:outerShdw blurRad="38100" dist="38100" dir="2700000" algn="tl">
              <a:srgbClr val="C0C0C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itchFamily="-108" charset="2"/>
        <a:buChar char="s"/>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4495799"/>
            <a:ext cx="8096250" cy="2182813"/>
          </a:xfrm>
          <a:prstGeom prst="rect">
            <a:avLst/>
          </a:prstGeom>
          <a:noFill/>
          <a:ln w="9525">
            <a:noFill/>
            <a:round/>
            <a:headEnd/>
            <a:tailEnd/>
          </a:ln>
          <a:effectLst/>
        </p:spPr>
        <p:txBody>
          <a:bodyPr lIns="90000" tIns="46800" rIns="90000" bIns="46800"/>
          <a:lstStyle/>
          <a:p>
            <a:pPr algn="ctr">
              <a:lnSpc>
                <a:spcPct val="90000"/>
              </a:lnSpc>
              <a:spcBef>
                <a:spcPts val="800"/>
              </a:spcBef>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dirty="0" smtClean="0">
                <a:solidFill>
                  <a:srgbClr val="FFFFFF"/>
                </a:solidFill>
                <a:effectLst>
                  <a:outerShdw blurRad="38100" dist="38100" dir="2700000" algn="tl">
                    <a:srgbClr val="808080"/>
                  </a:outerShdw>
                </a:effectLst>
                <a:ea typeface="DejaVu Sans" charset="0"/>
                <a:cs typeface="DejaVu Sans" charset="0"/>
              </a:rPr>
              <a:t>Melissa Baum Haley, M.E., E.I.</a:t>
            </a:r>
          </a:p>
          <a:p>
            <a:pPr algn="ctr">
              <a:lnSpc>
                <a:spcPct val="90000"/>
              </a:lnSpc>
              <a:spcBef>
                <a:spcPts val="525"/>
              </a:spcBef>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FFFFFF"/>
                </a:solidFill>
                <a:effectLst>
                  <a:outerShdw blurRad="38100" dist="38100" dir="2700000" algn="tl">
                    <a:srgbClr val="808080"/>
                  </a:outerShdw>
                </a:effectLst>
                <a:ea typeface="DejaVu Sans" charset="0"/>
                <a:cs typeface="DejaVu Sans" charset="0"/>
              </a:rPr>
              <a:t>Agricultural </a:t>
            </a:r>
            <a:r>
              <a:rPr lang="en-GB" sz="2000" dirty="0">
                <a:solidFill>
                  <a:srgbClr val="FFFFFF"/>
                </a:solidFill>
                <a:effectLst>
                  <a:outerShdw blurRad="38100" dist="38100" dir="2700000" algn="tl">
                    <a:srgbClr val="808080"/>
                  </a:outerShdw>
                </a:effectLst>
                <a:ea typeface="DejaVu Sans" charset="0"/>
                <a:cs typeface="DejaVu Sans" charset="0"/>
              </a:rPr>
              <a:t>&amp; Biological Engineering</a:t>
            </a:r>
          </a:p>
          <a:p>
            <a:pPr algn="ctr">
              <a:lnSpc>
                <a:spcPct val="90000"/>
              </a:lnSpc>
              <a:spcBef>
                <a:spcPts val="525"/>
              </a:spcBef>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FFFFFF"/>
                </a:solidFill>
                <a:effectLst>
                  <a:outerShdw blurRad="38100" dist="38100" dir="2700000" algn="tl">
                    <a:srgbClr val="808080"/>
                  </a:outerShdw>
                </a:effectLst>
                <a:ea typeface="DejaVu Sans" charset="0"/>
                <a:cs typeface="DejaVu Sans" charset="0"/>
              </a:rPr>
              <a:t>Institute of Food and Agricultural Sciences (IFAS)</a:t>
            </a:r>
            <a:r>
              <a:rPr lang="x-none" sz="2000" dirty="0">
                <a:solidFill>
                  <a:srgbClr val="FFFFFF"/>
                </a:solidFill>
                <a:effectLst>
                  <a:outerShdw blurRad="38100" dist="38100" dir="2700000" algn="tl">
                    <a:srgbClr val="808080"/>
                  </a:outerShdw>
                </a:effectLst>
                <a:cs typeface="Arial" charset="0"/>
              </a:rPr>
              <a:t>‏</a:t>
            </a:r>
            <a:endParaRPr lang="en-GB" sz="2000" dirty="0">
              <a:solidFill>
                <a:srgbClr val="FFFFFF"/>
              </a:solidFill>
              <a:effectLst>
                <a:outerShdw blurRad="38100" dist="38100" dir="2700000" algn="tl">
                  <a:srgbClr val="808080"/>
                </a:outerShdw>
              </a:effectLst>
              <a:ea typeface="DejaVu Sans" charset="0"/>
              <a:cs typeface="DejaVu Sans" charset="0"/>
            </a:endParaRPr>
          </a:p>
          <a:p>
            <a:pPr algn="ctr">
              <a:lnSpc>
                <a:spcPct val="90000"/>
              </a:lnSpc>
              <a:spcBef>
                <a:spcPts val="475"/>
              </a:spcBef>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dirty="0">
              <a:solidFill>
                <a:srgbClr val="FFFFFF"/>
              </a:solidFill>
              <a:effectLst>
                <a:outerShdw blurRad="38100" dist="38100" dir="2700000" algn="tl">
                  <a:srgbClr val="808080"/>
                </a:outerShdw>
              </a:effectLst>
              <a:ea typeface="DejaVu Sans" charset="0"/>
              <a:cs typeface="DejaVu Sans" charset="0"/>
            </a:endParaRPr>
          </a:p>
          <a:p>
            <a:pPr algn="ctr">
              <a:lnSpc>
                <a:spcPct val="90000"/>
              </a:lnSpc>
              <a:spcBef>
                <a:spcPts val="600"/>
              </a:spcBef>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FFFFFF"/>
                </a:solidFill>
                <a:effectLst>
                  <a:outerShdw blurRad="38100" dist="38100" dir="2700000" algn="tl">
                    <a:srgbClr val="808080"/>
                  </a:outerShdw>
                </a:effectLst>
                <a:ea typeface="DejaVu Sans" charset="0"/>
                <a:cs typeface="DejaVu Sans" charset="0"/>
              </a:rPr>
              <a:t>Landscape Fundamentals IST</a:t>
            </a:r>
            <a:endParaRPr lang="en-GB" sz="2000" dirty="0">
              <a:solidFill>
                <a:srgbClr val="FFFFFF"/>
              </a:solidFill>
              <a:effectLst>
                <a:outerShdw blurRad="38100" dist="38100" dir="2700000" algn="tl">
                  <a:srgbClr val="808080"/>
                </a:outerShdw>
              </a:effectLst>
              <a:ea typeface="DejaVu Sans" charset="0"/>
              <a:cs typeface="DejaVu Sans" charset="0"/>
            </a:endParaRPr>
          </a:p>
          <a:p>
            <a:pPr algn="ctr">
              <a:lnSpc>
                <a:spcPct val="90000"/>
              </a:lnSpc>
              <a:spcBef>
                <a:spcPts val="600"/>
              </a:spcBef>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err="1" smtClean="0">
                <a:solidFill>
                  <a:srgbClr val="FFFFFF"/>
                </a:solidFill>
                <a:effectLst>
                  <a:outerShdw blurRad="38100" dist="38100" dir="2700000" algn="tl">
                    <a:srgbClr val="808080"/>
                  </a:outerShdw>
                </a:effectLst>
                <a:ea typeface="DejaVu Sans" charset="0"/>
                <a:cs typeface="DejaVu Sans" charset="0"/>
              </a:rPr>
              <a:t>Wimauma</a:t>
            </a:r>
            <a:r>
              <a:rPr lang="en-GB" sz="2000" dirty="0" smtClean="0">
                <a:solidFill>
                  <a:srgbClr val="FFFFFF"/>
                </a:solidFill>
                <a:effectLst>
                  <a:outerShdw blurRad="38100" dist="38100" dir="2700000" algn="tl">
                    <a:srgbClr val="808080"/>
                  </a:outerShdw>
                </a:effectLst>
                <a:ea typeface="DejaVu Sans" charset="0"/>
                <a:cs typeface="DejaVu Sans" charset="0"/>
              </a:rPr>
              <a:t>, FL Feb 10, 2009</a:t>
            </a:r>
            <a:endParaRPr lang="en-GB" sz="2000" dirty="0">
              <a:solidFill>
                <a:srgbClr val="FFFFFF"/>
              </a:solidFill>
              <a:effectLst>
                <a:outerShdw blurRad="38100" dist="38100" dir="2700000" algn="tl">
                  <a:srgbClr val="808080"/>
                </a:outerShdw>
              </a:effectLst>
              <a:ea typeface="DejaVu Sans" charset="0"/>
              <a:cs typeface="DejaVu Sans" charset="0"/>
            </a:endParaRPr>
          </a:p>
        </p:txBody>
      </p:sp>
      <p:sp>
        <p:nvSpPr>
          <p:cNvPr id="5122" name="Text Box 2"/>
          <p:cNvSpPr txBox="1">
            <a:spLocks noChangeArrowheads="1"/>
          </p:cNvSpPr>
          <p:nvPr/>
        </p:nvSpPr>
        <p:spPr bwMode="auto">
          <a:xfrm>
            <a:off x="609600" y="1333500"/>
            <a:ext cx="8096250" cy="2347913"/>
          </a:xfrm>
          <a:prstGeom prst="rect">
            <a:avLst/>
          </a:prstGeom>
          <a:noFill/>
          <a:ln w="9525">
            <a:noFill/>
            <a:round/>
            <a:headEnd/>
            <a:tailEnd/>
          </a:ln>
          <a:effectLst/>
        </p:spPr>
        <p:txBody>
          <a:bodyPr lIns="90000" tIns="46800" rIns="90000" bIns="46800" anchor="ctr"/>
          <a:lstStyle/>
          <a:p>
            <a:pPr algn="ctr">
              <a:lnSpc>
                <a:spcPct val="100000"/>
              </a:lnSpc>
              <a:buClr>
                <a:srgbClr val="3333CC"/>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dirty="0" smtClean="0">
                <a:solidFill>
                  <a:srgbClr val="3333CC"/>
                </a:solidFill>
                <a:effectLst>
                  <a:outerShdw blurRad="38100" dist="38100" dir="2700000" algn="tl">
                    <a:srgbClr val="FFFFFF"/>
                  </a:outerShdw>
                </a:effectLst>
                <a:ea typeface="DejaVu Sans" charset="0"/>
                <a:cs typeface="DejaVu Sans" charset="0"/>
              </a:rPr>
              <a:t>Irrigation Scheduling</a:t>
            </a:r>
            <a:endParaRPr lang="en-GB" sz="4800" dirty="0">
              <a:solidFill>
                <a:srgbClr val="3333CC"/>
              </a:solidFill>
              <a:effectLst>
                <a:outerShdw blurRad="38100" dist="38100" dir="2700000" algn="tl">
                  <a:srgbClr val="FFFFFF"/>
                </a:outerShdw>
              </a:effectLst>
              <a:ea typeface="DejaVu Sans" charset="0"/>
              <a:cs typeface="DejaVu Sans"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US" sz="4000" dirty="0"/>
              <a:t>Where to find </a:t>
            </a:r>
            <a:r>
              <a:rPr lang="en-US" sz="4000" dirty="0" smtClean="0"/>
              <a:t>ET </a:t>
            </a:r>
            <a:r>
              <a:rPr lang="en-US" sz="4000" dirty="0"/>
              <a:t>for your area</a:t>
            </a:r>
          </a:p>
        </p:txBody>
      </p:sp>
      <p:pic>
        <p:nvPicPr>
          <p:cNvPr id="145413" name="Picture 5"/>
          <p:cNvPicPr>
            <a:picLocks noGrp="1" noChangeAspect="1" noChangeArrowheads="1"/>
          </p:cNvPicPr>
          <p:nvPr>
            <p:ph idx="1"/>
          </p:nvPr>
        </p:nvPicPr>
        <p:blipFill>
          <a:blip r:embed="rId3"/>
          <a:srcRect r="49808"/>
          <a:stretch>
            <a:fillRect/>
          </a:stretch>
        </p:blipFill>
        <p:spPr>
          <a:xfrm>
            <a:off x="1822450" y="1379538"/>
            <a:ext cx="6781800" cy="5067300"/>
          </a:xfrm>
          <a:noFill/>
        </p:spPr>
      </p:pic>
      <p:sp>
        <p:nvSpPr>
          <p:cNvPr id="145425" name="Oval 17"/>
          <p:cNvSpPr>
            <a:spLocks noChangeArrowheads="1"/>
          </p:cNvSpPr>
          <p:nvPr/>
        </p:nvSpPr>
        <p:spPr bwMode="auto">
          <a:xfrm rot="16200000" flipH="1">
            <a:off x="4016375" y="5054600"/>
            <a:ext cx="1754188" cy="554038"/>
          </a:xfrm>
          <a:prstGeom prst="ellipse">
            <a:avLst/>
          </a:prstGeom>
          <a:noFill/>
          <a:ln w="9525">
            <a:solidFill>
              <a:srgbClr val="FF0000"/>
            </a:solidFill>
            <a:round/>
            <a:headEnd/>
            <a:tailEnd/>
          </a:ln>
        </p:spPr>
        <p:txBody>
          <a:bodyPr rot="10800000" wrap="none" anchor="ctr">
            <a:prstTxWarp prst="textNoShape">
              <a:avLst/>
            </a:prstTxWarp>
          </a:bodyPr>
          <a:lstStyle/>
          <a:p>
            <a:pPr algn="ctr"/>
            <a:endParaRPr lang="en-US" b="1"/>
          </a:p>
        </p:txBody>
      </p:sp>
      <p:sp>
        <p:nvSpPr>
          <p:cNvPr id="145423" name="Oval 15"/>
          <p:cNvSpPr>
            <a:spLocks noChangeArrowheads="1"/>
          </p:cNvSpPr>
          <p:nvPr/>
        </p:nvSpPr>
        <p:spPr bwMode="auto">
          <a:xfrm>
            <a:off x="4516438" y="3502025"/>
            <a:ext cx="1573212" cy="390525"/>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
        <p:nvSpPr>
          <p:cNvPr id="145421" name="Oval 13"/>
          <p:cNvSpPr>
            <a:spLocks noChangeArrowheads="1"/>
          </p:cNvSpPr>
          <p:nvPr/>
        </p:nvSpPr>
        <p:spPr bwMode="auto">
          <a:xfrm>
            <a:off x="3151188" y="3516313"/>
            <a:ext cx="1573212" cy="390525"/>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4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4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54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54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5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5" grpId="0" animBg="1"/>
      <p:bldP spid="145423" grpId="0" animBg="1"/>
      <p:bldP spid="145423" grpId="1" animBg="1"/>
      <p:bldP spid="145421" grpId="0" animBg="1"/>
      <p:bldP spid="1454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000000"/>
                </a:solidFill>
              </a:rPr>
              <a:t>Soil hydraulic properties</a:t>
            </a:r>
            <a:endParaRPr lang="en-US" dirty="0">
              <a:solidFill>
                <a:srgbClr val="000000"/>
              </a:solidFill>
            </a:endParaRPr>
          </a:p>
        </p:txBody>
      </p:sp>
      <p:sp>
        <p:nvSpPr>
          <p:cNvPr id="37891" name="Text Placeholder 2"/>
          <p:cNvSpPr>
            <a:spLocks noGrp="1"/>
          </p:cNvSpPr>
          <p:nvPr>
            <p:ph type="body" idx="1"/>
          </p:nvPr>
        </p:nvSpPr>
        <p:spPr/>
        <p:txBody>
          <a:bodyPr/>
          <a:lstStyle/>
          <a:p>
            <a:r>
              <a:rPr lang="en-US" smtClean="0"/>
              <a:t>Irrigation Scheduling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Soil Feel and Appearance</a:t>
            </a:r>
            <a:endParaRPr lang="en-US" dirty="0"/>
          </a:p>
        </p:txBody>
      </p:sp>
      <p:pic>
        <p:nvPicPr>
          <p:cNvPr id="9" name="Picture 8" descr="j04014351.jpg"/>
          <p:cNvPicPr>
            <a:picLocks noChangeAspect="1"/>
          </p:cNvPicPr>
          <p:nvPr/>
        </p:nvPicPr>
        <p:blipFill>
          <a:blip r:embed="rId3" cstate="print"/>
          <a:stretch>
            <a:fillRect/>
          </a:stretch>
        </p:blipFill>
        <p:spPr>
          <a:xfrm flipH="1">
            <a:off x="4775200" y="3213100"/>
            <a:ext cx="3886200" cy="3073400"/>
          </a:xfrm>
          <a:prstGeom prst="rect">
            <a:avLst/>
          </a:prstGeom>
        </p:spPr>
      </p:pic>
      <p:pic>
        <p:nvPicPr>
          <p:cNvPr id="8" name="Picture 7"/>
          <p:cNvPicPr>
            <a:picLocks noChangeAspect="1"/>
          </p:cNvPicPr>
          <p:nvPr/>
        </p:nvPicPr>
        <p:blipFill>
          <a:blip r:embed="rId4"/>
          <a:stretch>
            <a:fillRect/>
          </a:stretch>
        </p:blipFill>
        <p:spPr>
          <a:xfrm>
            <a:off x="238125" y="1111250"/>
            <a:ext cx="4796518" cy="3730625"/>
          </a:xfrm>
          <a:prstGeom prst="rect">
            <a:avLst/>
          </a:prstGeom>
        </p:spPr>
      </p:pic>
      <p:sp>
        <p:nvSpPr>
          <p:cNvPr id="11" name="Rectangle 10"/>
          <p:cNvSpPr/>
          <p:nvPr/>
        </p:nvSpPr>
        <p:spPr>
          <a:xfrm rot="16200000">
            <a:off x="7885510" y="5238637"/>
            <a:ext cx="1838965" cy="246221"/>
          </a:xfrm>
          <a:prstGeom prst="rect">
            <a:avLst/>
          </a:prstGeom>
        </p:spPr>
        <p:txBody>
          <a:bodyPr wrap="none">
            <a:spAutoFit/>
          </a:bodyPr>
          <a:lstStyle/>
          <a:p>
            <a:r>
              <a:rPr lang="en-US" sz="1000" dirty="0" smtClean="0"/>
              <a:t>Photo credit: Microsoft Clip Art</a:t>
            </a:r>
            <a:endParaRPr lang="en-US"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1050925"/>
          </a:xfrm>
        </p:spPr>
        <p:txBody>
          <a:bodyPr/>
          <a:lstStyle/>
          <a:p>
            <a:r>
              <a:rPr lang="en-US" dirty="0" smtClean="0"/>
              <a:t>Soil Texture</a:t>
            </a:r>
            <a:endParaRPr lang="en-US" dirty="0"/>
          </a:p>
        </p:txBody>
      </p:sp>
      <p:sp>
        <p:nvSpPr>
          <p:cNvPr id="11" name="Rectangle 10"/>
          <p:cNvSpPr/>
          <p:nvPr/>
        </p:nvSpPr>
        <p:spPr bwMode="auto">
          <a:xfrm>
            <a:off x="952500" y="1619250"/>
            <a:ext cx="2857500" cy="379412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9" name="Picture 28"/>
          <p:cNvPicPr>
            <a:picLocks noChangeAspect="1"/>
          </p:cNvPicPr>
          <p:nvPr/>
        </p:nvPicPr>
        <p:blipFill>
          <a:blip r:embed="rId3">
            <a:clrChange>
              <a:clrFrom>
                <a:srgbClr val="FFFFCC"/>
              </a:clrFrom>
              <a:clrTo>
                <a:srgbClr val="FFFFCC">
                  <a:alpha val="0"/>
                </a:srgbClr>
              </a:clrTo>
            </a:clrChange>
          </a:blip>
          <a:srcRect l="1648" t="1613" r="3080" b="4839"/>
          <a:stretch>
            <a:fillRect/>
          </a:stretch>
        </p:blipFill>
        <p:spPr>
          <a:xfrm>
            <a:off x="3413124" y="2159000"/>
            <a:ext cx="5387647" cy="4699000"/>
          </a:xfrm>
          <a:prstGeom prst="rect">
            <a:avLst/>
          </a:prstGeom>
        </p:spPr>
      </p:pic>
      <p:sp>
        <p:nvSpPr>
          <p:cNvPr id="30" name="Rectangle 29"/>
          <p:cNvSpPr/>
          <p:nvPr/>
        </p:nvSpPr>
        <p:spPr bwMode="auto">
          <a:xfrm>
            <a:off x="3190874" y="2063749"/>
            <a:ext cx="1666875" cy="16033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0" name="Picture 9"/>
          <p:cNvPicPr>
            <a:picLocks noChangeAspect="1"/>
          </p:cNvPicPr>
          <p:nvPr/>
        </p:nvPicPr>
        <p:blipFill>
          <a:blip r:embed="rId4"/>
          <a:srcRect r="-8234"/>
          <a:stretch>
            <a:fillRect/>
          </a:stretch>
        </p:blipFill>
        <p:spPr>
          <a:xfrm>
            <a:off x="237503" y="1206500"/>
            <a:ext cx="4382122" cy="2587625"/>
          </a:xfrm>
          <a:prstGeom prst="rect">
            <a:avLst/>
          </a:prstGeom>
        </p:spPr>
      </p:pic>
      <p:sp>
        <p:nvSpPr>
          <p:cNvPr id="7" name="Rectangle 6"/>
          <p:cNvSpPr/>
          <p:nvPr/>
        </p:nvSpPr>
        <p:spPr>
          <a:xfrm rot="16200000">
            <a:off x="7735144" y="5238637"/>
            <a:ext cx="2139703" cy="246221"/>
          </a:xfrm>
          <a:prstGeom prst="rect">
            <a:avLst/>
          </a:prstGeom>
        </p:spPr>
        <p:txBody>
          <a:bodyPr wrap="none">
            <a:spAutoFit/>
          </a:bodyPr>
          <a:lstStyle/>
          <a:p>
            <a:r>
              <a:rPr lang="en-US" sz="1000" dirty="0" smtClean="0"/>
              <a:t>Photo credit: Encyclopedia Britannica</a:t>
            </a:r>
            <a:endParaRPr lang="en-US" sz="1000" dirty="0"/>
          </a:p>
        </p:txBody>
      </p:sp>
      <p:sp>
        <p:nvSpPr>
          <p:cNvPr id="8" name="Rectangle 7"/>
          <p:cNvSpPr/>
          <p:nvPr/>
        </p:nvSpPr>
        <p:spPr>
          <a:xfrm rot="5400000">
            <a:off x="-797274" y="2749436"/>
            <a:ext cx="1840768" cy="246221"/>
          </a:xfrm>
          <a:prstGeom prst="rect">
            <a:avLst/>
          </a:prstGeom>
        </p:spPr>
        <p:txBody>
          <a:bodyPr wrap="none">
            <a:spAutoFit/>
          </a:bodyPr>
          <a:lstStyle/>
          <a:p>
            <a:r>
              <a:rPr lang="en-US" sz="1000" dirty="0" smtClean="0"/>
              <a:t>Photo credit: USDA/Larry </a:t>
            </a:r>
            <a:r>
              <a:rPr lang="en-US" sz="1000" dirty="0" err="1" smtClean="0"/>
              <a:t>Rana</a:t>
            </a:r>
            <a:endParaRPr lang="en-US" sz="1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88963" y="0"/>
            <a:ext cx="8229600" cy="825500"/>
          </a:xfrm>
        </p:spPr>
        <p:txBody>
          <a:bodyPr/>
          <a:lstStyle/>
          <a:p>
            <a:pPr>
              <a:defRPr/>
            </a:pPr>
            <a:r>
              <a:rPr lang="en-US" dirty="0"/>
              <a:t>Water Holding Capacity (WHC)</a:t>
            </a:r>
          </a:p>
        </p:txBody>
      </p:sp>
      <p:sp>
        <p:nvSpPr>
          <p:cNvPr id="38915" name="TextBox 128"/>
          <p:cNvSpPr txBox="1">
            <a:spLocks noChangeArrowheads="1"/>
          </p:cNvSpPr>
          <p:nvPr/>
        </p:nvSpPr>
        <p:spPr bwMode="auto">
          <a:xfrm>
            <a:off x="352425" y="1347788"/>
            <a:ext cx="3003550" cy="3108325"/>
          </a:xfrm>
          <a:prstGeom prst="rect">
            <a:avLst/>
          </a:prstGeom>
          <a:noFill/>
          <a:ln w="9525">
            <a:noFill/>
            <a:miter lim="800000"/>
            <a:headEnd/>
            <a:tailEnd/>
          </a:ln>
        </p:spPr>
        <p:txBody>
          <a:bodyPr>
            <a:prstTxWarp prst="textNoShape">
              <a:avLst/>
            </a:prstTxWarp>
            <a:spAutoFit/>
          </a:bodyPr>
          <a:lstStyle/>
          <a:p>
            <a:r>
              <a:rPr lang="en-US" sz="2800">
                <a:latin typeface="Constantia" pitchFamily="-108" charset="0"/>
              </a:rPr>
              <a:t>Water holding capacity is a percentage of the total volume that holds water after gravity drainage</a:t>
            </a:r>
          </a:p>
        </p:txBody>
      </p:sp>
      <p:sp>
        <p:nvSpPr>
          <p:cNvPr id="142" name="TextBox 141"/>
          <p:cNvSpPr txBox="1"/>
          <p:nvPr/>
        </p:nvSpPr>
        <p:spPr>
          <a:xfrm>
            <a:off x="285750" y="4419600"/>
            <a:ext cx="3427413" cy="600164"/>
          </a:xfrm>
          <a:prstGeom prst="rect">
            <a:avLst/>
          </a:prstGeom>
          <a:noFill/>
        </p:spPr>
        <p:txBody>
          <a:bodyPr wrap="square">
            <a:prstTxWarp prst="textNoShape">
              <a:avLst/>
            </a:prstTxWarp>
            <a:spAutoFit/>
          </a:bodyPr>
          <a:lstStyle/>
          <a:p>
            <a:pPr>
              <a:defRPr/>
            </a:pPr>
            <a:r>
              <a:rPr lang="en-US" sz="3300" dirty="0">
                <a:solidFill>
                  <a:srgbClr val="FF6600"/>
                </a:solidFill>
                <a:effectLst>
                  <a:outerShdw blurRad="38100" dist="38100" dir="2700000" algn="tl">
                    <a:srgbClr val="DDDDDD"/>
                  </a:outerShdw>
                </a:effectLst>
                <a:latin typeface="Trebuchet MS" pitchFamily="-108" charset="0"/>
              </a:rPr>
              <a:t>WHC = FC - PWP</a:t>
            </a:r>
          </a:p>
        </p:txBody>
      </p:sp>
      <p:sp>
        <p:nvSpPr>
          <p:cNvPr id="38917" name="Rectangle 288"/>
          <p:cNvSpPr>
            <a:spLocks noChangeArrowheads="1"/>
          </p:cNvSpPr>
          <p:nvPr/>
        </p:nvSpPr>
        <p:spPr bwMode="auto">
          <a:xfrm>
            <a:off x="7896225" y="4716463"/>
            <a:ext cx="534988"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08" charset="0"/>
                <a:cs typeface="Arial" pitchFamily="-108" charset="0"/>
              </a:rPr>
              <a:t> PWP</a:t>
            </a:r>
          </a:p>
        </p:txBody>
      </p:sp>
      <p:sp>
        <p:nvSpPr>
          <p:cNvPr id="38918" name="Rectangle 290"/>
          <p:cNvSpPr>
            <a:spLocks noChangeArrowheads="1"/>
          </p:cNvSpPr>
          <p:nvPr/>
        </p:nvSpPr>
        <p:spPr bwMode="auto">
          <a:xfrm>
            <a:off x="4175125" y="2963863"/>
            <a:ext cx="3721100" cy="2355850"/>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38919" name="Rectangle 291" descr="Wide upward diagonal"/>
          <p:cNvSpPr>
            <a:spLocks noChangeArrowheads="1"/>
          </p:cNvSpPr>
          <p:nvPr/>
        </p:nvSpPr>
        <p:spPr bwMode="auto">
          <a:xfrm>
            <a:off x="4175125" y="2992438"/>
            <a:ext cx="3695700" cy="233203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grpSp>
        <p:nvGrpSpPr>
          <p:cNvPr id="38920" name="Group 292"/>
          <p:cNvGrpSpPr>
            <a:grpSpLocks/>
          </p:cNvGrpSpPr>
          <p:nvPr/>
        </p:nvGrpSpPr>
        <p:grpSpPr bwMode="auto">
          <a:xfrm>
            <a:off x="4175125" y="2992438"/>
            <a:ext cx="3683000" cy="2279650"/>
            <a:chOff x="1872" y="1536"/>
            <a:chExt cx="1170" cy="603"/>
          </a:xfrm>
        </p:grpSpPr>
        <p:grpSp>
          <p:nvGrpSpPr>
            <p:cNvPr id="38946" name="Group 293"/>
            <p:cNvGrpSpPr>
              <a:grpSpLocks/>
            </p:cNvGrpSpPr>
            <p:nvPr/>
          </p:nvGrpSpPr>
          <p:grpSpPr bwMode="auto">
            <a:xfrm>
              <a:off x="2256" y="1536"/>
              <a:ext cx="450" cy="603"/>
              <a:chOff x="912" y="2016"/>
              <a:chExt cx="450" cy="603"/>
            </a:xfrm>
          </p:grpSpPr>
          <p:sp>
            <p:nvSpPr>
              <p:cNvPr id="39023" name="Freeform 294"/>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39024" name="Freeform 295"/>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39025" name="Freeform 296"/>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39026" name="Freeform 297"/>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39027" name="Freeform 298"/>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39028" name="Freeform 299"/>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39029" name="Freeform 300"/>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39030" name="Freeform 301"/>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39031" name="Freeform 302"/>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39032" name="Freeform 303"/>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39033" name="Freeform 304"/>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39034" name="Freeform 305"/>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39035" name="Freeform 306"/>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39036" name="Freeform 307"/>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39037" name="Freeform 308"/>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39038" name="Freeform 309"/>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39039" name="Freeform 310"/>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39040" name="Freeform 311"/>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39041" name="Freeform 312"/>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39042" name="Freeform 313"/>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39043" name="Freeform 314"/>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39044" name="Freeform 315"/>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39045" name="Freeform 316"/>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39046" name="Freeform 317"/>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9047" name="Freeform 318"/>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39048" name="Freeform 319"/>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9049" name="Freeform 320"/>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39050" name="Freeform 321"/>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39051" name="Freeform 322"/>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39052" name="Freeform 323"/>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39053" name="Freeform 324"/>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39054" name="Freeform 325"/>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39055" name="Freeform 326"/>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39056" name="Freeform 327"/>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39057" name="Freeform 328"/>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39058" name="Freeform 329"/>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39059" name="Freeform 330"/>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38947" name="Group 331"/>
            <p:cNvGrpSpPr>
              <a:grpSpLocks/>
            </p:cNvGrpSpPr>
            <p:nvPr/>
          </p:nvGrpSpPr>
          <p:grpSpPr bwMode="auto">
            <a:xfrm>
              <a:off x="2592" y="1536"/>
              <a:ext cx="450" cy="603"/>
              <a:chOff x="912" y="2016"/>
              <a:chExt cx="450" cy="603"/>
            </a:xfrm>
          </p:grpSpPr>
          <p:sp>
            <p:nvSpPr>
              <p:cNvPr id="38986" name="Freeform 332"/>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38987" name="Freeform 333"/>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38988" name="Freeform 334"/>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38989" name="Freeform 335"/>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38990" name="Freeform 336"/>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38991" name="Freeform 337"/>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38992" name="Freeform 338"/>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38993" name="Freeform 339"/>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38994" name="Freeform 340"/>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38995" name="Freeform 341"/>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38996" name="Freeform 342"/>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38997" name="Freeform 343"/>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38998" name="Freeform 344"/>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38999" name="Freeform 345"/>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39000" name="Freeform 346"/>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39001" name="Freeform 347"/>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39002" name="Freeform 348"/>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39003" name="Freeform 349"/>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39004" name="Freeform 350"/>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39005" name="Freeform 351"/>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39006" name="Freeform 352"/>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39007" name="Freeform 353"/>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39008" name="Freeform 354"/>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39009" name="Freeform 355"/>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9010" name="Freeform 356"/>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39011" name="Freeform 357"/>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9012" name="Freeform 358"/>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39013" name="Freeform 359"/>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39014" name="Freeform 360"/>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39015" name="Freeform 361"/>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39016" name="Freeform 362"/>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39017" name="Freeform 363"/>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39018" name="Freeform 364"/>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39019" name="Freeform 365"/>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39020" name="Freeform 366"/>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39021" name="Freeform 367"/>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39022" name="Freeform 368"/>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38948" name="Group 369"/>
            <p:cNvGrpSpPr>
              <a:grpSpLocks/>
            </p:cNvGrpSpPr>
            <p:nvPr/>
          </p:nvGrpSpPr>
          <p:grpSpPr bwMode="auto">
            <a:xfrm>
              <a:off x="1872" y="1536"/>
              <a:ext cx="450" cy="603"/>
              <a:chOff x="912" y="2016"/>
              <a:chExt cx="450" cy="603"/>
            </a:xfrm>
          </p:grpSpPr>
          <p:sp>
            <p:nvSpPr>
              <p:cNvPr id="38949" name="Freeform 370"/>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38950" name="Freeform 371"/>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38951" name="Freeform 372"/>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38952" name="Freeform 373"/>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38953" name="Freeform 374"/>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38954" name="Freeform 375"/>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38955" name="Freeform 376"/>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38956" name="Freeform 377"/>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38957" name="Freeform 378"/>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38958" name="Freeform 379"/>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38959" name="Freeform 380"/>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38960" name="Freeform 381"/>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38961" name="Freeform 382"/>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38962" name="Freeform 383"/>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38963" name="Freeform 384"/>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38964" name="Freeform 385"/>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38965" name="Freeform 386"/>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38966" name="Freeform 387"/>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38967" name="Freeform 388"/>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38968" name="Freeform 389"/>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38969" name="Freeform 390"/>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38970" name="Freeform 391"/>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38971" name="Freeform 392"/>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38972" name="Freeform 393"/>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8973" name="Freeform 394"/>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38974" name="Freeform 395"/>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8975" name="Freeform 396"/>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38976" name="Freeform 397"/>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38977" name="Freeform 398"/>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38978" name="Freeform 399"/>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38979" name="Freeform 400"/>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38980" name="Freeform 401"/>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38981" name="Freeform 402"/>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38982" name="Freeform 403"/>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38983" name="Freeform 404"/>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38984" name="Freeform 405"/>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38985" name="Freeform 406"/>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38921" name="Rectangle 407" descr="Wide upward diagonal"/>
          <p:cNvSpPr>
            <a:spLocks noChangeArrowheads="1"/>
          </p:cNvSpPr>
          <p:nvPr/>
        </p:nvSpPr>
        <p:spPr bwMode="auto">
          <a:xfrm>
            <a:off x="4175125" y="3500438"/>
            <a:ext cx="3695700" cy="709612"/>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38922" name="Rectangle 408" descr="Wide upward diagonal"/>
          <p:cNvSpPr>
            <a:spLocks noChangeArrowheads="1"/>
          </p:cNvSpPr>
          <p:nvPr/>
        </p:nvSpPr>
        <p:spPr bwMode="auto">
          <a:xfrm>
            <a:off x="4175125" y="3500438"/>
            <a:ext cx="3695700" cy="151923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38923" name="Rectangle 409" descr="Wide upward diagonal"/>
          <p:cNvSpPr>
            <a:spLocks noChangeArrowheads="1"/>
          </p:cNvSpPr>
          <p:nvPr/>
        </p:nvSpPr>
        <p:spPr bwMode="auto">
          <a:xfrm>
            <a:off x="4175125" y="3500438"/>
            <a:ext cx="3695700" cy="182403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38924" name="Rectangle 410" descr="Wide upward diagonal"/>
          <p:cNvSpPr>
            <a:spLocks noChangeArrowheads="1"/>
          </p:cNvSpPr>
          <p:nvPr/>
        </p:nvSpPr>
        <p:spPr bwMode="auto">
          <a:xfrm>
            <a:off x="4175125" y="5019675"/>
            <a:ext cx="3695700" cy="304800"/>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38925" name="Rectangle 411"/>
          <p:cNvSpPr>
            <a:spLocks noChangeArrowheads="1"/>
          </p:cNvSpPr>
          <p:nvPr/>
        </p:nvSpPr>
        <p:spPr bwMode="auto">
          <a:xfrm>
            <a:off x="4175125" y="1878013"/>
            <a:ext cx="3695700" cy="1085850"/>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38926" name="Line 414"/>
          <p:cNvSpPr>
            <a:spLocks noChangeShapeType="1"/>
          </p:cNvSpPr>
          <p:nvPr/>
        </p:nvSpPr>
        <p:spPr bwMode="auto">
          <a:xfrm flipH="1">
            <a:off x="4175125" y="3508375"/>
            <a:ext cx="3695700" cy="0"/>
          </a:xfrm>
          <a:prstGeom prst="line">
            <a:avLst/>
          </a:prstGeom>
          <a:noFill/>
          <a:ln w="9525">
            <a:solidFill>
              <a:srgbClr val="0000FF"/>
            </a:solidFill>
            <a:round/>
            <a:headEnd/>
            <a:tailEnd/>
          </a:ln>
        </p:spPr>
        <p:txBody>
          <a:bodyPr>
            <a:prstTxWarp prst="textNoShape">
              <a:avLst/>
            </a:prstTxWarp>
          </a:bodyPr>
          <a:lstStyle/>
          <a:p>
            <a:endParaRPr lang="en-US"/>
          </a:p>
        </p:txBody>
      </p:sp>
      <p:sp>
        <p:nvSpPr>
          <p:cNvPr id="38927" name="Line 415"/>
          <p:cNvSpPr>
            <a:spLocks noChangeShapeType="1"/>
          </p:cNvSpPr>
          <p:nvPr/>
        </p:nvSpPr>
        <p:spPr bwMode="auto">
          <a:xfrm flipH="1">
            <a:off x="4175125" y="5019675"/>
            <a:ext cx="3695700" cy="0"/>
          </a:xfrm>
          <a:prstGeom prst="line">
            <a:avLst/>
          </a:prstGeom>
          <a:noFill/>
          <a:ln w="9525">
            <a:solidFill>
              <a:srgbClr val="FF0000"/>
            </a:solidFill>
            <a:round/>
            <a:headEnd/>
            <a:tailEnd/>
          </a:ln>
        </p:spPr>
        <p:txBody>
          <a:bodyPr>
            <a:prstTxWarp prst="textNoShape">
              <a:avLst/>
            </a:prstTxWarp>
          </a:bodyPr>
          <a:lstStyle/>
          <a:p>
            <a:endParaRPr lang="en-US"/>
          </a:p>
        </p:txBody>
      </p:sp>
      <p:sp>
        <p:nvSpPr>
          <p:cNvPr id="38928" name="Line 418"/>
          <p:cNvSpPr>
            <a:spLocks noChangeShapeType="1"/>
          </p:cNvSpPr>
          <p:nvPr/>
        </p:nvSpPr>
        <p:spPr bwMode="auto">
          <a:xfrm flipH="1">
            <a:off x="7870825" y="3508375"/>
            <a:ext cx="15557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38929" name="Rectangle 419"/>
          <p:cNvSpPr>
            <a:spLocks noChangeArrowheads="1"/>
          </p:cNvSpPr>
          <p:nvPr/>
        </p:nvSpPr>
        <p:spPr bwMode="auto">
          <a:xfrm>
            <a:off x="7896225" y="3195638"/>
            <a:ext cx="503238" cy="274637"/>
          </a:xfrm>
          <a:prstGeom prst="rect">
            <a:avLst/>
          </a:prstGeom>
          <a:noFill/>
          <a:ln w="9525">
            <a:noFill/>
            <a:miter lim="800000"/>
            <a:headEnd/>
            <a:tailEnd/>
          </a:ln>
        </p:spPr>
        <p:txBody>
          <a:bodyPr>
            <a:prstTxWarp prst="textNoShape">
              <a:avLst/>
            </a:prstTxWarp>
            <a:spAutoFit/>
          </a:bodyPr>
          <a:lstStyle/>
          <a:p>
            <a:r>
              <a:rPr lang="en-US" sz="1200">
                <a:ea typeface="Arial" pitchFamily="-108" charset="0"/>
                <a:cs typeface="Arial" pitchFamily="-108" charset="0"/>
              </a:rPr>
              <a:t>FC</a:t>
            </a:r>
          </a:p>
        </p:txBody>
      </p:sp>
      <p:sp>
        <p:nvSpPr>
          <p:cNvPr id="38930" name="Line 420"/>
          <p:cNvSpPr>
            <a:spLocks noChangeShapeType="1"/>
          </p:cNvSpPr>
          <p:nvPr/>
        </p:nvSpPr>
        <p:spPr bwMode="auto">
          <a:xfrm flipH="1">
            <a:off x="7896225" y="5019675"/>
            <a:ext cx="15557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38931" name="Text Box 421"/>
          <p:cNvSpPr txBox="1">
            <a:spLocks noChangeArrowheads="1"/>
          </p:cNvSpPr>
          <p:nvPr/>
        </p:nvSpPr>
        <p:spPr bwMode="auto">
          <a:xfrm>
            <a:off x="7934325" y="2692400"/>
            <a:ext cx="304800" cy="304800"/>
          </a:xfrm>
          <a:prstGeom prst="rect">
            <a:avLst/>
          </a:prstGeom>
          <a:noFill/>
          <a:ln w="9525">
            <a:noFill/>
            <a:miter lim="800000"/>
            <a:headEnd/>
            <a:tailEnd/>
          </a:ln>
        </p:spPr>
        <p:txBody>
          <a:bodyPr wrap="none">
            <a:prstTxWarp prst="textNoShape">
              <a:avLst/>
            </a:prstTxWarp>
            <a:spAutoFit/>
          </a:bodyPr>
          <a:lstStyle/>
          <a:p>
            <a:r>
              <a:rPr lang="ru-RU" sz="1400">
                <a:ea typeface="Times New Roman" pitchFamily="-108" charset="0"/>
                <a:cs typeface="Times New Roman" pitchFamily="-108" charset="0"/>
              </a:rPr>
              <a:t>ө</a:t>
            </a:r>
          </a:p>
        </p:txBody>
      </p:sp>
      <p:sp>
        <p:nvSpPr>
          <p:cNvPr id="38932" name="Line 422"/>
          <p:cNvSpPr>
            <a:spLocks noChangeShapeType="1"/>
          </p:cNvSpPr>
          <p:nvPr/>
        </p:nvSpPr>
        <p:spPr bwMode="auto">
          <a:xfrm flipH="1">
            <a:off x="7870825" y="2963863"/>
            <a:ext cx="15557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38933" name="Freeform 423"/>
          <p:cNvSpPr>
            <a:spLocks/>
          </p:cNvSpPr>
          <p:nvPr/>
        </p:nvSpPr>
        <p:spPr bwMode="auto">
          <a:xfrm>
            <a:off x="4175125" y="2238375"/>
            <a:ext cx="3721100" cy="785813"/>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grpSp>
        <p:nvGrpSpPr>
          <p:cNvPr id="38934" name="Group 424"/>
          <p:cNvGrpSpPr>
            <a:grpSpLocks/>
          </p:cNvGrpSpPr>
          <p:nvPr/>
        </p:nvGrpSpPr>
        <p:grpSpPr bwMode="auto">
          <a:xfrm>
            <a:off x="7256463" y="1878013"/>
            <a:ext cx="614362" cy="1085850"/>
            <a:chOff x="2304" y="1056"/>
            <a:chExt cx="360" cy="576"/>
          </a:xfrm>
        </p:grpSpPr>
        <p:sp>
          <p:nvSpPr>
            <p:cNvPr id="38938" name="Line 425"/>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38939" name="Line 426"/>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38940" name="AutoShape 427"/>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38941" name="AutoShape 428"/>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38942" name="Freeform 429"/>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38943" name="Freeform 430"/>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38944" name="Freeform 431"/>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38945" name="Freeform 432"/>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38935" name="Freeform 433"/>
          <p:cNvSpPr>
            <a:spLocks/>
          </p:cNvSpPr>
          <p:nvPr/>
        </p:nvSpPr>
        <p:spPr bwMode="auto">
          <a:xfrm>
            <a:off x="4200525" y="2057400"/>
            <a:ext cx="3721100" cy="1028700"/>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11699" name="Oval 435"/>
          <p:cNvSpPr>
            <a:spLocks noChangeArrowheads="1"/>
          </p:cNvSpPr>
          <p:nvPr/>
        </p:nvSpPr>
        <p:spPr bwMode="auto">
          <a:xfrm>
            <a:off x="7945438" y="3160713"/>
            <a:ext cx="522287" cy="388937"/>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
        <p:nvSpPr>
          <p:cNvPr id="11700" name="Oval 436"/>
          <p:cNvSpPr>
            <a:spLocks noChangeArrowheads="1"/>
          </p:cNvSpPr>
          <p:nvPr/>
        </p:nvSpPr>
        <p:spPr bwMode="auto">
          <a:xfrm>
            <a:off x="7932738" y="4691063"/>
            <a:ext cx="522287" cy="388937"/>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
        <p:nvSpPr>
          <p:cNvPr id="148" name="TextBox 147"/>
          <p:cNvSpPr txBox="1"/>
          <p:nvPr/>
        </p:nvSpPr>
        <p:spPr>
          <a:xfrm>
            <a:off x="4161733" y="5347876"/>
            <a:ext cx="2963021" cy="246221"/>
          </a:xfrm>
          <a:prstGeom prst="rect">
            <a:avLst/>
          </a:prstGeom>
          <a:noFill/>
        </p:spPr>
        <p:txBody>
          <a:bodyPr wrap="square" rtlCol="0">
            <a:spAutoFit/>
          </a:bodyPr>
          <a:lstStyle/>
          <a:p>
            <a:r>
              <a:rPr lang="en-US" sz="1000" dirty="0" smtClean="0"/>
              <a:t>Photo Credits: Mary </a:t>
            </a:r>
            <a:r>
              <a:rPr lang="en-US" sz="1000" dirty="0" err="1" smtClean="0"/>
              <a:t>McCready</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2">
                                            <p:txEl>
                                              <p:pRg st="0" end="0"/>
                                            </p:txEl>
                                          </p:spTgt>
                                        </p:tgtEl>
                                      </p:cBhvr>
                                    </p:animEffect>
                                    <p:animScale>
                                      <p:cBhvr>
                                        <p:cTn id="7" dur="250" autoRev="1" fill="hold"/>
                                        <p:tgtEl>
                                          <p:spTgt spid="14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699"/>
                                        </p:tgtEl>
                                        <p:attrNameLst>
                                          <p:attrName>style.visibility</p:attrName>
                                        </p:attrNameLst>
                                      </p:cBhvr>
                                      <p:to>
                                        <p:strVal val="visible"/>
                                      </p:to>
                                    </p:set>
                                    <p:animEffect transition="in" filter="box(in)">
                                      <p:cBhvr>
                                        <p:cTn id="12" dur="500"/>
                                        <p:tgtEl>
                                          <p:spTgt spid="1169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700"/>
                                        </p:tgtEl>
                                        <p:attrNameLst>
                                          <p:attrName>style.visibility</p:attrName>
                                        </p:attrNameLst>
                                      </p:cBhvr>
                                      <p:to>
                                        <p:strVal val="visible"/>
                                      </p:to>
                                    </p:set>
                                    <p:animEffect transition="in" filter="box(in)">
                                      <p:cBhvr>
                                        <p:cTn id="17" dur="500"/>
                                        <p:tgtEl>
                                          <p:spTgt spid="11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9" grpId="0" animBg="1"/>
      <p:bldP spid="1170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560388" y="261938"/>
            <a:ext cx="8229600" cy="650875"/>
          </a:xfrm>
        </p:spPr>
        <p:txBody>
          <a:bodyPr>
            <a:normAutofit fontScale="90000"/>
          </a:bodyPr>
          <a:lstStyle/>
          <a:p>
            <a:pPr>
              <a:defRPr/>
            </a:pPr>
            <a:r>
              <a:rPr lang="en-US" sz="4500" dirty="0"/>
              <a:t>Field Capacity (FC)</a:t>
            </a:r>
          </a:p>
        </p:txBody>
      </p:sp>
      <p:sp>
        <p:nvSpPr>
          <p:cNvPr id="40963" name="Rectangle 3"/>
          <p:cNvSpPr>
            <a:spLocks noGrp="1" noChangeArrowheads="1"/>
          </p:cNvSpPr>
          <p:nvPr>
            <p:ph idx="1"/>
          </p:nvPr>
        </p:nvSpPr>
        <p:spPr>
          <a:xfrm>
            <a:off x="549275" y="1152525"/>
            <a:ext cx="7696200" cy="4525963"/>
          </a:xfrm>
        </p:spPr>
        <p:txBody>
          <a:bodyPr/>
          <a:lstStyle/>
          <a:p>
            <a:pPr>
              <a:lnSpc>
                <a:spcPct val="90000"/>
              </a:lnSpc>
              <a:buFontTx/>
              <a:buNone/>
            </a:pPr>
            <a:endParaRPr lang="en-US" sz="2400" dirty="0"/>
          </a:p>
          <a:p>
            <a:pPr>
              <a:lnSpc>
                <a:spcPct val="90000"/>
              </a:lnSpc>
              <a:buFontTx/>
              <a:buNone/>
            </a:pPr>
            <a:r>
              <a:rPr lang="en-US" sz="2800" dirty="0">
                <a:solidFill>
                  <a:schemeClr val="tx2"/>
                </a:solidFill>
              </a:rPr>
              <a:t>Imagine the root zone of your lawn like a sponge filled with water…pouring more in will not keep it full any longer.  </a:t>
            </a:r>
          </a:p>
        </p:txBody>
      </p:sp>
      <p:sp>
        <p:nvSpPr>
          <p:cNvPr id="40965" name="Rectangle 5"/>
          <p:cNvSpPr>
            <a:spLocks noChangeArrowheads="1"/>
          </p:cNvSpPr>
          <p:nvPr/>
        </p:nvSpPr>
        <p:spPr bwMode="auto">
          <a:xfrm>
            <a:off x="193675" y="3302000"/>
            <a:ext cx="5311775" cy="2862263"/>
          </a:xfrm>
          <a:prstGeom prst="rect">
            <a:avLst/>
          </a:prstGeom>
          <a:noFill/>
          <a:ln w="9525">
            <a:noFill/>
            <a:miter lim="800000"/>
            <a:headEnd/>
            <a:tailEnd/>
          </a:ln>
        </p:spPr>
        <p:txBody>
          <a:bodyPr>
            <a:prstTxWarp prst="textNoShape">
              <a:avLst/>
            </a:prstTxWarp>
            <a:spAutoFit/>
          </a:bodyPr>
          <a:lstStyle/>
          <a:p>
            <a:pPr>
              <a:buFontTx/>
              <a:buChar char="•"/>
            </a:pPr>
            <a:r>
              <a:rPr lang="en-US" sz="2000" dirty="0" smtClean="0"/>
              <a:t>  Only </a:t>
            </a:r>
            <a:r>
              <a:rPr lang="en-US" sz="2000" dirty="0"/>
              <a:t>the water applied to the lawn until the irrigated area reaches field capacity is beneficial.</a:t>
            </a:r>
          </a:p>
          <a:p>
            <a:pPr>
              <a:buFontTx/>
              <a:buChar char="•"/>
            </a:pPr>
            <a:endParaRPr lang="en-US" sz="2000" dirty="0"/>
          </a:p>
          <a:p>
            <a:pPr>
              <a:buFontTx/>
              <a:buChar char="•"/>
            </a:pPr>
            <a:r>
              <a:rPr lang="en-US" sz="2000" dirty="0"/>
              <a:t> Therefore, any additional water applied will result in deep percolation.</a:t>
            </a:r>
          </a:p>
          <a:p>
            <a:pPr>
              <a:buFontTx/>
              <a:buChar char="•"/>
            </a:pPr>
            <a:endParaRPr lang="en-US" sz="2000" dirty="0" smtClean="0"/>
          </a:p>
          <a:p>
            <a:pPr>
              <a:buFontTx/>
              <a:buChar char="•"/>
            </a:pPr>
            <a:r>
              <a:rPr lang="en-US" sz="2000" dirty="0" smtClean="0"/>
              <a:t>  If </a:t>
            </a:r>
            <a:r>
              <a:rPr lang="en-US" sz="2000" dirty="0"/>
              <a:t>the lawn is at field capacity additional irrigation will result in runoff (RO) or deep percolation (D). </a:t>
            </a:r>
          </a:p>
        </p:txBody>
      </p:sp>
      <p:sp>
        <p:nvSpPr>
          <p:cNvPr id="7" name="Rectangle 6"/>
          <p:cNvSpPr/>
          <p:nvPr/>
        </p:nvSpPr>
        <p:spPr>
          <a:xfrm rot="16200000">
            <a:off x="8101407" y="4870337"/>
            <a:ext cx="1838965" cy="246221"/>
          </a:xfrm>
          <a:prstGeom prst="rect">
            <a:avLst/>
          </a:prstGeom>
        </p:spPr>
        <p:txBody>
          <a:bodyPr wrap="none">
            <a:spAutoFit/>
          </a:bodyPr>
          <a:lstStyle/>
          <a:p>
            <a:r>
              <a:rPr lang="en-US" sz="1000" dirty="0" smtClean="0"/>
              <a:t>Photo credit: Microsoft Clip Art</a:t>
            </a:r>
            <a:endParaRPr lang="en-US" sz="1000" dirty="0"/>
          </a:p>
        </p:txBody>
      </p:sp>
      <p:pic>
        <p:nvPicPr>
          <p:cNvPr id="8" name="Picture 7" descr="hh00818_.wmf"/>
          <p:cNvPicPr>
            <a:picLocks noChangeAspect="1"/>
          </p:cNvPicPr>
          <p:nvPr/>
        </p:nvPicPr>
        <p:blipFill>
          <a:blip r:embed="rId3"/>
          <a:stretch>
            <a:fillRect/>
          </a:stretch>
        </p:blipFill>
        <p:spPr>
          <a:xfrm>
            <a:off x="5143499" y="4318000"/>
            <a:ext cx="3790527" cy="15367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0"/>
            <a:ext cx="8229600" cy="1095375"/>
          </a:xfrm>
        </p:spPr>
        <p:txBody>
          <a:bodyPr>
            <a:normAutofit/>
          </a:bodyPr>
          <a:lstStyle/>
          <a:p>
            <a:pPr>
              <a:defRPr/>
            </a:pPr>
            <a:r>
              <a:rPr lang="en-US" sz="4500" dirty="0"/>
              <a:t>Available Water (AW)</a:t>
            </a:r>
          </a:p>
        </p:txBody>
      </p:sp>
      <p:sp>
        <p:nvSpPr>
          <p:cNvPr id="43011" name="TextBox 128"/>
          <p:cNvSpPr txBox="1">
            <a:spLocks noChangeArrowheads="1"/>
          </p:cNvSpPr>
          <p:nvPr/>
        </p:nvSpPr>
        <p:spPr bwMode="auto">
          <a:xfrm>
            <a:off x="407987" y="2209800"/>
            <a:ext cx="3433763" cy="1384995"/>
          </a:xfrm>
          <a:prstGeom prst="rect">
            <a:avLst/>
          </a:prstGeom>
          <a:noFill/>
          <a:ln w="9525">
            <a:noFill/>
            <a:miter lim="800000"/>
            <a:headEnd/>
            <a:tailEnd/>
          </a:ln>
        </p:spPr>
        <p:txBody>
          <a:bodyPr wrap="square">
            <a:prstTxWarp prst="textNoShape">
              <a:avLst/>
            </a:prstTxWarp>
            <a:spAutoFit/>
          </a:bodyPr>
          <a:lstStyle/>
          <a:p>
            <a:r>
              <a:rPr lang="en-US" sz="2800" dirty="0">
                <a:latin typeface="Constantia" pitchFamily="-108" charset="0"/>
              </a:rPr>
              <a:t>Amount of water (depth) soil can hold in the root zone</a:t>
            </a:r>
          </a:p>
        </p:txBody>
      </p:sp>
      <p:sp>
        <p:nvSpPr>
          <p:cNvPr id="137" name="TextBox 136"/>
          <p:cNvSpPr txBox="1">
            <a:spLocks noChangeArrowheads="1"/>
          </p:cNvSpPr>
          <p:nvPr/>
        </p:nvSpPr>
        <p:spPr bwMode="auto">
          <a:xfrm>
            <a:off x="338138" y="4000500"/>
            <a:ext cx="3213100" cy="630942"/>
          </a:xfrm>
          <a:prstGeom prst="rect">
            <a:avLst/>
          </a:prstGeom>
          <a:noFill/>
          <a:ln w="9525">
            <a:noFill/>
            <a:miter lim="800000"/>
            <a:headEnd/>
            <a:tailEnd/>
          </a:ln>
        </p:spPr>
        <p:txBody>
          <a:bodyPr>
            <a:prstTxWarp prst="textNoShape">
              <a:avLst/>
            </a:prstTxWarp>
            <a:spAutoFit/>
          </a:bodyPr>
          <a:lstStyle/>
          <a:p>
            <a:r>
              <a:rPr lang="en-US" sz="3500" dirty="0">
                <a:solidFill>
                  <a:schemeClr val="accent1"/>
                </a:solidFill>
                <a:latin typeface="Trebuchet MS" pitchFamily="-108" charset="0"/>
              </a:rPr>
              <a:t>AW = WHC * RZ</a:t>
            </a:r>
          </a:p>
        </p:txBody>
      </p:sp>
      <p:sp>
        <p:nvSpPr>
          <p:cNvPr id="43014" name="Rectangle 140"/>
          <p:cNvSpPr>
            <a:spLocks noChangeArrowheads="1"/>
          </p:cNvSpPr>
          <p:nvPr/>
        </p:nvSpPr>
        <p:spPr bwMode="auto">
          <a:xfrm>
            <a:off x="7927975" y="5075238"/>
            <a:ext cx="534988" cy="276225"/>
          </a:xfrm>
          <a:prstGeom prst="rect">
            <a:avLst/>
          </a:prstGeom>
          <a:noFill/>
          <a:ln w="9525">
            <a:noFill/>
            <a:miter lim="800000"/>
            <a:headEnd/>
            <a:tailEnd/>
          </a:ln>
        </p:spPr>
        <p:txBody>
          <a:bodyPr wrap="none">
            <a:prstTxWarp prst="textNoShape">
              <a:avLst/>
            </a:prstTxWarp>
            <a:spAutoFit/>
          </a:bodyPr>
          <a:lstStyle/>
          <a:p>
            <a:r>
              <a:rPr lang="en-US" sz="1200">
                <a:ea typeface="Arial" pitchFamily="-108" charset="0"/>
                <a:cs typeface="Arial" pitchFamily="-108" charset="0"/>
              </a:rPr>
              <a:t> PWP</a:t>
            </a:r>
          </a:p>
        </p:txBody>
      </p:sp>
      <p:sp>
        <p:nvSpPr>
          <p:cNvPr id="43015" name="Rectangle 142"/>
          <p:cNvSpPr>
            <a:spLocks noChangeArrowheads="1"/>
          </p:cNvSpPr>
          <p:nvPr/>
        </p:nvSpPr>
        <p:spPr bwMode="auto">
          <a:xfrm>
            <a:off x="4397375" y="3368675"/>
            <a:ext cx="3529013" cy="2293938"/>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43016" name="Rectangle 143" descr="Wide upward diagonal"/>
          <p:cNvSpPr>
            <a:spLocks noChangeArrowheads="1"/>
          </p:cNvSpPr>
          <p:nvPr/>
        </p:nvSpPr>
        <p:spPr bwMode="auto">
          <a:xfrm>
            <a:off x="4397375" y="3397250"/>
            <a:ext cx="3505200" cy="2270125"/>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grpSp>
        <p:nvGrpSpPr>
          <p:cNvPr id="43017" name="Group 144"/>
          <p:cNvGrpSpPr>
            <a:grpSpLocks/>
          </p:cNvGrpSpPr>
          <p:nvPr/>
        </p:nvGrpSpPr>
        <p:grpSpPr bwMode="auto">
          <a:xfrm>
            <a:off x="4397375" y="3397250"/>
            <a:ext cx="3494088" cy="2219325"/>
            <a:chOff x="1872" y="1536"/>
            <a:chExt cx="1170" cy="603"/>
          </a:xfrm>
        </p:grpSpPr>
        <p:grpSp>
          <p:nvGrpSpPr>
            <p:cNvPr id="43043" name="Group 145"/>
            <p:cNvGrpSpPr>
              <a:grpSpLocks/>
            </p:cNvGrpSpPr>
            <p:nvPr/>
          </p:nvGrpSpPr>
          <p:grpSpPr bwMode="auto">
            <a:xfrm>
              <a:off x="2256" y="1536"/>
              <a:ext cx="450" cy="603"/>
              <a:chOff x="912" y="2016"/>
              <a:chExt cx="450" cy="603"/>
            </a:xfrm>
          </p:grpSpPr>
          <p:sp>
            <p:nvSpPr>
              <p:cNvPr id="43120" name="Freeform 146"/>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3121" name="Freeform 147"/>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3122" name="Freeform 148"/>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3123" name="Freeform 149"/>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3124" name="Freeform 150"/>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3125" name="Freeform 151"/>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3126" name="Freeform 152"/>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3127" name="Freeform 153"/>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3128" name="Freeform 154"/>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3129" name="Freeform 155"/>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3130" name="Freeform 156"/>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3131" name="Freeform 157"/>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3132" name="Freeform 158"/>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3133" name="Freeform 159"/>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3134" name="Freeform 160"/>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3135" name="Freeform 161"/>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3136" name="Freeform 162"/>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3137" name="Freeform 163"/>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3138" name="Freeform 164"/>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3139" name="Freeform 165"/>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3140" name="Freeform 166"/>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3141" name="Freeform 167"/>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3142" name="Freeform 168"/>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3143" name="Freeform 169"/>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3144" name="Freeform 170"/>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3145" name="Freeform 171"/>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3146" name="Freeform 172"/>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3147" name="Freeform 173"/>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3148" name="Freeform 174"/>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3149" name="Freeform 175"/>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3150" name="Freeform 176"/>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3151" name="Freeform 177"/>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3152" name="Freeform 178"/>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3153" name="Freeform 179"/>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3154" name="Freeform 180"/>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3155" name="Freeform 181"/>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3156" name="Freeform 182"/>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3044" name="Group 183"/>
            <p:cNvGrpSpPr>
              <a:grpSpLocks/>
            </p:cNvGrpSpPr>
            <p:nvPr/>
          </p:nvGrpSpPr>
          <p:grpSpPr bwMode="auto">
            <a:xfrm>
              <a:off x="2592" y="1536"/>
              <a:ext cx="450" cy="603"/>
              <a:chOff x="912" y="2016"/>
              <a:chExt cx="450" cy="603"/>
            </a:xfrm>
          </p:grpSpPr>
          <p:sp>
            <p:nvSpPr>
              <p:cNvPr id="43083" name="Freeform 184"/>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3084" name="Freeform 185"/>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3085" name="Freeform 186"/>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3086" name="Freeform 187"/>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3087" name="Freeform 188"/>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3088" name="Freeform 189"/>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3089" name="Freeform 190"/>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3090" name="Freeform 191"/>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3091" name="Freeform 192"/>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3092" name="Freeform 193"/>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3093" name="Freeform 194"/>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3094" name="Freeform 195"/>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3095" name="Freeform 196"/>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3096" name="Freeform 197"/>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3097" name="Freeform 198"/>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3098" name="Freeform 199"/>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3099" name="Freeform 200"/>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3100" name="Freeform 201"/>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3101" name="Freeform 202"/>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3102" name="Freeform 203"/>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3103" name="Freeform 204"/>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3104" name="Freeform 205"/>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3105" name="Freeform 206"/>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3106" name="Freeform 207"/>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3107" name="Freeform 208"/>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3108" name="Freeform 209"/>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3109" name="Freeform 210"/>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3110" name="Freeform 211"/>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3111" name="Freeform 212"/>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3112" name="Freeform 213"/>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3113" name="Freeform 214"/>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3114" name="Freeform 215"/>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3115" name="Freeform 216"/>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3116" name="Freeform 217"/>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3117" name="Freeform 218"/>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3118" name="Freeform 219"/>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3119" name="Freeform 220"/>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3045" name="Group 221"/>
            <p:cNvGrpSpPr>
              <a:grpSpLocks/>
            </p:cNvGrpSpPr>
            <p:nvPr/>
          </p:nvGrpSpPr>
          <p:grpSpPr bwMode="auto">
            <a:xfrm>
              <a:off x="1872" y="1536"/>
              <a:ext cx="450" cy="603"/>
              <a:chOff x="912" y="2016"/>
              <a:chExt cx="450" cy="603"/>
            </a:xfrm>
          </p:grpSpPr>
          <p:sp>
            <p:nvSpPr>
              <p:cNvPr id="43046" name="Freeform 222"/>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3047" name="Freeform 223"/>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3048" name="Freeform 224"/>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3049" name="Freeform 225"/>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3050" name="Freeform 226"/>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3051" name="Freeform 227"/>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3052" name="Freeform 228"/>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3053" name="Freeform 229"/>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3054" name="Freeform 230"/>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3055" name="Freeform 231"/>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3056" name="Freeform 232"/>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3057" name="Freeform 233"/>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3058" name="Freeform 234"/>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3059" name="Freeform 235"/>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3060" name="Freeform 236"/>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3061" name="Freeform 237"/>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3062" name="Freeform 238"/>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3063" name="Freeform 239"/>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3064" name="Freeform 240"/>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3065" name="Freeform 241"/>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3066" name="Freeform 242"/>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3067" name="Freeform 243"/>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3068" name="Freeform 244"/>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3069" name="Freeform 245"/>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3070" name="Freeform 246"/>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3071" name="Freeform 247"/>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3072" name="Freeform 248"/>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3073" name="Freeform 249"/>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3074" name="Freeform 250"/>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3075" name="Freeform 251"/>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3076" name="Freeform 252"/>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3077" name="Freeform 253"/>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3078" name="Freeform 254"/>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3079" name="Freeform 255"/>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3080" name="Freeform 256"/>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3081" name="Freeform 257"/>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3082" name="Freeform 258"/>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43018" name="Rectangle 259" descr="Wide upward diagonal"/>
          <p:cNvSpPr>
            <a:spLocks noChangeArrowheads="1"/>
          </p:cNvSpPr>
          <p:nvPr/>
        </p:nvSpPr>
        <p:spPr bwMode="auto">
          <a:xfrm>
            <a:off x="4397375" y="3890963"/>
            <a:ext cx="3505200" cy="690562"/>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3019" name="Rectangle 260" descr="Wide upward diagonal"/>
          <p:cNvSpPr>
            <a:spLocks noChangeArrowheads="1"/>
          </p:cNvSpPr>
          <p:nvPr/>
        </p:nvSpPr>
        <p:spPr bwMode="auto">
          <a:xfrm>
            <a:off x="4397375" y="3890963"/>
            <a:ext cx="3505200" cy="1479550"/>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3020" name="Rectangle 261" descr="Wide upward diagonal"/>
          <p:cNvSpPr>
            <a:spLocks noChangeArrowheads="1"/>
          </p:cNvSpPr>
          <p:nvPr/>
        </p:nvSpPr>
        <p:spPr bwMode="auto">
          <a:xfrm>
            <a:off x="4397375" y="3890963"/>
            <a:ext cx="3505200" cy="1776412"/>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3021" name="Rectangle 262" descr="Wide upward diagonal"/>
          <p:cNvSpPr>
            <a:spLocks noChangeArrowheads="1"/>
          </p:cNvSpPr>
          <p:nvPr/>
        </p:nvSpPr>
        <p:spPr bwMode="auto">
          <a:xfrm>
            <a:off x="4397375" y="5370513"/>
            <a:ext cx="3505200" cy="296862"/>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3022" name="Rectangle 263"/>
          <p:cNvSpPr>
            <a:spLocks noChangeArrowheads="1"/>
          </p:cNvSpPr>
          <p:nvPr/>
        </p:nvSpPr>
        <p:spPr bwMode="auto">
          <a:xfrm>
            <a:off x="4397375" y="2311400"/>
            <a:ext cx="3505200" cy="1057275"/>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3023" name="Line 266"/>
          <p:cNvSpPr>
            <a:spLocks noChangeShapeType="1"/>
          </p:cNvSpPr>
          <p:nvPr/>
        </p:nvSpPr>
        <p:spPr bwMode="auto">
          <a:xfrm flipH="1">
            <a:off x="4397375" y="3898900"/>
            <a:ext cx="3505200" cy="0"/>
          </a:xfrm>
          <a:prstGeom prst="line">
            <a:avLst/>
          </a:prstGeom>
          <a:noFill/>
          <a:ln w="9525">
            <a:solidFill>
              <a:srgbClr val="0000FF"/>
            </a:solidFill>
            <a:round/>
            <a:headEnd/>
            <a:tailEnd/>
          </a:ln>
        </p:spPr>
        <p:txBody>
          <a:bodyPr>
            <a:prstTxWarp prst="textNoShape">
              <a:avLst/>
            </a:prstTxWarp>
          </a:bodyPr>
          <a:lstStyle/>
          <a:p>
            <a:endParaRPr lang="en-US"/>
          </a:p>
        </p:txBody>
      </p:sp>
      <p:sp>
        <p:nvSpPr>
          <p:cNvPr id="43024" name="Line 267"/>
          <p:cNvSpPr>
            <a:spLocks noChangeShapeType="1"/>
          </p:cNvSpPr>
          <p:nvPr/>
        </p:nvSpPr>
        <p:spPr bwMode="auto">
          <a:xfrm flipH="1">
            <a:off x="4397375" y="5370513"/>
            <a:ext cx="3505200" cy="0"/>
          </a:xfrm>
          <a:prstGeom prst="line">
            <a:avLst/>
          </a:prstGeom>
          <a:noFill/>
          <a:ln w="9525">
            <a:solidFill>
              <a:srgbClr val="FF0000"/>
            </a:solidFill>
            <a:round/>
            <a:headEnd/>
            <a:tailEnd/>
          </a:ln>
        </p:spPr>
        <p:txBody>
          <a:bodyPr>
            <a:prstTxWarp prst="textNoShape">
              <a:avLst/>
            </a:prstTxWarp>
          </a:bodyPr>
          <a:lstStyle/>
          <a:p>
            <a:endParaRPr lang="en-US"/>
          </a:p>
        </p:txBody>
      </p:sp>
      <p:sp>
        <p:nvSpPr>
          <p:cNvPr id="43025" name="Line 268"/>
          <p:cNvSpPr>
            <a:spLocks noChangeShapeType="1"/>
          </p:cNvSpPr>
          <p:nvPr/>
        </p:nvSpPr>
        <p:spPr bwMode="auto">
          <a:xfrm>
            <a:off x="4981575" y="3898900"/>
            <a:ext cx="0" cy="1411288"/>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13581" name="Rectangle 269"/>
          <p:cNvSpPr>
            <a:spLocks noChangeArrowheads="1"/>
          </p:cNvSpPr>
          <p:nvPr/>
        </p:nvSpPr>
        <p:spPr bwMode="auto">
          <a:xfrm>
            <a:off x="4976813" y="4254500"/>
            <a:ext cx="874712" cy="273050"/>
          </a:xfrm>
          <a:prstGeom prst="rect">
            <a:avLst/>
          </a:prstGeom>
          <a:noFill/>
          <a:ln w="9525">
            <a:noFill/>
            <a:miter lim="800000"/>
            <a:headEnd/>
            <a:tailEnd/>
          </a:ln>
        </p:spPr>
        <p:txBody>
          <a:bodyPr>
            <a:prstTxWarp prst="textNoShape">
              <a:avLst/>
            </a:prstTxWarp>
            <a:spAutoFit/>
          </a:bodyPr>
          <a:lstStyle/>
          <a:p>
            <a:r>
              <a:rPr lang="en-US" sz="1200" b="1">
                <a:ea typeface="Arial" pitchFamily="-108" charset="0"/>
                <a:cs typeface="Arial" pitchFamily="-108" charset="0"/>
              </a:rPr>
              <a:t>AW</a:t>
            </a:r>
          </a:p>
        </p:txBody>
      </p:sp>
      <p:sp>
        <p:nvSpPr>
          <p:cNvPr id="43027" name="Line 270"/>
          <p:cNvSpPr>
            <a:spLocks noChangeShapeType="1"/>
          </p:cNvSpPr>
          <p:nvPr/>
        </p:nvSpPr>
        <p:spPr bwMode="auto">
          <a:xfrm flipH="1">
            <a:off x="7902575" y="3898900"/>
            <a:ext cx="14763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3028" name="Rectangle 271"/>
          <p:cNvSpPr>
            <a:spLocks noChangeArrowheads="1"/>
          </p:cNvSpPr>
          <p:nvPr/>
        </p:nvSpPr>
        <p:spPr bwMode="auto">
          <a:xfrm>
            <a:off x="7926388" y="3594100"/>
            <a:ext cx="477837" cy="274638"/>
          </a:xfrm>
          <a:prstGeom prst="rect">
            <a:avLst/>
          </a:prstGeom>
          <a:noFill/>
          <a:ln w="9525">
            <a:noFill/>
            <a:miter lim="800000"/>
            <a:headEnd/>
            <a:tailEnd/>
          </a:ln>
        </p:spPr>
        <p:txBody>
          <a:bodyPr>
            <a:prstTxWarp prst="textNoShape">
              <a:avLst/>
            </a:prstTxWarp>
            <a:spAutoFit/>
          </a:bodyPr>
          <a:lstStyle/>
          <a:p>
            <a:r>
              <a:rPr lang="en-US" sz="1200">
                <a:ea typeface="Arial" pitchFamily="-108" charset="0"/>
                <a:cs typeface="Arial" pitchFamily="-108" charset="0"/>
              </a:rPr>
              <a:t>FC</a:t>
            </a:r>
          </a:p>
        </p:txBody>
      </p:sp>
      <p:sp>
        <p:nvSpPr>
          <p:cNvPr id="43029" name="Line 272"/>
          <p:cNvSpPr>
            <a:spLocks noChangeShapeType="1"/>
          </p:cNvSpPr>
          <p:nvPr/>
        </p:nvSpPr>
        <p:spPr bwMode="auto">
          <a:xfrm flipH="1">
            <a:off x="7926388" y="5370513"/>
            <a:ext cx="147637"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3030" name="Text Box 273"/>
          <p:cNvSpPr txBox="1">
            <a:spLocks noChangeArrowheads="1"/>
          </p:cNvSpPr>
          <p:nvPr/>
        </p:nvSpPr>
        <p:spPr bwMode="auto">
          <a:xfrm>
            <a:off x="7962900" y="3105150"/>
            <a:ext cx="304800" cy="304800"/>
          </a:xfrm>
          <a:prstGeom prst="rect">
            <a:avLst/>
          </a:prstGeom>
          <a:noFill/>
          <a:ln w="9525">
            <a:noFill/>
            <a:miter lim="800000"/>
            <a:headEnd/>
            <a:tailEnd/>
          </a:ln>
        </p:spPr>
        <p:txBody>
          <a:bodyPr wrap="none">
            <a:prstTxWarp prst="textNoShape">
              <a:avLst/>
            </a:prstTxWarp>
            <a:spAutoFit/>
          </a:bodyPr>
          <a:lstStyle/>
          <a:p>
            <a:r>
              <a:rPr lang="ru-RU" sz="1400">
                <a:ea typeface="Times New Roman" pitchFamily="-108" charset="0"/>
                <a:cs typeface="Times New Roman" pitchFamily="-108" charset="0"/>
              </a:rPr>
              <a:t>ө</a:t>
            </a:r>
          </a:p>
        </p:txBody>
      </p:sp>
      <p:sp>
        <p:nvSpPr>
          <p:cNvPr id="43031" name="Line 274"/>
          <p:cNvSpPr>
            <a:spLocks noChangeShapeType="1"/>
          </p:cNvSpPr>
          <p:nvPr/>
        </p:nvSpPr>
        <p:spPr bwMode="auto">
          <a:xfrm flipH="1">
            <a:off x="7902575" y="3368675"/>
            <a:ext cx="14763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3032" name="Freeform 275"/>
          <p:cNvSpPr>
            <a:spLocks/>
          </p:cNvSpPr>
          <p:nvPr/>
        </p:nvSpPr>
        <p:spPr bwMode="auto">
          <a:xfrm>
            <a:off x="4397375" y="2663825"/>
            <a:ext cx="3529013" cy="763588"/>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grpSp>
        <p:nvGrpSpPr>
          <p:cNvPr id="43033" name="Group 276"/>
          <p:cNvGrpSpPr>
            <a:grpSpLocks/>
          </p:cNvGrpSpPr>
          <p:nvPr/>
        </p:nvGrpSpPr>
        <p:grpSpPr bwMode="auto">
          <a:xfrm>
            <a:off x="7319963" y="2311400"/>
            <a:ext cx="582612" cy="1057275"/>
            <a:chOff x="2304" y="1056"/>
            <a:chExt cx="360" cy="576"/>
          </a:xfrm>
        </p:grpSpPr>
        <p:sp>
          <p:nvSpPr>
            <p:cNvPr id="43035" name="Line 277"/>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43036" name="Line 278"/>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43037" name="AutoShape 279"/>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3038" name="AutoShape 280"/>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3039" name="Freeform 281"/>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3040" name="Freeform 282"/>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3041" name="Freeform 283"/>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3042" name="Freeform 284"/>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43034" name="Freeform 285"/>
          <p:cNvSpPr>
            <a:spLocks/>
          </p:cNvSpPr>
          <p:nvPr/>
        </p:nvSpPr>
        <p:spPr bwMode="auto">
          <a:xfrm>
            <a:off x="4421188" y="2486025"/>
            <a:ext cx="3530600" cy="1001713"/>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148" name="TextBox 147"/>
          <p:cNvSpPr txBox="1"/>
          <p:nvPr/>
        </p:nvSpPr>
        <p:spPr>
          <a:xfrm>
            <a:off x="4390333" y="5665376"/>
            <a:ext cx="2963021" cy="246221"/>
          </a:xfrm>
          <a:prstGeom prst="rect">
            <a:avLst/>
          </a:prstGeom>
          <a:noFill/>
        </p:spPr>
        <p:txBody>
          <a:bodyPr wrap="square" rtlCol="0">
            <a:spAutoFit/>
          </a:bodyPr>
          <a:lstStyle/>
          <a:p>
            <a:r>
              <a:rPr lang="en-US" sz="1000" dirty="0" smtClean="0"/>
              <a:t>Photo Credits: Mary </a:t>
            </a:r>
            <a:r>
              <a:rPr lang="en-US" sz="1000" dirty="0" err="1" smtClean="0"/>
              <a:t>McCready</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37">
                                            <p:txEl>
                                              <p:pRg st="0" end="0"/>
                                            </p:txEl>
                                          </p:spTgt>
                                        </p:tgtEl>
                                        <p:attrNameLst>
                                          <p:attrName>style.color</p:attrName>
                                        </p:attrNameLst>
                                      </p:cBhvr>
                                      <p:to>
                                        <a:schemeClr val="accent2"/>
                                      </p:to>
                                    </p:animClr>
                                  </p:childTnLst>
                                </p:cTn>
                              </p:par>
                              <p:par>
                                <p:cTn id="7" presetID="26" presetClass="emph" presetSubtype="0" fill="hold" grpId="0" nodeType="withEffect">
                                  <p:stCondLst>
                                    <p:cond delay="0"/>
                                  </p:stCondLst>
                                  <p:childTnLst>
                                    <p:animEffect transition="out" filter="fade">
                                      <p:cBhvr>
                                        <p:cTn id="8" dur="500" tmFilter="0, 0; .2, .5; .8, .5; 1, 0"/>
                                        <p:tgtEl>
                                          <p:spTgt spid="137">
                                            <p:txEl>
                                              <p:pRg st="0" end="0"/>
                                            </p:txEl>
                                          </p:spTgt>
                                        </p:tgtEl>
                                      </p:cBhvr>
                                    </p:animEffect>
                                    <p:animScale>
                                      <p:cBhvr>
                                        <p:cTn id="9" dur="250" autoRev="1" fill="hold"/>
                                        <p:tgtEl>
                                          <p:spTgt spid="137">
                                            <p:txEl>
                                              <p:pRg st="0" end="0"/>
                                            </p:txEl>
                                          </p:spTgt>
                                        </p:tgtEl>
                                      </p:cBhvr>
                                      <p:by x="105000" y="105000"/>
                                    </p:animScale>
                                  </p:childTnLst>
                                </p:cTn>
                              </p:par>
                            </p:childTnLst>
                          </p:cTn>
                        </p:par>
                        <p:par>
                          <p:cTn id="10" fill="hold">
                            <p:stCondLst>
                              <p:cond delay="2000"/>
                            </p:stCondLst>
                            <p:childTnLst>
                              <p:par>
                                <p:cTn id="11" presetID="3" presetClass="emph" presetSubtype="2" fill="hold" grpId="0" nodeType="afterEffect">
                                  <p:stCondLst>
                                    <p:cond delay="0"/>
                                  </p:stCondLst>
                                  <p:childTnLst>
                                    <p:animClr clrSpc="rgb" dir="cw">
                                      <p:cBhvr override="childStyle">
                                        <p:cTn id="12" dur="2000" fill="hold"/>
                                        <p:tgtEl>
                                          <p:spTgt spid="1358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allAtOnce"/>
      <p:bldP spid="135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8375"/>
          </a:xfrm>
        </p:spPr>
        <p:txBody>
          <a:bodyPr>
            <a:normAutofit/>
          </a:bodyPr>
          <a:lstStyle/>
          <a:p>
            <a:pPr>
              <a:defRPr/>
            </a:pPr>
            <a:r>
              <a:rPr lang="en-US" sz="4500" dirty="0"/>
              <a:t>Available Water (AW</a:t>
            </a:r>
            <a:r>
              <a:rPr lang="en-US" sz="4500" dirty="0" smtClean="0"/>
              <a:t>) - Example</a:t>
            </a:r>
            <a:endParaRPr lang="en-US" sz="4500" dirty="0"/>
          </a:p>
        </p:txBody>
      </p:sp>
      <p:sp>
        <p:nvSpPr>
          <p:cNvPr id="14473" name="Text Box 137"/>
          <p:cNvSpPr txBox="1">
            <a:spLocks noChangeArrowheads="1"/>
          </p:cNvSpPr>
          <p:nvPr/>
        </p:nvSpPr>
        <p:spPr bwMode="auto">
          <a:xfrm rot="20907814">
            <a:off x="285751" y="2416086"/>
            <a:ext cx="3460750" cy="60016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300" dirty="0">
                <a:solidFill>
                  <a:schemeClr val="accent1"/>
                </a:solidFill>
                <a:latin typeface="Trebuchet MS" pitchFamily="-108" charset="0"/>
              </a:rPr>
              <a:t>AW</a:t>
            </a:r>
            <a:r>
              <a:rPr lang="en-US" sz="3300" dirty="0" smtClean="0">
                <a:solidFill>
                  <a:schemeClr val="accent1"/>
                </a:solidFill>
                <a:latin typeface="Trebuchet MS" pitchFamily="-108" charset="0"/>
              </a:rPr>
              <a:t> = WHC </a:t>
            </a:r>
            <a:r>
              <a:rPr lang="en-US" sz="3300" dirty="0">
                <a:solidFill>
                  <a:schemeClr val="accent1"/>
                </a:solidFill>
                <a:latin typeface="Trebuchet MS" pitchFamily="-108" charset="0"/>
              </a:rPr>
              <a:t>* RZ</a:t>
            </a:r>
          </a:p>
        </p:txBody>
      </p:sp>
      <p:sp>
        <p:nvSpPr>
          <p:cNvPr id="45062" name="Rectangle 139"/>
          <p:cNvSpPr>
            <a:spLocks noChangeArrowheads="1"/>
          </p:cNvSpPr>
          <p:nvPr/>
        </p:nvSpPr>
        <p:spPr bwMode="auto">
          <a:xfrm>
            <a:off x="8078023" y="5233460"/>
            <a:ext cx="1226200" cy="370986"/>
          </a:xfrm>
          <a:prstGeom prst="rect">
            <a:avLst/>
          </a:prstGeom>
          <a:noFill/>
          <a:ln w="9525">
            <a:noFill/>
            <a:miter lim="800000"/>
            <a:headEnd/>
            <a:tailEnd/>
          </a:ln>
        </p:spPr>
        <p:txBody>
          <a:bodyPr wrap="none">
            <a:prstTxWarp prst="textNoShape">
              <a:avLst/>
            </a:prstTxWarp>
            <a:spAutoFit/>
          </a:bodyPr>
          <a:lstStyle/>
          <a:p>
            <a:r>
              <a:rPr lang="en-US" sz="1200">
                <a:ea typeface="Arial" pitchFamily="-108" charset="0"/>
                <a:cs typeface="Arial" pitchFamily="-108" charset="0"/>
              </a:rPr>
              <a:t> PWP = 3%</a:t>
            </a:r>
          </a:p>
        </p:txBody>
      </p:sp>
      <p:sp>
        <p:nvSpPr>
          <p:cNvPr id="45063" name="Rectangle 141"/>
          <p:cNvSpPr>
            <a:spLocks noChangeArrowheads="1"/>
          </p:cNvSpPr>
          <p:nvPr/>
        </p:nvSpPr>
        <p:spPr bwMode="auto">
          <a:xfrm>
            <a:off x="3458683" y="3112616"/>
            <a:ext cx="4619340" cy="2852094"/>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45064" name="Rectangle 142" descr="Wide upward diagonal"/>
          <p:cNvSpPr>
            <a:spLocks noChangeArrowheads="1"/>
          </p:cNvSpPr>
          <p:nvPr/>
        </p:nvSpPr>
        <p:spPr bwMode="auto">
          <a:xfrm>
            <a:off x="3458683" y="3149072"/>
            <a:ext cx="4586900" cy="281992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grpSp>
        <p:nvGrpSpPr>
          <p:cNvPr id="45065" name="Group 143"/>
          <p:cNvGrpSpPr>
            <a:grpSpLocks/>
          </p:cNvGrpSpPr>
          <p:nvPr/>
        </p:nvGrpSpPr>
        <p:grpSpPr bwMode="auto">
          <a:xfrm>
            <a:off x="3458683" y="3149072"/>
            <a:ext cx="4573924" cy="2755594"/>
            <a:chOff x="1872" y="1536"/>
            <a:chExt cx="1170" cy="603"/>
          </a:xfrm>
        </p:grpSpPr>
        <p:grpSp>
          <p:nvGrpSpPr>
            <p:cNvPr id="45094" name="Group 144"/>
            <p:cNvGrpSpPr>
              <a:grpSpLocks/>
            </p:cNvGrpSpPr>
            <p:nvPr/>
          </p:nvGrpSpPr>
          <p:grpSpPr bwMode="auto">
            <a:xfrm>
              <a:off x="2256" y="1536"/>
              <a:ext cx="450" cy="603"/>
              <a:chOff x="912" y="2016"/>
              <a:chExt cx="450" cy="603"/>
            </a:xfrm>
          </p:grpSpPr>
          <p:sp>
            <p:nvSpPr>
              <p:cNvPr id="45171" name="Freeform 145"/>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5172" name="Freeform 146"/>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5173" name="Freeform 147"/>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5174" name="Freeform 148"/>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5175" name="Freeform 149"/>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5176" name="Freeform 150"/>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5177" name="Freeform 151"/>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5178" name="Freeform 152"/>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5179" name="Freeform 153"/>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5180" name="Freeform 154"/>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5181" name="Freeform 155"/>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5182" name="Freeform 156"/>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5183" name="Freeform 157"/>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84" name="Freeform 158"/>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5185" name="Freeform 159"/>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5186" name="Freeform 160"/>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87" name="Freeform 161"/>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5188" name="Freeform 162"/>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89" name="Freeform 163"/>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5190" name="Freeform 164"/>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5191" name="Freeform 165"/>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5192" name="Freeform 166"/>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5193" name="Freeform 167"/>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5194" name="Freeform 168"/>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95" name="Freeform 169"/>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5196" name="Freeform 170"/>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97" name="Freeform 171"/>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5198" name="Freeform 172"/>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99" name="Freeform 173"/>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5200" name="Freeform 174"/>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5201" name="Freeform 175"/>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5202" name="Freeform 176"/>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5203" name="Freeform 177"/>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5204" name="Freeform 178"/>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5205" name="Freeform 179"/>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5206" name="Freeform 180"/>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5207" name="Freeform 181"/>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5095" name="Group 182"/>
            <p:cNvGrpSpPr>
              <a:grpSpLocks/>
            </p:cNvGrpSpPr>
            <p:nvPr/>
          </p:nvGrpSpPr>
          <p:grpSpPr bwMode="auto">
            <a:xfrm>
              <a:off x="2592" y="1536"/>
              <a:ext cx="450" cy="603"/>
              <a:chOff x="912" y="2016"/>
              <a:chExt cx="450" cy="603"/>
            </a:xfrm>
          </p:grpSpPr>
          <p:sp>
            <p:nvSpPr>
              <p:cNvPr id="45134" name="Freeform 183"/>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5135" name="Freeform 184"/>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5136" name="Freeform 185"/>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5137" name="Freeform 186"/>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5138" name="Freeform 187"/>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5139" name="Freeform 188"/>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5140" name="Freeform 189"/>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5141" name="Freeform 190"/>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5142" name="Freeform 191"/>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5143" name="Freeform 192"/>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5144" name="Freeform 193"/>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5145" name="Freeform 194"/>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5146" name="Freeform 195"/>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47" name="Freeform 196"/>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5148" name="Freeform 197"/>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5149" name="Freeform 198"/>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50" name="Freeform 199"/>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5151" name="Freeform 200"/>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52" name="Freeform 201"/>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5153" name="Freeform 202"/>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5154" name="Freeform 203"/>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5155" name="Freeform 204"/>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5156" name="Freeform 205"/>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5157" name="Freeform 206"/>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58" name="Freeform 207"/>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5159" name="Freeform 208"/>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60" name="Freeform 209"/>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5161" name="Freeform 210"/>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62" name="Freeform 211"/>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5163" name="Freeform 212"/>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5164" name="Freeform 213"/>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5165" name="Freeform 214"/>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5166" name="Freeform 215"/>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5167" name="Freeform 216"/>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5168" name="Freeform 217"/>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5169" name="Freeform 218"/>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5170" name="Freeform 219"/>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5096" name="Group 220"/>
            <p:cNvGrpSpPr>
              <a:grpSpLocks/>
            </p:cNvGrpSpPr>
            <p:nvPr/>
          </p:nvGrpSpPr>
          <p:grpSpPr bwMode="auto">
            <a:xfrm>
              <a:off x="1872" y="1536"/>
              <a:ext cx="450" cy="603"/>
              <a:chOff x="912" y="2016"/>
              <a:chExt cx="450" cy="603"/>
            </a:xfrm>
          </p:grpSpPr>
          <p:sp>
            <p:nvSpPr>
              <p:cNvPr id="45097" name="Freeform 221"/>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5098" name="Freeform 222"/>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5099" name="Freeform 223"/>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5100" name="Freeform 224"/>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5101" name="Freeform 225"/>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5102" name="Freeform 226"/>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5103" name="Freeform 227"/>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5104" name="Freeform 228"/>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5105" name="Freeform 229"/>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5106" name="Freeform 230"/>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5107" name="Freeform 231"/>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5108" name="Freeform 232"/>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5109" name="Freeform 233"/>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10" name="Freeform 234"/>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5111" name="Freeform 235"/>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5112" name="Freeform 236"/>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13" name="Freeform 237"/>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5114" name="Freeform 238"/>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15" name="Freeform 239"/>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5116" name="Freeform 240"/>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5117" name="Freeform 241"/>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5118" name="Freeform 242"/>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5119" name="Freeform 243"/>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5120" name="Freeform 244"/>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21" name="Freeform 245"/>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5122" name="Freeform 246"/>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23" name="Freeform 247"/>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5124" name="Freeform 248"/>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25" name="Freeform 249"/>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5126" name="Freeform 250"/>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5127" name="Freeform 251"/>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5128" name="Freeform 252"/>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5129" name="Freeform 253"/>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5130" name="Freeform 254"/>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5131" name="Freeform 255"/>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5132" name="Freeform 256"/>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5133" name="Freeform 257"/>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45066" name="Rectangle 258" descr="Wide upward diagonal"/>
          <p:cNvSpPr>
            <a:spLocks noChangeArrowheads="1"/>
          </p:cNvSpPr>
          <p:nvPr/>
        </p:nvSpPr>
        <p:spPr bwMode="auto">
          <a:xfrm>
            <a:off x="3458683" y="3762380"/>
            <a:ext cx="4586900" cy="85777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67" name="Rectangle 259" descr="Wide upward diagonal"/>
          <p:cNvSpPr>
            <a:spLocks noChangeArrowheads="1"/>
          </p:cNvSpPr>
          <p:nvPr/>
        </p:nvSpPr>
        <p:spPr bwMode="auto">
          <a:xfrm>
            <a:off x="3458683" y="3762380"/>
            <a:ext cx="4586900" cy="183777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68" name="Rectangle 260" descr="Wide upward diagonal"/>
          <p:cNvSpPr>
            <a:spLocks noChangeArrowheads="1"/>
          </p:cNvSpPr>
          <p:nvPr/>
        </p:nvSpPr>
        <p:spPr bwMode="auto">
          <a:xfrm>
            <a:off x="3458683" y="3762380"/>
            <a:ext cx="4586900" cy="2206619"/>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69" name="Rectangle 261" descr="Wide upward diagonal"/>
          <p:cNvSpPr>
            <a:spLocks noChangeArrowheads="1"/>
          </p:cNvSpPr>
          <p:nvPr/>
        </p:nvSpPr>
        <p:spPr bwMode="auto">
          <a:xfrm>
            <a:off x="3458683" y="5600157"/>
            <a:ext cx="4586900" cy="368842"/>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70" name="Rectangle 262"/>
          <p:cNvSpPr>
            <a:spLocks noChangeArrowheads="1"/>
          </p:cNvSpPr>
          <p:nvPr/>
        </p:nvSpPr>
        <p:spPr bwMode="auto">
          <a:xfrm>
            <a:off x="3458683" y="1800224"/>
            <a:ext cx="4586900" cy="13123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71" name="Line 263"/>
          <p:cNvSpPr>
            <a:spLocks noChangeShapeType="1"/>
          </p:cNvSpPr>
          <p:nvPr/>
        </p:nvSpPr>
        <p:spPr bwMode="auto">
          <a:xfrm>
            <a:off x="3458683" y="4648029"/>
            <a:ext cx="45869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72" name="Line 265"/>
          <p:cNvSpPr>
            <a:spLocks noChangeShapeType="1"/>
          </p:cNvSpPr>
          <p:nvPr/>
        </p:nvSpPr>
        <p:spPr bwMode="auto">
          <a:xfrm flipH="1">
            <a:off x="3458683" y="3773101"/>
            <a:ext cx="4586900" cy="0"/>
          </a:xfrm>
          <a:prstGeom prst="line">
            <a:avLst/>
          </a:prstGeom>
          <a:noFill/>
          <a:ln w="9525">
            <a:solidFill>
              <a:srgbClr val="0000FF"/>
            </a:solidFill>
            <a:round/>
            <a:headEnd/>
            <a:tailEnd/>
          </a:ln>
        </p:spPr>
        <p:txBody>
          <a:bodyPr>
            <a:prstTxWarp prst="textNoShape">
              <a:avLst/>
            </a:prstTxWarp>
          </a:bodyPr>
          <a:lstStyle/>
          <a:p>
            <a:endParaRPr lang="en-US"/>
          </a:p>
        </p:txBody>
      </p:sp>
      <p:sp>
        <p:nvSpPr>
          <p:cNvPr id="45073" name="Line 266"/>
          <p:cNvSpPr>
            <a:spLocks noChangeShapeType="1"/>
          </p:cNvSpPr>
          <p:nvPr/>
        </p:nvSpPr>
        <p:spPr bwMode="auto">
          <a:xfrm flipH="1">
            <a:off x="3458683" y="5600157"/>
            <a:ext cx="4586900" cy="0"/>
          </a:xfrm>
          <a:prstGeom prst="line">
            <a:avLst/>
          </a:prstGeom>
          <a:noFill/>
          <a:ln w="9525">
            <a:solidFill>
              <a:srgbClr val="FF0000"/>
            </a:solidFill>
            <a:round/>
            <a:headEnd/>
            <a:tailEnd/>
          </a:ln>
        </p:spPr>
        <p:txBody>
          <a:bodyPr>
            <a:prstTxWarp prst="textNoShape">
              <a:avLst/>
            </a:prstTxWarp>
          </a:bodyPr>
          <a:lstStyle/>
          <a:p>
            <a:endParaRPr lang="en-US"/>
          </a:p>
        </p:txBody>
      </p:sp>
      <p:sp>
        <p:nvSpPr>
          <p:cNvPr id="45074" name="Line 267"/>
          <p:cNvSpPr>
            <a:spLocks noChangeShapeType="1"/>
          </p:cNvSpPr>
          <p:nvPr/>
        </p:nvSpPr>
        <p:spPr bwMode="auto">
          <a:xfrm>
            <a:off x="4224248" y="3773101"/>
            <a:ext cx="0" cy="1752001"/>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14604" name="Rectangle 268"/>
          <p:cNvSpPr>
            <a:spLocks noChangeArrowheads="1"/>
          </p:cNvSpPr>
          <p:nvPr/>
        </p:nvSpPr>
        <p:spPr bwMode="auto">
          <a:xfrm>
            <a:off x="4215597" y="4214854"/>
            <a:ext cx="1492202" cy="276998"/>
          </a:xfrm>
          <a:prstGeom prst="rect">
            <a:avLst/>
          </a:prstGeom>
          <a:noFill/>
          <a:ln w="9525">
            <a:noFill/>
            <a:miter lim="800000"/>
            <a:headEnd/>
            <a:tailEnd/>
          </a:ln>
          <a:effectLst/>
        </p:spPr>
        <p:txBody>
          <a:bodyPr>
            <a:prstTxWarp prst="textNoShape">
              <a:avLst/>
            </a:prstTxWarp>
            <a:spAutoFit/>
          </a:bodyPr>
          <a:lstStyle/>
          <a:p>
            <a:pPr>
              <a:defRPr/>
            </a:pPr>
            <a:r>
              <a:rPr lang="en-US" sz="1200" b="1" dirty="0">
                <a:effectLst>
                  <a:outerShdw blurRad="38100" dist="38100" dir="2700000" algn="tl">
                    <a:srgbClr val="DDDDDD"/>
                  </a:outerShdw>
                </a:effectLst>
                <a:ea typeface="Arial" pitchFamily="-108" charset="0"/>
                <a:cs typeface="Arial" pitchFamily="-108" charset="0"/>
              </a:rPr>
              <a:t>AW</a:t>
            </a:r>
            <a:r>
              <a:rPr lang="en-US" sz="1200" b="1" dirty="0" smtClean="0">
                <a:effectLst>
                  <a:outerShdw blurRad="38100" dist="38100" dir="2700000" algn="tl">
                    <a:srgbClr val="DDDDDD"/>
                  </a:outerShdw>
                </a:effectLst>
                <a:ea typeface="Arial" pitchFamily="-108" charset="0"/>
                <a:cs typeface="Arial" pitchFamily="-108" charset="0"/>
              </a:rPr>
              <a:t> = ?</a:t>
            </a:r>
            <a:endParaRPr lang="en-US" sz="1200" b="1" dirty="0">
              <a:effectLst>
                <a:outerShdw blurRad="38100" dist="38100" dir="2700000" algn="tl">
                  <a:srgbClr val="DDDDDD"/>
                </a:outerShdw>
              </a:effectLst>
              <a:ea typeface="Arial" pitchFamily="-108" charset="0"/>
              <a:cs typeface="Arial" pitchFamily="-108" charset="0"/>
            </a:endParaRPr>
          </a:p>
        </p:txBody>
      </p:sp>
      <p:sp>
        <p:nvSpPr>
          <p:cNvPr id="45076" name="Line 269"/>
          <p:cNvSpPr>
            <a:spLocks noChangeShapeType="1"/>
          </p:cNvSpPr>
          <p:nvPr/>
        </p:nvSpPr>
        <p:spPr bwMode="auto">
          <a:xfrm flipH="1">
            <a:off x="8045583" y="3773101"/>
            <a:ext cx="192473"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77" name="Rectangle 270"/>
          <p:cNvSpPr>
            <a:spLocks noChangeArrowheads="1"/>
          </p:cNvSpPr>
          <p:nvPr/>
        </p:nvSpPr>
        <p:spPr bwMode="auto">
          <a:xfrm>
            <a:off x="8078023" y="3393537"/>
            <a:ext cx="1256477" cy="370986"/>
          </a:xfrm>
          <a:prstGeom prst="rect">
            <a:avLst/>
          </a:prstGeom>
          <a:noFill/>
          <a:ln w="9525">
            <a:noFill/>
            <a:miter lim="800000"/>
            <a:headEnd/>
            <a:tailEnd/>
          </a:ln>
        </p:spPr>
        <p:txBody>
          <a:bodyPr>
            <a:prstTxWarp prst="textNoShape">
              <a:avLst/>
            </a:prstTxWarp>
            <a:spAutoFit/>
          </a:bodyPr>
          <a:lstStyle/>
          <a:p>
            <a:r>
              <a:rPr lang="en-US" sz="1200">
                <a:ea typeface="Arial" pitchFamily="-108" charset="0"/>
                <a:cs typeface="Arial" pitchFamily="-108" charset="0"/>
              </a:rPr>
              <a:t>FC = 9%</a:t>
            </a:r>
          </a:p>
        </p:txBody>
      </p:sp>
      <p:sp>
        <p:nvSpPr>
          <p:cNvPr id="45078" name="Line 271"/>
          <p:cNvSpPr>
            <a:spLocks noChangeShapeType="1"/>
          </p:cNvSpPr>
          <p:nvPr/>
        </p:nvSpPr>
        <p:spPr bwMode="auto">
          <a:xfrm flipH="1">
            <a:off x="8078023" y="5600157"/>
            <a:ext cx="19247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79" name="Text Box 272"/>
          <p:cNvSpPr txBox="1">
            <a:spLocks noChangeArrowheads="1"/>
          </p:cNvSpPr>
          <p:nvPr/>
        </p:nvSpPr>
        <p:spPr bwMode="auto">
          <a:xfrm>
            <a:off x="8125600" y="2786663"/>
            <a:ext cx="415222" cy="411731"/>
          </a:xfrm>
          <a:prstGeom prst="rect">
            <a:avLst/>
          </a:prstGeom>
          <a:noFill/>
          <a:ln w="9525">
            <a:noFill/>
            <a:miter lim="800000"/>
            <a:headEnd/>
            <a:tailEnd/>
          </a:ln>
        </p:spPr>
        <p:txBody>
          <a:bodyPr wrap="none">
            <a:prstTxWarp prst="textNoShape">
              <a:avLst/>
            </a:prstTxWarp>
            <a:spAutoFit/>
          </a:bodyPr>
          <a:lstStyle/>
          <a:p>
            <a:r>
              <a:rPr lang="ru-RU" sz="1400">
                <a:ea typeface="Times New Roman" pitchFamily="-108" charset="0"/>
                <a:cs typeface="Times New Roman" pitchFamily="-108" charset="0"/>
              </a:rPr>
              <a:t>ө</a:t>
            </a:r>
          </a:p>
        </p:txBody>
      </p:sp>
      <p:sp>
        <p:nvSpPr>
          <p:cNvPr id="45080" name="Line 273"/>
          <p:cNvSpPr>
            <a:spLocks noChangeShapeType="1"/>
          </p:cNvSpPr>
          <p:nvPr/>
        </p:nvSpPr>
        <p:spPr bwMode="auto">
          <a:xfrm flipH="1">
            <a:off x="8045583" y="3112616"/>
            <a:ext cx="192473"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81" name="Freeform 274"/>
          <p:cNvSpPr>
            <a:spLocks/>
          </p:cNvSpPr>
          <p:nvPr/>
        </p:nvSpPr>
        <p:spPr bwMode="auto">
          <a:xfrm>
            <a:off x="3458683" y="2237688"/>
            <a:ext cx="4619340" cy="949984"/>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grpSp>
        <p:nvGrpSpPr>
          <p:cNvPr id="45082" name="Group 275"/>
          <p:cNvGrpSpPr>
            <a:grpSpLocks/>
          </p:cNvGrpSpPr>
          <p:nvPr/>
        </p:nvGrpSpPr>
        <p:grpSpPr bwMode="auto">
          <a:xfrm>
            <a:off x="7284344" y="1800224"/>
            <a:ext cx="761240" cy="1312392"/>
            <a:chOff x="2304" y="1056"/>
            <a:chExt cx="360" cy="576"/>
          </a:xfrm>
        </p:grpSpPr>
        <p:sp>
          <p:nvSpPr>
            <p:cNvPr id="45086" name="Line 276"/>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45087" name="Line 277"/>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45088" name="AutoShape 278"/>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5089" name="AutoShape 279"/>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5090" name="Freeform 280"/>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5091" name="Freeform 281"/>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5092" name="Freeform 282"/>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5093" name="Freeform 283"/>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45083" name="Freeform 284"/>
          <p:cNvSpPr>
            <a:spLocks/>
          </p:cNvSpPr>
          <p:nvPr/>
        </p:nvSpPr>
        <p:spPr bwMode="auto">
          <a:xfrm>
            <a:off x="3491122" y="2016812"/>
            <a:ext cx="4619340" cy="1243770"/>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45084" name="Rectangle 285"/>
          <p:cNvSpPr>
            <a:spLocks noChangeArrowheads="1"/>
          </p:cNvSpPr>
          <p:nvPr/>
        </p:nvSpPr>
        <p:spPr bwMode="auto">
          <a:xfrm>
            <a:off x="2111375" y="4146232"/>
            <a:ext cx="1338658" cy="370987"/>
          </a:xfrm>
          <a:prstGeom prst="rect">
            <a:avLst/>
          </a:prstGeom>
          <a:noFill/>
          <a:ln w="9525">
            <a:noFill/>
            <a:miter lim="800000"/>
            <a:headEnd/>
            <a:tailEnd/>
          </a:ln>
        </p:spPr>
        <p:txBody>
          <a:bodyPr>
            <a:prstTxWarp prst="textNoShape">
              <a:avLst/>
            </a:prstTxWarp>
            <a:spAutoFit/>
          </a:bodyPr>
          <a:lstStyle/>
          <a:p>
            <a:r>
              <a:rPr lang="en-US" sz="1200" b="1" dirty="0">
                <a:ea typeface="Arial" pitchFamily="-108" charset="0"/>
                <a:cs typeface="Arial" pitchFamily="-108" charset="0"/>
              </a:rPr>
              <a:t> RZ = 8 in.</a:t>
            </a:r>
          </a:p>
        </p:txBody>
      </p:sp>
      <p:sp>
        <p:nvSpPr>
          <p:cNvPr id="45085" name="AutoShape 286"/>
          <p:cNvSpPr>
            <a:spLocks/>
          </p:cNvSpPr>
          <p:nvPr/>
        </p:nvSpPr>
        <p:spPr bwMode="auto">
          <a:xfrm>
            <a:off x="3246747" y="3110472"/>
            <a:ext cx="121106" cy="2470385"/>
          </a:xfrm>
          <a:prstGeom prst="leftBrace">
            <a:avLst>
              <a:gd name="adj1" fmla="val 171429"/>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153" name="TextBox 152"/>
          <p:cNvSpPr txBox="1"/>
          <p:nvPr/>
        </p:nvSpPr>
        <p:spPr>
          <a:xfrm rot="20939734">
            <a:off x="70819" y="1925650"/>
            <a:ext cx="3427413" cy="600164"/>
          </a:xfrm>
          <a:prstGeom prst="rect">
            <a:avLst/>
          </a:prstGeom>
          <a:noFill/>
        </p:spPr>
        <p:txBody>
          <a:bodyPr wrap="square">
            <a:prstTxWarp prst="textNoShape">
              <a:avLst/>
            </a:prstTxWarp>
            <a:spAutoFit/>
          </a:bodyPr>
          <a:lstStyle/>
          <a:p>
            <a:pPr>
              <a:defRPr/>
            </a:pPr>
            <a:r>
              <a:rPr lang="en-US" sz="3300" dirty="0">
                <a:solidFill>
                  <a:srgbClr val="FF6600"/>
                </a:solidFill>
                <a:effectLst>
                  <a:outerShdw blurRad="38100" dist="38100" dir="2700000" algn="tl">
                    <a:srgbClr val="DDDDDD"/>
                  </a:outerShdw>
                </a:effectLst>
                <a:latin typeface="Trebuchet MS" pitchFamily="-108" charset="0"/>
              </a:rPr>
              <a:t>WHC = FC - PWP</a:t>
            </a:r>
          </a:p>
        </p:txBody>
      </p:sp>
      <p:sp>
        <p:nvSpPr>
          <p:cNvPr id="151" name="TextBox 150"/>
          <p:cNvSpPr txBox="1"/>
          <p:nvPr/>
        </p:nvSpPr>
        <p:spPr>
          <a:xfrm>
            <a:off x="3450533" y="5995576"/>
            <a:ext cx="2963021" cy="246221"/>
          </a:xfrm>
          <a:prstGeom prst="rect">
            <a:avLst/>
          </a:prstGeom>
          <a:noFill/>
        </p:spPr>
        <p:txBody>
          <a:bodyPr wrap="square" rtlCol="0">
            <a:spAutoFit/>
          </a:bodyPr>
          <a:lstStyle/>
          <a:p>
            <a:r>
              <a:rPr lang="en-US" sz="1000" dirty="0" smtClean="0"/>
              <a:t>Photo Credits: Mary </a:t>
            </a:r>
            <a:r>
              <a:rPr lang="en-US" sz="1000" dirty="0" err="1" smtClean="0"/>
              <a:t>McCready</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3">
                                            <p:txEl>
                                              <p:pRg st="0" end="0"/>
                                            </p:txEl>
                                          </p:spTgt>
                                        </p:tgtEl>
                                      </p:cBhvr>
                                    </p:animEffect>
                                    <p:animScale>
                                      <p:cBhvr>
                                        <p:cTn id="7" dur="250" autoRev="1" fill="hold"/>
                                        <p:tgtEl>
                                          <p:spTgt spid="15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4473"/>
                                        </p:tgtEl>
                                      </p:cBhvr>
                                    </p:animEffect>
                                    <p:animScale>
                                      <p:cBhvr>
                                        <p:cTn id="12" dur="250" autoRev="1" fill="hold"/>
                                        <p:tgtEl>
                                          <p:spTgt spid="144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8375"/>
          </a:xfrm>
        </p:spPr>
        <p:txBody>
          <a:bodyPr>
            <a:normAutofit/>
          </a:bodyPr>
          <a:lstStyle/>
          <a:p>
            <a:pPr>
              <a:defRPr/>
            </a:pPr>
            <a:r>
              <a:rPr lang="en-US" sz="4500" dirty="0"/>
              <a:t>Available Water (AW</a:t>
            </a:r>
            <a:r>
              <a:rPr lang="en-US" sz="4500" dirty="0" smtClean="0"/>
              <a:t>) - Example</a:t>
            </a:r>
            <a:endParaRPr lang="en-US" sz="4500" dirty="0"/>
          </a:p>
        </p:txBody>
      </p:sp>
      <p:sp>
        <p:nvSpPr>
          <p:cNvPr id="45059" name="TextBox 135"/>
          <p:cNvSpPr txBox="1">
            <a:spLocks noChangeArrowheads="1"/>
          </p:cNvSpPr>
          <p:nvPr/>
        </p:nvSpPr>
        <p:spPr bwMode="auto">
          <a:xfrm>
            <a:off x="396875" y="1041400"/>
            <a:ext cx="5430837" cy="4401205"/>
          </a:xfrm>
          <a:prstGeom prst="rect">
            <a:avLst/>
          </a:prstGeom>
          <a:noFill/>
          <a:ln w="9525">
            <a:noFill/>
            <a:miter lim="800000"/>
            <a:headEnd/>
            <a:tailEnd/>
          </a:ln>
        </p:spPr>
        <p:txBody>
          <a:bodyPr>
            <a:prstTxWarp prst="textNoShape">
              <a:avLst/>
            </a:prstTxWarp>
            <a:spAutoFit/>
          </a:bodyPr>
          <a:lstStyle/>
          <a:p>
            <a:r>
              <a:rPr lang="en-US" sz="2800" dirty="0">
                <a:latin typeface="Trebuchet MS" pitchFamily="-108" charset="0"/>
              </a:rPr>
              <a:t>Fine Sand</a:t>
            </a:r>
          </a:p>
          <a:p>
            <a:r>
              <a:rPr lang="en-US" sz="2800" dirty="0">
                <a:latin typeface="Trebuchet MS" pitchFamily="-108" charset="0"/>
              </a:rPr>
              <a:t>FC = 9%</a:t>
            </a:r>
          </a:p>
          <a:p>
            <a:r>
              <a:rPr lang="en-US" sz="2800" dirty="0">
                <a:latin typeface="Trebuchet MS" pitchFamily="-108" charset="0"/>
              </a:rPr>
              <a:t>PWP = 3%</a:t>
            </a:r>
          </a:p>
          <a:p>
            <a:r>
              <a:rPr lang="en-US" sz="2800" dirty="0" smtClean="0">
                <a:solidFill>
                  <a:schemeClr val="accent1"/>
                </a:solidFill>
                <a:latin typeface="Trebuchet MS" pitchFamily="-108" charset="0"/>
              </a:rPr>
              <a:t>WHC= FC - PWP</a:t>
            </a:r>
          </a:p>
          <a:p>
            <a:r>
              <a:rPr lang="en-US" sz="2800" dirty="0" smtClean="0">
                <a:latin typeface="Trebuchet MS" pitchFamily="-108" charset="0"/>
              </a:rPr>
              <a:t>= 9% - 3%</a:t>
            </a:r>
          </a:p>
          <a:p>
            <a:r>
              <a:rPr lang="en-US" sz="2800" dirty="0" smtClean="0">
                <a:latin typeface="Trebuchet MS" pitchFamily="-108" charset="0"/>
              </a:rPr>
              <a:t>= </a:t>
            </a:r>
            <a:r>
              <a:rPr lang="en-US" sz="2800" dirty="0">
                <a:latin typeface="Trebuchet MS" pitchFamily="-108" charset="0"/>
              </a:rPr>
              <a:t>6%</a:t>
            </a:r>
          </a:p>
          <a:p>
            <a:endParaRPr lang="en-US" sz="2800" dirty="0">
              <a:solidFill>
                <a:schemeClr val="accent1"/>
              </a:solidFill>
              <a:latin typeface="Trebuchet MS" pitchFamily="-108" charset="0"/>
            </a:endParaRPr>
          </a:p>
          <a:p>
            <a:r>
              <a:rPr lang="en-US" sz="2800" dirty="0">
                <a:latin typeface="Trebuchet MS" pitchFamily="-108" charset="0"/>
              </a:rPr>
              <a:t>Turfgrass</a:t>
            </a:r>
          </a:p>
          <a:p>
            <a:r>
              <a:rPr lang="en-US" sz="2800" dirty="0">
                <a:latin typeface="Trebuchet MS" pitchFamily="-108" charset="0"/>
              </a:rPr>
              <a:t>RZ = 8 inches</a:t>
            </a:r>
          </a:p>
          <a:p>
            <a:endParaRPr lang="en-US" sz="2800" dirty="0">
              <a:latin typeface="Trebuchet MS" pitchFamily="-108" charset="0"/>
            </a:endParaRPr>
          </a:p>
        </p:txBody>
      </p:sp>
      <p:sp>
        <p:nvSpPr>
          <p:cNvPr id="14472" name="Text Box 136"/>
          <p:cNvSpPr txBox="1">
            <a:spLocks noChangeArrowheads="1"/>
          </p:cNvSpPr>
          <p:nvPr/>
        </p:nvSpPr>
        <p:spPr bwMode="auto">
          <a:xfrm>
            <a:off x="236538" y="4700587"/>
            <a:ext cx="3389312" cy="954107"/>
          </a:xfrm>
          <a:prstGeom prst="rect">
            <a:avLst/>
          </a:prstGeom>
          <a:noFill/>
          <a:ln w="9525">
            <a:noFill/>
            <a:miter lim="800000"/>
            <a:headEnd/>
            <a:tailEnd/>
          </a:ln>
        </p:spPr>
        <p:txBody>
          <a:bodyPr>
            <a:prstTxWarp prst="textNoShape">
              <a:avLst/>
            </a:prstTxWarp>
            <a:spAutoFit/>
          </a:bodyPr>
          <a:lstStyle/>
          <a:p>
            <a:endParaRPr lang="en-US" sz="2800" dirty="0" smtClean="0">
              <a:solidFill>
                <a:schemeClr val="accent1"/>
              </a:solidFill>
              <a:latin typeface="Trebuchet MS" pitchFamily="-108" charset="0"/>
            </a:endParaRPr>
          </a:p>
          <a:p>
            <a:endParaRPr lang="en-US" sz="2800" dirty="0">
              <a:latin typeface="Trebuchet MS" pitchFamily="-108" charset="0"/>
            </a:endParaRPr>
          </a:p>
        </p:txBody>
      </p:sp>
      <p:sp>
        <p:nvSpPr>
          <p:cNvPr id="14473" name="Text Box 137"/>
          <p:cNvSpPr txBox="1">
            <a:spLocks noChangeArrowheads="1"/>
          </p:cNvSpPr>
          <p:nvPr/>
        </p:nvSpPr>
        <p:spPr bwMode="auto">
          <a:xfrm>
            <a:off x="252413" y="4856163"/>
            <a:ext cx="4906962" cy="203132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smtClean="0">
                <a:solidFill>
                  <a:srgbClr val="FF6600"/>
                </a:solidFill>
                <a:latin typeface="Trebuchet MS" pitchFamily="-108" charset="0"/>
              </a:rPr>
              <a:t> AW 	= </a:t>
            </a:r>
            <a:r>
              <a:rPr lang="en-US" sz="2800" dirty="0">
                <a:solidFill>
                  <a:srgbClr val="FF6600"/>
                </a:solidFill>
                <a:latin typeface="Trebuchet MS" pitchFamily="-108" charset="0"/>
              </a:rPr>
              <a:t>WHC * </a:t>
            </a:r>
            <a:r>
              <a:rPr lang="en-US" sz="2800" dirty="0" smtClean="0">
                <a:solidFill>
                  <a:srgbClr val="FF6600"/>
                </a:solidFill>
                <a:latin typeface="Trebuchet MS" pitchFamily="-108" charset="0"/>
              </a:rPr>
              <a:t>RZ</a:t>
            </a:r>
          </a:p>
          <a:p>
            <a:r>
              <a:rPr lang="en-US" sz="2800" dirty="0" smtClean="0">
                <a:latin typeface="Trebuchet MS" pitchFamily="-108" charset="0"/>
              </a:rPr>
              <a:t>= 0.06*8</a:t>
            </a:r>
          </a:p>
          <a:p>
            <a:r>
              <a:rPr lang="en-US" sz="2800" dirty="0" smtClean="0">
                <a:latin typeface="Trebuchet MS" pitchFamily="-108" charset="0"/>
              </a:rPr>
              <a:t>	= </a:t>
            </a:r>
            <a:r>
              <a:rPr lang="en-US" sz="2800" u="sng" dirty="0" smtClean="0">
                <a:latin typeface="Trebuchet MS" pitchFamily="-108" charset="0"/>
              </a:rPr>
              <a:t>0.48 inches</a:t>
            </a:r>
          </a:p>
          <a:p>
            <a:pPr>
              <a:spcBef>
                <a:spcPct val="50000"/>
              </a:spcBef>
            </a:pPr>
            <a:endParaRPr lang="en-US" sz="2800" dirty="0">
              <a:solidFill>
                <a:srgbClr val="FF6600"/>
              </a:solidFill>
              <a:latin typeface="Trebuchet MS" pitchFamily="-108" charset="0"/>
            </a:endParaRPr>
          </a:p>
        </p:txBody>
      </p:sp>
      <p:sp>
        <p:nvSpPr>
          <p:cNvPr id="45062" name="Rectangle 139"/>
          <p:cNvSpPr>
            <a:spLocks noChangeArrowheads="1"/>
          </p:cNvSpPr>
          <p:nvPr/>
        </p:nvSpPr>
        <p:spPr bwMode="auto">
          <a:xfrm>
            <a:off x="7967663" y="4675188"/>
            <a:ext cx="900112"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08" charset="0"/>
                <a:cs typeface="Arial" pitchFamily="-108" charset="0"/>
              </a:rPr>
              <a:t> PWP = 3%</a:t>
            </a:r>
          </a:p>
        </p:txBody>
      </p:sp>
      <p:sp>
        <p:nvSpPr>
          <p:cNvPr id="45063" name="Rectangle 141"/>
          <p:cNvSpPr>
            <a:spLocks noChangeArrowheads="1"/>
          </p:cNvSpPr>
          <p:nvPr/>
        </p:nvSpPr>
        <p:spPr bwMode="auto">
          <a:xfrm>
            <a:off x="4576763" y="3105150"/>
            <a:ext cx="3390900" cy="2111375"/>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45064" name="Rectangle 142" descr="Wide upward diagonal"/>
          <p:cNvSpPr>
            <a:spLocks noChangeArrowheads="1"/>
          </p:cNvSpPr>
          <p:nvPr/>
        </p:nvSpPr>
        <p:spPr bwMode="auto">
          <a:xfrm>
            <a:off x="4576763" y="3132138"/>
            <a:ext cx="3367087" cy="2087562"/>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grpSp>
        <p:nvGrpSpPr>
          <p:cNvPr id="3" name="Group 143"/>
          <p:cNvGrpSpPr>
            <a:grpSpLocks/>
          </p:cNvGrpSpPr>
          <p:nvPr/>
        </p:nvGrpSpPr>
        <p:grpSpPr bwMode="auto">
          <a:xfrm>
            <a:off x="4576763" y="3132138"/>
            <a:ext cx="3357562" cy="2039937"/>
            <a:chOff x="1872" y="1536"/>
            <a:chExt cx="1170" cy="603"/>
          </a:xfrm>
        </p:grpSpPr>
        <p:grpSp>
          <p:nvGrpSpPr>
            <p:cNvPr id="4" name="Group 144"/>
            <p:cNvGrpSpPr>
              <a:grpSpLocks/>
            </p:cNvGrpSpPr>
            <p:nvPr/>
          </p:nvGrpSpPr>
          <p:grpSpPr bwMode="auto">
            <a:xfrm>
              <a:off x="2256" y="1536"/>
              <a:ext cx="450" cy="603"/>
              <a:chOff x="912" y="2016"/>
              <a:chExt cx="450" cy="603"/>
            </a:xfrm>
          </p:grpSpPr>
          <p:sp>
            <p:nvSpPr>
              <p:cNvPr id="45171" name="Freeform 145"/>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5172" name="Freeform 146"/>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5173" name="Freeform 147"/>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5174" name="Freeform 148"/>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5175" name="Freeform 149"/>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5176" name="Freeform 150"/>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5177" name="Freeform 151"/>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5178" name="Freeform 152"/>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5179" name="Freeform 153"/>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5180" name="Freeform 154"/>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5181" name="Freeform 155"/>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5182" name="Freeform 156"/>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5183" name="Freeform 157"/>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84" name="Freeform 158"/>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5185" name="Freeform 159"/>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5186" name="Freeform 160"/>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87" name="Freeform 161"/>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5188" name="Freeform 162"/>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89" name="Freeform 163"/>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5190" name="Freeform 164"/>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5191" name="Freeform 165"/>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5192" name="Freeform 166"/>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5193" name="Freeform 167"/>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5194" name="Freeform 168"/>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95" name="Freeform 169"/>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5196" name="Freeform 170"/>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97" name="Freeform 171"/>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5198" name="Freeform 172"/>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99" name="Freeform 173"/>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5200" name="Freeform 174"/>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5201" name="Freeform 175"/>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5202" name="Freeform 176"/>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5203" name="Freeform 177"/>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5204" name="Freeform 178"/>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5205" name="Freeform 179"/>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5206" name="Freeform 180"/>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5207" name="Freeform 181"/>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5" name="Group 182"/>
            <p:cNvGrpSpPr>
              <a:grpSpLocks/>
            </p:cNvGrpSpPr>
            <p:nvPr/>
          </p:nvGrpSpPr>
          <p:grpSpPr bwMode="auto">
            <a:xfrm>
              <a:off x="2592" y="1536"/>
              <a:ext cx="450" cy="603"/>
              <a:chOff x="912" y="2016"/>
              <a:chExt cx="450" cy="603"/>
            </a:xfrm>
          </p:grpSpPr>
          <p:sp>
            <p:nvSpPr>
              <p:cNvPr id="45134" name="Freeform 183"/>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5135" name="Freeform 184"/>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5136" name="Freeform 185"/>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5137" name="Freeform 186"/>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5138" name="Freeform 187"/>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5139" name="Freeform 188"/>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5140" name="Freeform 189"/>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5141" name="Freeform 190"/>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5142" name="Freeform 191"/>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5143" name="Freeform 192"/>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5144" name="Freeform 193"/>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5145" name="Freeform 194"/>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5146" name="Freeform 195"/>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47" name="Freeform 196"/>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5148" name="Freeform 197"/>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5149" name="Freeform 198"/>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50" name="Freeform 199"/>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5151" name="Freeform 200"/>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52" name="Freeform 201"/>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5153" name="Freeform 202"/>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5154" name="Freeform 203"/>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5155" name="Freeform 204"/>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5156" name="Freeform 205"/>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5157" name="Freeform 206"/>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58" name="Freeform 207"/>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5159" name="Freeform 208"/>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60" name="Freeform 209"/>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5161" name="Freeform 210"/>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62" name="Freeform 211"/>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5163" name="Freeform 212"/>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5164" name="Freeform 213"/>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5165" name="Freeform 214"/>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5166" name="Freeform 215"/>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5167" name="Freeform 216"/>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5168" name="Freeform 217"/>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5169" name="Freeform 218"/>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5170" name="Freeform 219"/>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6" name="Group 220"/>
            <p:cNvGrpSpPr>
              <a:grpSpLocks/>
            </p:cNvGrpSpPr>
            <p:nvPr/>
          </p:nvGrpSpPr>
          <p:grpSpPr bwMode="auto">
            <a:xfrm>
              <a:off x="1872" y="1536"/>
              <a:ext cx="450" cy="603"/>
              <a:chOff x="912" y="2016"/>
              <a:chExt cx="450" cy="603"/>
            </a:xfrm>
          </p:grpSpPr>
          <p:sp>
            <p:nvSpPr>
              <p:cNvPr id="45097" name="Freeform 221"/>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5098" name="Freeform 222"/>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5099" name="Freeform 223"/>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5100" name="Freeform 224"/>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5101" name="Freeform 225"/>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5102" name="Freeform 226"/>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5103" name="Freeform 227"/>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5104" name="Freeform 228"/>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5105" name="Freeform 229"/>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5106" name="Freeform 230"/>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5107" name="Freeform 231"/>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5108" name="Freeform 232"/>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5109" name="Freeform 233"/>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10" name="Freeform 234"/>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5111" name="Freeform 235"/>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5112" name="Freeform 236"/>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13" name="Freeform 237"/>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5114" name="Freeform 238"/>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5115" name="Freeform 239"/>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5116" name="Freeform 240"/>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5117" name="Freeform 241"/>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5118" name="Freeform 242"/>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5119" name="Freeform 243"/>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5120" name="Freeform 244"/>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21" name="Freeform 245"/>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5122" name="Freeform 246"/>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5123" name="Freeform 247"/>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5124" name="Freeform 248"/>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5125" name="Freeform 249"/>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5126" name="Freeform 250"/>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5127" name="Freeform 251"/>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5128" name="Freeform 252"/>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5129" name="Freeform 253"/>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5130" name="Freeform 254"/>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5131" name="Freeform 255"/>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5132" name="Freeform 256"/>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5133" name="Freeform 257"/>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45066" name="Rectangle 258" descr="Wide upward diagonal"/>
          <p:cNvSpPr>
            <a:spLocks noChangeArrowheads="1"/>
          </p:cNvSpPr>
          <p:nvPr/>
        </p:nvSpPr>
        <p:spPr bwMode="auto">
          <a:xfrm>
            <a:off x="4576763" y="3586163"/>
            <a:ext cx="3367087" cy="635000"/>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67" name="Rectangle 259" descr="Wide upward diagonal"/>
          <p:cNvSpPr>
            <a:spLocks noChangeArrowheads="1"/>
          </p:cNvSpPr>
          <p:nvPr/>
        </p:nvSpPr>
        <p:spPr bwMode="auto">
          <a:xfrm>
            <a:off x="4576763" y="3586163"/>
            <a:ext cx="3367087" cy="136048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68" name="Rectangle 260" descr="Wide upward diagonal"/>
          <p:cNvSpPr>
            <a:spLocks noChangeArrowheads="1"/>
          </p:cNvSpPr>
          <p:nvPr/>
        </p:nvSpPr>
        <p:spPr bwMode="auto">
          <a:xfrm>
            <a:off x="4576763" y="3586163"/>
            <a:ext cx="3367087" cy="163353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69" name="Rectangle 261" descr="Wide upward diagonal"/>
          <p:cNvSpPr>
            <a:spLocks noChangeArrowheads="1"/>
          </p:cNvSpPr>
          <p:nvPr/>
        </p:nvSpPr>
        <p:spPr bwMode="auto">
          <a:xfrm>
            <a:off x="4576763" y="4946650"/>
            <a:ext cx="3367087" cy="273050"/>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70" name="Rectangle 262"/>
          <p:cNvSpPr>
            <a:spLocks noChangeArrowheads="1"/>
          </p:cNvSpPr>
          <p:nvPr/>
        </p:nvSpPr>
        <p:spPr bwMode="auto">
          <a:xfrm>
            <a:off x="4576763" y="2133600"/>
            <a:ext cx="3367087" cy="971550"/>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5071" name="Line 263"/>
          <p:cNvSpPr>
            <a:spLocks noChangeShapeType="1"/>
          </p:cNvSpPr>
          <p:nvPr/>
        </p:nvSpPr>
        <p:spPr bwMode="auto">
          <a:xfrm>
            <a:off x="4576763" y="4241800"/>
            <a:ext cx="3367087"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72" name="Line 265"/>
          <p:cNvSpPr>
            <a:spLocks noChangeShapeType="1"/>
          </p:cNvSpPr>
          <p:nvPr/>
        </p:nvSpPr>
        <p:spPr bwMode="auto">
          <a:xfrm flipH="1">
            <a:off x="4576763" y="3594100"/>
            <a:ext cx="3367087" cy="0"/>
          </a:xfrm>
          <a:prstGeom prst="line">
            <a:avLst/>
          </a:prstGeom>
          <a:noFill/>
          <a:ln w="9525">
            <a:solidFill>
              <a:srgbClr val="0000FF"/>
            </a:solidFill>
            <a:round/>
            <a:headEnd/>
            <a:tailEnd/>
          </a:ln>
        </p:spPr>
        <p:txBody>
          <a:bodyPr>
            <a:prstTxWarp prst="textNoShape">
              <a:avLst/>
            </a:prstTxWarp>
          </a:bodyPr>
          <a:lstStyle/>
          <a:p>
            <a:endParaRPr lang="en-US"/>
          </a:p>
        </p:txBody>
      </p:sp>
      <p:sp>
        <p:nvSpPr>
          <p:cNvPr id="45073" name="Line 266"/>
          <p:cNvSpPr>
            <a:spLocks noChangeShapeType="1"/>
          </p:cNvSpPr>
          <p:nvPr/>
        </p:nvSpPr>
        <p:spPr bwMode="auto">
          <a:xfrm flipH="1">
            <a:off x="4576763" y="4946650"/>
            <a:ext cx="3367087" cy="0"/>
          </a:xfrm>
          <a:prstGeom prst="line">
            <a:avLst/>
          </a:prstGeom>
          <a:noFill/>
          <a:ln w="9525">
            <a:solidFill>
              <a:srgbClr val="FF0000"/>
            </a:solidFill>
            <a:round/>
            <a:headEnd/>
            <a:tailEnd/>
          </a:ln>
        </p:spPr>
        <p:txBody>
          <a:bodyPr>
            <a:prstTxWarp prst="textNoShape">
              <a:avLst/>
            </a:prstTxWarp>
          </a:bodyPr>
          <a:lstStyle/>
          <a:p>
            <a:endParaRPr lang="en-US"/>
          </a:p>
        </p:txBody>
      </p:sp>
      <p:sp>
        <p:nvSpPr>
          <p:cNvPr id="45074" name="Line 267"/>
          <p:cNvSpPr>
            <a:spLocks noChangeShapeType="1"/>
          </p:cNvSpPr>
          <p:nvPr/>
        </p:nvSpPr>
        <p:spPr bwMode="auto">
          <a:xfrm>
            <a:off x="5138738" y="3594100"/>
            <a:ext cx="0" cy="1296988"/>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14604" name="Rectangle 268"/>
          <p:cNvSpPr>
            <a:spLocks noChangeArrowheads="1"/>
          </p:cNvSpPr>
          <p:nvPr/>
        </p:nvSpPr>
        <p:spPr bwMode="auto">
          <a:xfrm>
            <a:off x="5132388" y="3921125"/>
            <a:ext cx="1095375" cy="274638"/>
          </a:xfrm>
          <a:prstGeom prst="rect">
            <a:avLst/>
          </a:prstGeom>
          <a:noFill/>
          <a:ln w="9525">
            <a:noFill/>
            <a:miter lim="800000"/>
            <a:headEnd/>
            <a:tailEnd/>
          </a:ln>
          <a:effectLst/>
        </p:spPr>
        <p:txBody>
          <a:bodyPr>
            <a:prstTxWarp prst="textNoShape">
              <a:avLst/>
            </a:prstTxWarp>
            <a:spAutoFit/>
          </a:bodyPr>
          <a:lstStyle/>
          <a:p>
            <a:pPr>
              <a:defRPr/>
            </a:pPr>
            <a:r>
              <a:rPr lang="en-US" sz="1200" b="1">
                <a:effectLst>
                  <a:outerShdw blurRad="38100" dist="38100" dir="2700000" algn="tl">
                    <a:srgbClr val="DDDDDD"/>
                  </a:outerShdw>
                </a:effectLst>
                <a:ea typeface="Arial" pitchFamily="-108" charset="0"/>
                <a:cs typeface="Arial" pitchFamily="-108" charset="0"/>
              </a:rPr>
              <a:t>AW = 0.48</a:t>
            </a:r>
          </a:p>
        </p:txBody>
      </p:sp>
      <p:sp>
        <p:nvSpPr>
          <p:cNvPr id="45076" name="Line 269"/>
          <p:cNvSpPr>
            <a:spLocks noChangeShapeType="1"/>
          </p:cNvSpPr>
          <p:nvPr/>
        </p:nvSpPr>
        <p:spPr bwMode="auto">
          <a:xfrm flipH="1">
            <a:off x="7943850" y="3594100"/>
            <a:ext cx="14128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77" name="Rectangle 270"/>
          <p:cNvSpPr>
            <a:spLocks noChangeArrowheads="1"/>
          </p:cNvSpPr>
          <p:nvPr/>
        </p:nvSpPr>
        <p:spPr bwMode="auto">
          <a:xfrm>
            <a:off x="7967663" y="3313113"/>
            <a:ext cx="922337" cy="274637"/>
          </a:xfrm>
          <a:prstGeom prst="rect">
            <a:avLst/>
          </a:prstGeom>
          <a:noFill/>
          <a:ln w="9525">
            <a:noFill/>
            <a:miter lim="800000"/>
            <a:headEnd/>
            <a:tailEnd/>
          </a:ln>
        </p:spPr>
        <p:txBody>
          <a:bodyPr>
            <a:prstTxWarp prst="textNoShape">
              <a:avLst/>
            </a:prstTxWarp>
            <a:spAutoFit/>
          </a:bodyPr>
          <a:lstStyle/>
          <a:p>
            <a:r>
              <a:rPr lang="en-US" sz="1200">
                <a:ea typeface="Arial" pitchFamily="-108" charset="0"/>
                <a:cs typeface="Arial" pitchFamily="-108" charset="0"/>
              </a:rPr>
              <a:t>FC = 9%</a:t>
            </a:r>
          </a:p>
        </p:txBody>
      </p:sp>
      <p:sp>
        <p:nvSpPr>
          <p:cNvPr id="45078" name="Line 271"/>
          <p:cNvSpPr>
            <a:spLocks noChangeShapeType="1"/>
          </p:cNvSpPr>
          <p:nvPr/>
        </p:nvSpPr>
        <p:spPr bwMode="auto">
          <a:xfrm flipH="1">
            <a:off x="7967663" y="4946650"/>
            <a:ext cx="141287"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79" name="Text Box 272"/>
          <p:cNvSpPr txBox="1">
            <a:spLocks noChangeArrowheads="1"/>
          </p:cNvSpPr>
          <p:nvPr/>
        </p:nvSpPr>
        <p:spPr bwMode="auto">
          <a:xfrm>
            <a:off x="8002588" y="2863850"/>
            <a:ext cx="304800" cy="304800"/>
          </a:xfrm>
          <a:prstGeom prst="rect">
            <a:avLst/>
          </a:prstGeom>
          <a:noFill/>
          <a:ln w="9525">
            <a:noFill/>
            <a:miter lim="800000"/>
            <a:headEnd/>
            <a:tailEnd/>
          </a:ln>
        </p:spPr>
        <p:txBody>
          <a:bodyPr wrap="none">
            <a:prstTxWarp prst="textNoShape">
              <a:avLst/>
            </a:prstTxWarp>
            <a:spAutoFit/>
          </a:bodyPr>
          <a:lstStyle/>
          <a:p>
            <a:r>
              <a:rPr lang="ru-RU" sz="1400">
                <a:ea typeface="Times New Roman" pitchFamily="-108" charset="0"/>
                <a:cs typeface="Times New Roman" pitchFamily="-108" charset="0"/>
              </a:rPr>
              <a:t>ө</a:t>
            </a:r>
          </a:p>
        </p:txBody>
      </p:sp>
      <p:sp>
        <p:nvSpPr>
          <p:cNvPr id="45080" name="Line 273"/>
          <p:cNvSpPr>
            <a:spLocks noChangeShapeType="1"/>
          </p:cNvSpPr>
          <p:nvPr/>
        </p:nvSpPr>
        <p:spPr bwMode="auto">
          <a:xfrm flipH="1">
            <a:off x="7943850" y="3105150"/>
            <a:ext cx="14128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081" name="Freeform 274"/>
          <p:cNvSpPr>
            <a:spLocks/>
          </p:cNvSpPr>
          <p:nvPr/>
        </p:nvSpPr>
        <p:spPr bwMode="auto">
          <a:xfrm>
            <a:off x="4576763" y="2457450"/>
            <a:ext cx="3390900" cy="703263"/>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grpSp>
        <p:nvGrpSpPr>
          <p:cNvPr id="7" name="Group 275"/>
          <p:cNvGrpSpPr>
            <a:grpSpLocks/>
          </p:cNvGrpSpPr>
          <p:nvPr/>
        </p:nvGrpSpPr>
        <p:grpSpPr bwMode="auto">
          <a:xfrm>
            <a:off x="7385050" y="2133600"/>
            <a:ext cx="558800" cy="971550"/>
            <a:chOff x="2304" y="1056"/>
            <a:chExt cx="360" cy="576"/>
          </a:xfrm>
        </p:grpSpPr>
        <p:sp>
          <p:nvSpPr>
            <p:cNvPr id="45086" name="Line 276"/>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45087" name="Line 277"/>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45088" name="AutoShape 278"/>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5089" name="AutoShape 279"/>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5090" name="Freeform 280"/>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5091" name="Freeform 281"/>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5092" name="Freeform 282"/>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5093" name="Freeform 283"/>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45083" name="Freeform 284"/>
          <p:cNvSpPr>
            <a:spLocks/>
          </p:cNvSpPr>
          <p:nvPr/>
        </p:nvSpPr>
        <p:spPr bwMode="auto">
          <a:xfrm>
            <a:off x="4600575" y="2293938"/>
            <a:ext cx="3390900" cy="920750"/>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45084" name="Rectangle 285"/>
          <p:cNvSpPr>
            <a:spLocks noChangeArrowheads="1"/>
          </p:cNvSpPr>
          <p:nvPr/>
        </p:nvSpPr>
        <p:spPr bwMode="auto">
          <a:xfrm>
            <a:off x="3587750" y="3870325"/>
            <a:ext cx="982663" cy="274638"/>
          </a:xfrm>
          <a:prstGeom prst="rect">
            <a:avLst/>
          </a:prstGeom>
          <a:noFill/>
          <a:ln w="9525">
            <a:noFill/>
            <a:miter lim="800000"/>
            <a:headEnd/>
            <a:tailEnd/>
          </a:ln>
        </p:spPr>
        <p:txBody>
          <a:bodyPr>
            <a:prstTxWarp prst="textNoShape">
              <a:avLst/>
            </a:prstTxWarp>
            <a:spAutoFit/>
          </a:bodyPr>
          <a:lstStyle/>
          <a:p>
            <a:r>
              <a:rPr lang="en-US" sz="1200" b="1">
                <a:ea typeface="Arial" pitchFamily="-108" charset="0"/>
                <a:cs typeface="Arial" pitchFamily="-108" charset="0"/>
              </a:rPr>
              <a:t> RZ = 8 in.</a:t>
            </a:r>
          </a:p>
        </p:txBody>
      </p:sp>
      <p:sp>
        <p:nvSpPr>
          <p:cNvPr id="45085" name="AutoShape 286"/>
          <p:cNvSpPr>
            <a:spLocks/>
          </p:cNvSpPr>
          <p:nvPr/>
        </p:nvSpPr>
        <p:spPr bwMode="auto">
          <a:xfrm>
            <a:off x="4421188" y="3103563"/>
            <a:ext cx="88900" cy="1828800"/>
          </a:xfrm>
          <a:prstGeom prst="leftBrace">
            <a:avLst>
              <a:gd name="adj1" fmla="val 171429"/>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152" name="TextBox 151"/>
          <p:cNvSpPr txBox="1"/>
          <p:nvPr/>
        </p:nvSpPr>
        <p:spPr>
          <a:xfrm>
            <a:off x="4568133" y="5233576"/>
            <a:ext cx="2963021" cy="246221"/>
          </a:xfrm>
          <a:prstGeom prst="rect">
            <a:avLst/>
          </a:prstGeom>
          <a:noFill/>
        </p:spPr>
        <p:txBody>
          <a:bodyPr wrap="square" rtlCol="0">
            <a:spAutoFit/>
          </a:bodyPr>
          <a:lstStyle/>
          <a:p>
            <a:r>
              <a:rPr lang="en-US" sz="1000" dirty="0" smtClean="0"/>
              <a:t>Photo Credits: Mary </a:t>
            </a:r>
            <a:r>
              <a:rPr lang="en-US" sz="1000" dirty="0" err="1" smtClean="0"/>
              <a:t>McCready</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473"/>
                                        </p:tgtEl>
                                      </p:cBhvr>
                                    </p:animEffect>
                                    <p:animScale>
                                      <p:cBhvr>
                                        <p:cTn id="7" dur="250" autoRev="1" fill="hold"/>
                                        <p:tgtEl>
                                          <p:spTgt spid="1447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4472">
                                            <p:txEl>
                                              <p:pRg st="1" end="1"/>
                                            </p:txEl>
                                          </p:spTgt>
                                        </p:tgtEl>
                                        <p:attrNameLst>
                                          <p:attrName>style.visibility</p:attrName>
                                        </p:attrNameLst>
                                      </p:cBhvr>
                                      <p:to>
                                        <p:strVal val="visible"/>
                                      </p:to>
                                    </p:set>
                                    <p:anim calcmode="lin" valueType="num">
                                      <p:cBhvr>
                                        <p:cTn id="12" dur="500" decel="50000" fill="hold">
                                          <p:stCondLst>
                                            <p:cond delay="0"/>
                                          </p:stCondLst>
                                        </p:cTn>
                                        <p:tgtEl>
                                          <p:spTgt spid="14472">
                                            <p:txEl>
                                              <p:pRg st="1" end="1"/>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4472">
                                            <p:txEl>
                                              <p:pRg st="1" end="1"/>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4472">
                                            <p:txEl>
                                              <p:pRg st="1" end="1"/>
                                            </p:txEl>
                                          </p:spTgt>
                                        </p:tgtEl>
                                        <p:attrNameLst>
                                          <p:attrName>ppt_w</p:attrName>
                                        </p:attrNameLst>
                                      </p:cBhvr>
                                      <p:tavLst>
                                        <p:tav tm="0">
                                          <p:val>
                                            <p:strVal val="#ppt_w*.05"/>
                                          </p:val>
                                        </p:tav>
                                        <p:tav tm="100000">
                                          <p:val>
                                            <p:strVal val="#ppt_w"/>
                                          </p:val>
                                        </p:tav>
                                      </p:tavLst>
                                    </p:anim>
                                    <p:anim calcmode="lin" valueType="num">
                                      <p:cBhvr>
                                        <p:cTn id="15" dur="1000" fill="hold"/>
                                        <p:tgtEl>
                                          <p:spTgt spid="14472">
                                            <p:txEl>
                                              <p:pRg st="1" end="1"/>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4472">
                                            <p:txEl>
                                              <p:pRg st="1" end="1"/>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4472">
                                            <p:txEl>
                                              <p:pRg st="1" end="1"/>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4472">
                                            <p:txEl>
                                              <p:pRg st="1" end="1"/>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44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8421687" cy="1362075"/>
          </a:xfrm>
        </p:spPr>
        <p:txBody>
          <a:bodyPr/>
          <a:lstStyle/>
          <a:p>
            <a:pPr>
              <a:defRPr/>
            </a:pPr>
            <a:r>
              <a:rPr lang="en-US" dirty="0" smtClean="0">
                <a:solidFill>
                  <a:schemeClr val="tx1"/>
                </a:solidFill>
              </a:rPr>
              <a:t>Maximum Allowable depletion</a:t>
            </a:r>
            <a:endParaRPr lang="en-US" dirty="0">
              <a:solidFill>
                <a:schemeClr val="tx1"/>
              </a:solidFill>
            </a:endParaRPr>
          </a:p>
        </p:txBody>
      </p:sp>
      <p:sp>
        <p:nvSpPr>
          <p:cNvPr id="48131" name="Text Placeholder 2"/>
          <p:cNvSpPr>
            <a:spLocks noGrp="1"/>
          </p:cNvSpPr>
          <p:nvPr>
            <p:ph type="body" idx="1"/>
          </p:nvPr>
        </p:nvSpPr>
        <p:spPr/>
        <p:txBody>
          <a:bodyPr/>
          <a:lstStyle/>
          <a:p>
            <a:r>
              <a:rPr lang="en-US" smtClean="0"/>
              <a:t>Irrigation Scheduling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Irrigation Scheduling</a:t>
            </a:r>
            <a:endParaRPr lang="en-US" dirty="0"/>
          </a:p>
        </p:txBody>
      </p:sp>
      <p:sp>
        <p:nvSpPr>
          <p:cNvPr id="22531"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a:p>
            <a:pPr>
              <a:buNone/>
            </a:pPr>
            <a:r>
              <a:rPr lang="en-US" dirty="0" smtClean="0"/>
              <a:t>The answers are based on: </a:t>
            </a:r>
          </a:p>
          <a:p>
            <a:pPr lvl="1">
              <a:buFont typeface="Wingdings" pitchFamily="-108" charset="2"/>
              <a:buNone/>
            </a:pPr>
            <a:r>
              <a:rPr lang="en-US" dirty="0" smtClean="0"/>
              <a:t>  water need of particular plants in the landscape, as influenced by the environment and other site-specific factors such as </a:t>
            </a:r>
            <a:r>
              <a:rPr lang="en-US" b="1" u="sng" dirty="0" smtClean="0">
                <a:solidFill>
                  <a:srgbClr val="3366FF"/>
                </a:solidFill>
              </a:rPr>
              <a:t>soil</a:t>
            </a:r>
            <a:r>
              <a:rPr lang="en-US" dirty="0" smtClean="0"/>
              <a:t>,    </a:t>
            </a:r>
            <a:r>
              <a:rPr lang="en-US" b="1" u="sng" dirty="0" smtClean="0">
                <a:solidFill>
                  <a:srgbClr val="FF6600"/>
                </a:solidFill>
              </a:rPr>
              <a:t>root zone depth</a:t>
            </a:r>
            <a:r>
              <a:rPr lang="en-US" dirty="0" smtClean="0"/>
              <a:t>and </a:t>
            </a:r>
            <a:r>
              <a:rPr lang="en-US" b="1" u="sng" dirty="0" smtClean="0">
                <a:solidFill>
                  <a:srgbClr val="32946A"/>
                </a:solidFill>
              </a:rPr>
              <a:t>local weather conditions</a:t>
            </a:r>
          </a:p>
        </p:txBody>
      </p:sp>
      <p:sp>
        <p:nvSpPr>
          <p:cNvPr id="5" name="TextBox 4"/>
          <p:cNvSpPr txBox="1"/>
          <p:nvPr/>
        </p:nvSpPr>
        <p:spPr>
          <a:xfrm>
            <a:off x="2174874" y="1222375"/>
            <a:ext cx="6969125" cy="1569660"/>
          </a:xfrm>
          <a:prstGeom prst="rect">
            <a:avLst/>
          </a:prstGeom>
          <a:noFill/>
        </p:spPr>
        <p:txBody>
          <a:bodyPr wrap="square" rtlCol="0">
            <a:spAutoFit/>
          </a:bodyPr>
          <a:lstStyle/>
          <a:p>
            <a:pPr>
              <a:buFont typeface="Arial"/>
              <a:buChar char="•"/>
            </a:pPr>
            <a:r>
              <a:rPr lang="en-US" sz="3200" dirty="0" smtClean="0">
                <a:latin typeface="Trebuchet MS"/>
                <a:cs typeface="Trebuchet MS"/>
              </a:rPr>
              <a:t>How much water should be applied?</a:t>
            </a:r>
          </a:p>
          <a:p>
            <a:pPr>
              <a:buFont typeface="Arial"/>
              <a:buChar char="•"/>
            </a:pPr>
            <a:endParaRPr lang="en-US" sz="3200" dirty="0" smtClean="0">
              <a:latin typeface="Trebuchet MS"/>
              <a:cs typeface="Trebuchet MS"/>
            </a:endParaRPr>
          </a:p>
          <a:p>
            <a:pPr>
              <a:buFont typeface="Arial"/>
              <a:buChar char="•"/>
            </a:pPr>
            <a:r>
              <a:rPr lang="en-US" sz="3200" dirty="0" smtClean="0">
                <a:latin typeface="Trebuchet MS"/>
                <a:cs typeface="Trebuchet MS"/>
              </a:rPr>
              <a:t>When should it be applied?</a:t>
            </a:r>
          </a:p>
        </p:txBody>
      </p:sp>
      <p:pic>
        <p:nvPicPr>
          <p:cNvPr id="6" name="Picture 5" descr="j04286622.jpg"/>
          <p:cNvPicPr>
            <a:picLocks noChangeAspect="1"/>
          </p:cNvPicPr>
          <p:nvPr/>
        </p:nvPicPr>
        <p:blipFill>
          <a:blip r:embed="rId3" cstate="print"/>
          <a:stretch>
            <a:fillRect/>
          </a:stretch>
        </p:blipFill>
        <p:spPr>
          <a:xfrm>
            <a:off x="339725" y="1485900"/>
            <a:ext cx="1588733" cy="2387600"/>
          </a:xfrm>
          <a:prstGeom prst="rect">
            <a:avLst/>
          </a:prstGeom>
        </p:spPr>
      </p:pic>
      <p:sp>
        <p:nvSpPr>
          <p:cNvPr id="7" name="Rectangle 6"/>
          <p:cNvSpPr/>
          <p:nvPr/>
        </p:nvSpPr>
        <p:spPr>
          <a:xfrm rot="16200000">
            <a:off x="-469478" y="2853725"/>
            <a:ext cx="1505540" cy="215444"/>
          </a:xfrm>
          <a:prstGeom prst="rect">
            <a:avLst/>
          </a:prstGeom>
        </p:spPr>
        <p:txBody>
          <a:bodyPr wrap="none">
            <a:spAutoFit/>
          </a:bodyPr>
          <a:lstStyle/>
          <a:p>
            <a:r>
              <a:rPr lang="en-US" sz="800" dirty="0" smtClean="0"/>
              <a:t>Photo credit: Microsoft Clip Art</a:t>
            </a:r>
            <a:endParaRPr lang="en-US" sz="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Available Water vs. Readily Available Water</a:t>
            </a:r>
            <a:endParaRPr lang="en-US" dirty="0"/>
          </a:p>
        </p:txBody>
      </p:sp>
      <p:sp>
        <p:nvSpPr>
          <p:cNvPr id="5" name="Content Placeholder 4"/>
          <p:cNvSpPr>
            <a:spLocks noGrp="1"/>
          </p:cNvSpPr>
          <p:nvPr>
            <p:ph idx="1"/>
          </p:nvPr>
        </p:nvSpPr>
        <p:spPr/>
        <p:txBody>
          <a:bodyPr/>
          <a:lstStyle/>
          <a:p>
            <a:r>
              <a:rPr lang="en-US" dirty="0" smtClean="0">
                <a:latin typeface="Constantia" pitchFamily="-108" charset="0"/>
              </a:rPr>
              <a:t>Removal of all soil water could result in quality decline</a:t>
            </a:r>
          </a:p>
          <a:p>
            <a:endParaRPr lang="en-US" dirty="0"/>
          </a:p>
        </p:txBody>
      </p:sp>
      <p:pic>
        <p:nvPicPr>
          <p:cNvPr id="7" name="Picture 6"/>
          <p:cNvPicPr>
            <a:picLocks noChangeAspect="1"/>
          </p:cNvPicPr>
          <p:nvPr/>
        </p:nvPicPr>
        <p:blipFill>
          <a:blip r:embed="rId2"/>
          <a:stretch>
            <a:fillRect/>
          </a:stretch>
        </p:blipFill>
        <p:spPr>
          <a:xfrm>
            <a:off x="3289300" y="2466976"/>
            <a:ext cx="5346699" cy="401002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13" y="0"/>
            <a:ext cx="8024812" cy="806450"/>
          </a:xfrm>
        </p:spPr>
        <p:txBody>
          <a:bodyPr>
            <a:normAutofit fontScale="90000"/>
          </a:bodyPr>
          <a:lstStyle/>
          <a:p>
            <a:pPr>
              <a:defRPr/>
            </a:pPr>
            <a:r>
              <a:rPr lang="en-US" sz="4500" dirty="0"/>
              <a:t>Readily Available Water (RAW)</a:t>
            </a:r>
          </a:p>
        </p:txBody>
      </p:sp>
      <p:sp>
        <p:nvSpPr>
          <p:cNvPr id="142" name="TextBox 141"/>
          <p:cNvSpPr txBox="1">
            <a:spLocks noChangeArrowheads="1"/>
          </p:cNvSpPr>
          <p:nvPr/>
        </p:nvSpPr>
        <p:spPr bwMode="auto">
          <a:xfrm>
            <a:off x="0" y="2001838"/>
            <a:ext cx="4175125" cy="707886"/>
          </a:xfrm>
          <a:prstGeom prst="rect">
            <a:avLst/>
          </a:prstGeom>
          <a:noFill/>
          <a:ln w="9525">
            <a:noFill/>
            <a:miter lim="800000"/>
            <a:headEnd/>
            <a:tailEnd/>
          </a:ln>
        </p:spPr>
        <p:txBody>
          <a:bodyPr wrap="square">
            <a:prstTxWarp prst="textNoShape">
              <a:avLst/>
            </a:prstTxWarp>
            <a:spAutoFit/>
          </a:bodyPr>
          <a:lstStyle/>
          <a:p>
            <a:r>
              <a:rPr lang="en-US" sz="4000" dirty="0">
                <a:solidFill>
                  <a:srgbClr val="FF6600"/>
                </a:solidFill>
                <a:latin typeface="Trebuchet MS" pitchFamily="-108" charset="0"/>
              </a:rPr>
              <a:t>RAW = AW * MAD</a:t>
            </a:r>
          </a:p>
        </p:txBody>
      </p:sp>
      <p:sp>
        <p:nvSpPr>
          <p:cNvPr id="49157" name="TextBox 149"/>
          <p:cNvSpPr txBox="1">
            <a:spLocks noChangeArrowheads="1"/>
          </p:cNvSpPr>
          <p:nvPr/>
        </p:nvSpPr>
        <p:spPr bwMode="auto">
          <a:xfrm>
            <a:off x="452438" y="3065463"/>
            <a:ext cx="3213100" cy="1800225"/>
          </a:xfrm>
          <a:prstGeom prst="rect">
            <a:avLst/>
          </a:prstGeom>
          <a:noFill/>
          <a:ln w="9525">
            <a:noFill/>
            <a:miter lim="800000"/>
            <a:headEnd/>
            <a:tailEnd/>
          </a:ln>
        </p:spPr>
        <p:txBody>
          <a:bodyPr>
            <a:prstTxWarp prst="textNoShape">
              <a:avLst/>
            </a:prstTxWarp>
            <a:spAutoFit/>
          </a:bodyPr>
          <a:lstStyle/>
          <a:p>
            <a:r>
              <a:rPr lang="en-US" sz="2800" dirty="0">
                <a:latin typeface="Trebuchet MS" pitchFamily="-108" charset="0"/>
              </a:rPr>
              <a:t>MAD = Maximum allowable depletion, based on plant type </a:t>
            </a:r>
          </a:p>
        </p:txBody>
      </p:sp>
      <p:sp>
        <p:nvSpPr>
          <p:cNvPr id="49158" name="Rectangle 142"/>
          <p:cNvSpPr>
            <a:spLocks noChangeArrowheads="1"/>
          </p:cNvSpPr>
          <p:nvPr/>
        </p:nvSpPr>
        <p:spPr bwMode="auto">
          <a:xfrm>
            <a:off x="8058150" y="5264150"/>
            <a:ext cx="534988" cy="274638"/>
          </a:xfrm>
          <a:prstGeom prst="rect">
            <a:avLst/>
          </a:prstGeom>
          <a:noFill/>
          <a:ln w="9525">
            <a:noFill/>
            <a:miter lim="800000"/>
            <a:headEnd/>
            <a:tailEnd/>
          </a:ln>
        </p:spPr>
        <p:txBody>
          <a:bodyPr wrap="none">
            <a:prstTxWarp prst="textNoShape">
              <a:avLst/>
            </a:prstTxWarp>
            <a:spAutoFit/>
          </a:bodyPr>
          <a:lstStyle/>
          <a:p>
            <a:r>
              <a:rPr lang="en-US" sz="1200">
                <a:ea typeface="Arial" pitchFamily="-108" charset="0"/>
                <a:cs typeface="Arial" pitchFamily="-108" charset="0"/>
              </a:rPr>
              <a:t> PWP</a:t>
            </a:r>
          </a:p>
        </p:txBody>
      </p:sp>
      <p:sp>
        <p:nvSpPr>
          <p:cNvPr id="49159" name="Rectangle 144"/>
          <p:cNvSpPr>
            <a:spLocks noChangeArrowheads="1"/>
          </p:cNvSpPr>
          <p:nvPr/>
        </p:nvSpPr>
        <p:spPr bwMode="auto">
          <a:xfrm>
            <a:off x="4081463" y="3284538"/>
            <a:ext cx="3976687" cy="2662237"/>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49160" name="Rectangle 145" descr="Wide upward diagonal"/>
          <p:cNvSpPr>
            <a:spLocks noChangeArrowheads="1"/>
          </p:cNvSpPr>
          <p:nvPr/>
        </p:nvSpPr>
        <p:spPr bwMode="auto">
          <a:xfrm>
            <a:off x="4081463" y="3317875"/>
            <a:ext cx="3948112" cy="263366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grpSp>
        <p:nvGrpSpPr>
          <p:cNvPr id="49161" name="Group 146"/>
          <p:cNvGrpSpPr>
            <a:grpSpLocks/>
          </p:cNvGrpSpPr>
          <p:nvPr/>
        </p:nvGrpSpPr>
        <p:grpSpPr bwMode="auto">
          <a:xfrm>
            <a:off x="4081463" y="3317875"/>
            <a:ext cx="3935412" cy="2573338"/>
            <a:chOff x="1872" y="1536"/>
            <a:chExt cx="1170" cy="603"/>
          </a:xfrm>
        </p:grpSpPr>
        <p:grpSp>
          <p:nvGrpSpPr>
            <p:cNvPr id="49190" name="Group 147"/>
            <p:cNvGrpSpPr>
              <a:grpSpLocks/>
            </p:cNvGrpSpPr>
            <p:nvPr/>
          </p:nvGrpSpPr>
          <p:grpSpPr bwMode="auto">
            <a:xfrm>
              <a:off x="2256" y="1536"/>
              <a:ext cx="450" cy="603"/>
              <a:chOff x="912" y="2016"/>
              <a:chExt cx="450" cy="603"/>
            </a:xfrm>
          </p:grpSpPr>
          <p:sp>
            <p:nvSpPr>
              <p:cNvPr id="49267" name="Freeform 148"/>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9268" name="Freeform 149"/>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9269" name="Freeform 150"/>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9270" name="Freeform 151"/>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9271" name="Freeform 152"/>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9272" name="Freeform 153"/>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9273" name="Freeform 154"/>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9274" name="Freeform 155"/>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9275" name="Freeform 156"/>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9276" name="Freeform 157"/>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9277" name="Freeform 158"/>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9278" name="Freeform 159"/>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9279" name="Freeform 160"/>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9280" name="Freeform 161"/>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9281" name="Freeform 162"/>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9282" name="Freeform 163"/>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9283" name="Freeform 164"/>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9284" name="Freeform 165"/>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9285" name="Freeform 166"/>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9286" name="Freeform 167"/>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9287" name="Freeform 168"/>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9288" name="Freeform 169"/>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9289" name="Freeform 170"/>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9290" name="Freeform 171"/>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9291" name="Freeform 172"/>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9292" name="Freeform 173"/>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9293" name="Freeform 174"/>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9294" name="Freeform 175"/>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9295" name="Freeform 176"/>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9296" name="Freeform 177"/>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9297" name="Freeform 178"/>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9298" name="Freeform 179"/>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9299" name="Freeform 180"/>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9300" name="Freeform 181"/>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9301" name="Freeform 182"/>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9302" name="Freeform 183"/>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9303" name="Freeform 184"/>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9191" name="Group 185"/>
            <p:cNvGrpSpPr>
              <a:grpSpLocks/>
            </p:cNvGrpSpPr>
            <p:nvPr/>
          </p:nvGrpSpPr>
          <p:grpSpPr bwMode="auto">
            <a:xfrm>
              <a:off x="2592" y="1536"/>
              <a:ext cx="450" cy="603"/>
              <a:chOff x="912" y="2016"/>
              <a:chExt cx="450" cy="603"/>
            </a:xfrm>
          </p:grpSpPr>
          <p:sp>
            <p:nvSpPr>
              <p:cNvPr id="49230" name="Freeform 186"/>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9231" name="Freeform 187"/>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9232" name="Freeform 188"/>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9233" name="Freeform 189"/>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9234" name="Freeform 190"/>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9235" name="Freeform 191"/>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9236" name="Freeform 192"/>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9237" name="Freeform 193"/>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9238" name="Freeform 194"/>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9239" name="Freeform 195"/>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9240" name="Freeform 196"/>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9241" name="Freeform 197"/>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9242" name="Freeform 198"/>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9243" name="Freeform 199"/>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9244" name="Freeform 200"/>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9245" name="Freeform 201"/>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9246" name="Freeform 202"/>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9247" name="Freeform 203"/>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9248" name="Freeform 204"/>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9249" name="Freeform 205"/>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9250" name="Freeform 206"/>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9251" name="Freeform 207"/>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9252" name="Freeform 208"/>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9253" name="Freeform 209"/>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9254" name="Freeform 210"/>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9255" name="Freeform 211"/>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9256" name="Freeform 212"/>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9257" name="Freeform 213"/>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9258" name="Freeform 214"/>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9259" name="Freeform 215"/>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9260" name="Freeform 216"/>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9261" name="Freeform 217"/>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9262" name="Freeform 218"/>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9263" name="Freeform 219"/>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9264" name="Freeform 220"/>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9265" name="Freeform 221"/>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9266" name="Freeform 222"/>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9192" name="Group 223"/>
            <p:cNvGrpSpPr>
              <a:grpSpLocks/>
            </p:cNvGrpSpPr>
            <p:nvPr/>
          </p:nvGrpSpPr>
          <p:grpSpPr bwMode="auto">
            <a:xfrm>
              <a:off x="1872" y="1536"/>
              <a:ext cx="450" cy="603"/>
              <a:chOff x="912" y="2016"/>
              <a:chExt cx="450" cy="603"/>
            </a:xfrm>
          </p:grpSpPr>
          <p:sp>
            <p:nvSpPr>
              <p:cNvPr id="49193" name="Freeform 224"/>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49194" name="Freeform 225"/>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49195" name="Freeform 226"/>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49196" name="Freeform 227"/>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49197" name="Freeform 228"/>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49198" name="Freeform 229"/>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49199" name="Freeform 230"/>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49200" name="Freeform 231"/>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49201" name="Freeform 232"/>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49202" name="Freeform 233"/>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49203" name="Freeform 234"/>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49204" name="Freeform 235"/>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49205" name="Freeform 236"/>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49206" name="Freeform 237"/>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49207" name="Freeform 238"/>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49208" name="Freeform 239"/>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49209" name="Freeform 240"/>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49210" name="Freeform 241"/>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49211" name="Freeform 242"/>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49212" name="Freeform 243"/>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49213" name="Freeform 244"/>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49214" name="Freeform 245"/>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49215" name="Freeform 246"/>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49216" name="Freeform 247"/>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9217" name="Freeform 248"/>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49218" name="Freeform 249"/>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49219" name="Freeform 250"/>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49220" name="Freeform 251"/>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49221" name="Freeform 252"/>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49222" name="Freeform 253"/>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49223" name="Freeform 254"/>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49224" name="Freeform 255"/>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49225" name="Freeform 256"/>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49226" name="Freeform 257"/>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49227" name="Freeform 258"/>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49228" name="Freeform 259"/>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49229" name="Freeform 260"/>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49162" name="Rectangle 261" descr="Wide upward diagonal"/>
          <p:cNvSpPr>
            <a:spLocks noChangeArrowheads="1"/>
          </p:cNvSpPr>
          <p:nvPr/>
        </p:nvSpPr>
        <p:spPr bwMode="auto">
          <a:xfrm>
            <a:off x="4081463" y="3889375"/>
            <a:ext cx="3948112" cy="801688"/>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9163" name="Rectangle 262" descr="Wide upward diagonal"/>
          <p:cNvSpPr>
            <a:spLocks noChangeArrowheads="1"/>
          </p:cNvSpPr>
          <p:nvPr/>
        </p:nvSpPr>
        <p:spPr bwMode="auto">
          <a:xfrm>
            <a:off x="4081463" y="3889375"/>
            <a:ext cx="3948112" cy="171926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9164" name="Rectangle 263" descr="Wide upward diagonal"/>
          <p:cNvSpPr>
            <a:spLocks noChangeArrowheads="1"/>
          </p:cNvSpPr>
          <p:nvPr/>
        </p:nvSpPr>
        <p:spPr bwMode="auto">
          <a:xfrm>
            <a:off x="4081463" y="3889375"/>
            <a:ext cx="3948112" cy="206216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9165" name="Rectangle 264" descr="Wide upward diagonal"/>
          <p:cNvSpPr>
            <a:spLocks noChangeArrowheads="1"/>
          </p:cNvSpPr>
          <p:nvPr/>
        </p:nvSpPr>
        <p:spPr bwMode="auto">
          <a:xfrm>
            <a:off x="4081463" y="5608638"/>
            <a:ext cx="3948112" cy="342900"/>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9166" name="Rectangle 265"/>
          <p:cNvSpPr>
            <a:spLocks noChangeArrowheads="1"/>
          </p:cNvSpPr>
          <p:nvPr/>
        </p:nvSpPr>
        <p:spPr bwMode="auto">
          <a:xfrm>
            <a:off x="4081463" y="2057400"/>
            <a:ext cx="3948112" cy="1227138"/>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49167" name="Line 266"/>
          <p:cNvSpPr>
            <a:spLocks noChangeShapeType="1"/>
          </p:cNvSpPr>
          <p:nvPr/>
        </p:nvSpPr>
        <p:spPr bwMode="auto">
          <a:xfrm>
            <a:off x="4081463" y="4718050"/>
            <a:ext cx="394811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9168" name="Line 267"/>
          <p:cNvSpPr>
            <a:spLocks noChangeShapeType="1"/>
          </p:cNvSpPr>
          <p:nvPr/>
        </p:nvSpPr>
        <p:spPr bwMode="auto">
          <a:xfrm>
            <a:off x="6219825" y="3898900"/>
            <a:ext cx="0" cy="819150"/>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49169" name="Line 268"/>
          <p:cNvSpPr>
            <a:spLocks noChangeShapeType="1"/>
          </p:cNvSpPr>
          <p:nvPr/>
        </p:nvSpPr>
        <p:spPr bwMode="auto">
          <a:xfrm flipH="1">
            <a:off x="4081463" y="3898900"/>
            <a:ext cx="3948112" cy="0"/>
          </a:xfrm>
          <a:prstGeom prst="line">
            <a:avLst/>
          </a:prstGeom>
          <a:noFill/>
          <a:ln w="9525">
            <a:solidFill>
              <a:srgbClr val="0000FF"/>
            </a:solidFill>
            <a:round/>
            <a:headEnd/>
            <a:tailEnd/>
          </a:ln>
        </p:spPr>
        <p:txBody>
          <a:bodyPr>
            <a:prstTxWarp prst="textNoShape">
              <a:avLst/>
            </a:prstTxWarp>
          </a:bodyPr>
          <a:lstStyle/>
          <a:p>
            <a:endParaRPr lang="en-US"/>
          </a:p>
        </p:txBody>
      </p:sp>
      <p:sp>
        <p:nvSpPr>
          <p:cNvPr id="49170" name="Line 269"/>
          <p:cNvSpPr>
            <a:spLocks noChangeShapeType="1"/>
          </p:cNvSpPr>
          <p:nvPr/>
        </p:nvSpPr>
        <p:spPr bwMode="auto">
          <a:xfrm flipH="1">
            <a:off x="4081463" y="5608638"/>
            <a:ext cx="3948112" cy="0"/>
          </a:xfrm>
          <a:prstGeom prst="line">
            <a:avLst/>
          </a:prstGeom>
          <a:noFill/>
          <a:ln w="9525">
            <a:solidFill>
              <a:srgbClr val="FF0000"/>
            </a:solidFill>
            <a:round/>
            <a:headEnd/>
            <a:tailEnd/>
          </a:ln>
        </p:spPr>
        <p:txBody>
          <a:bodyPr>
            <a:prstTxWarp prst="textNoShape">
              <a:avLst/>
            </a:prstTxWarp>
          </a:bodyPr>
          <a:lstStyle/>
          <a:p>
            <a:endParaRPr lang="en-US"/>
          </a:p>
        </p:txBody>
      </p:sp>
      <p:sp>
        <p:nvSpPr>
          <p:cNvPr id="49171" name="Line 270"/>
          <p:cNvSpPr>
            <a:spLocks noChangeShapeType="1"/>
          </p:cNvSpPr>
          <p:nvPr/>
        </p:nvSpPr>
        <p:spPr bwMode="auto">
          <a:xfrm>
            <a:off x="4740275" y="3898900"/>
            <a:ext cx="0" cy="1636713"/>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49172" name="Rectangle 271"/>
          <p:cNvSpPr>
            <a:spLocks noChangeArrowheads="1"/>
          </p:cNvSpPr>
          <p:nvPr/>
        </p:nvSpPr>
        <p:spPr bwMode="auto">
          <a:xfrm>
            <a:off x="4733925" y="4311650"/>
            <a:ext cx="985838" cy="274638"/>
          </a:xfrm>
          <a:prstGeom prst="rect">
            <a:avLst/>
          </a:prstGeom>
          <a:noFill/>
          <a:ln w="9525">
            <a:noFill/>
            <a:miter lim="800000"/>
            <a:headEnd/>
            <a:tailEnd/>
          </a:ln>
        </p:spPr>
        <p:txBody>
          <a:bodyPr>
            <a:prstTxWarp prst="textNoShape">
              <a:avLst/>
            </a:prstTxWarp>
            <a:spAutoFit/>
          </a:bodyPr>
          <a:lstStyle/>
          <a:p>
            <a:r>
              <a:rPr lang="en-US" sz="1200" b="1">
                <a:ea typeface="Arial" pitchFamily="-108" charset="0"/>
                <a:cs typeface="Arial" pitchFamily="-108" charset="0"/>
              </a:rPr>
              <a:t>AW</a:t>
            </a:r>
          </a:p>
        </p:txBody>
      </p:sp>
      <p:sp>
        <p:nvSpPr>
          <p:cNvPr id="49173" name="Line 272"/>
          <p:cNvSpPr>
            <a:spLocks noChangeShapeType="1"/>
          </p:cNvSpPr>
          <p:nvPr/>
        </p:nvSpPr>
        <p:spPr bwMode="auto">
          <a:xfrm flipH="1">
            <a:off x="8029575" y="3898900"/>
            <a:ext cx="1651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9174" name="Rectangle 273"/>
          <p:cNvSpPr>
            <a:spLocks noChangeArrowheads="1"/>
          </p:cNvSpPr>
          <p:nvPr/>
        </p:nvSpPr>
        <p:spPr bwMode="auto">
          <a:xfrm>
            <a:off x="8058150" y="3546475"/>
            <a:ext cx="536575" cy="274638"/>
          </a:xfrm>
          <a:prstGeom prst="rect">
            <a:avLst/>
          </a:prstGeom>
          <a:noFill/>
          <a:ln w="9525">
            <a:noFill/>
            <a:miter lim="800000"/>
            <a:headEnd/>
            <a:tailEnd/>
          </a:ln>
        </p:spPr>
        <p:txBody>
          <a:bodyPr>
            <a:prstTxWarp prst="textNoShape">
              <a:avLst/>
            </a:prstTxWarp>
            <a:spAutoFit/>
          </a:bodyPr>
          <a:lstStyle/>
          <a:p>
            <a:r>
              <a:rPr lang="en-US" sz="1200">
                <a:ea typeface="Arial" pitchFamily="-108" charset="0"/>
                <a:cs typeface="Arial" pitchFamily="-108" charset="0"/>
              </a:rPr>
              <a:t>FC</a:t>
            </a:r>
          </a:p>
        </p:txBody>
      </p:sp>
      <p:sp>
        <p:nvSpPr>
          <p:cNvPr id="49175" name="Line 274"/>
          <p:cNvSpPr>
            <a:spLocks noChangeShapeType="1"/>
          </p:cNvSpPr>
          <p:nvPr/>
        </p:nvSpPr>
        <p:spPr bwMode="auto">
          <a:xfrm flipH="1">
            <a:off x="8058150" y="5608638"/>
            <a:ext cx="1651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9176" name="Text Box 275"/>
          <p:cNvSpPr txBox="1">
            <a:spLocks noChangeArrowheads="1"/>
          </p:cNvSpPr>
          <p:nvPr/>
        </p:nvSpPr>
        <p:spPr bwMode="auto">
          <a:xfrm>
            <a:off x="8097838" y="2978150"/>
            <a:ext cx="306387" cy="306388"/>
          </a:xfrm>
          <a:prstGeom prst="rect">
            <a:avLst/>
          </a:prstGeom>
          <a:noFill/>
          <a:ln w="9525">
            <a:noFill/>
            <a:miter lim="800000"/>
            <a:headEnd/>
            <a:tailEnd/>
          </a:ln>
        </p:spPr>
        <p:txBody>
          <a:bodyPr wrap="none">
            <a:prstTxWarp prst="textNoShape">
              <a:avLst/>
            </a:prstTxWarp>
            <a:spAutoFit/>
          </a:bodyPr>
          <a:lstStyle/>
          <a:p>
            <a:r>
              <a:rPr lang="ru-RU" sz="1400">
                <a:ea typeface="Times New Roman" pitchFamily="-108" charset="0"/>
                <a:cs typeface="Times New Roman" pitchFamily="-108" charset="0"/>
              </a:rPr>
              <a:t>ө</a:t>
            </a:r>
          </a:p>
        </p:txBody>
      </p:sp>
      <p:sp>
        <p:nvSpPr>
          <p:cNvPr id="49177" name="Line 276"/>
          <p:cNvSpPr>
            <a:spLocks noChangeShapeType="1"/>
          </p:cNvSpPr>
          <p:nvPr/>
        </p:nvSpPr>
        <p:spPr bwMode="auto">
          <a:xfrm flipH="1">
            <a:off x="8029575" y="3284538"/>
            <a:ext cx="1651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9178" name="Freeform 277"/>
          <p:cNvSpPr>
            <a:spLocks/>
          </p:cNvSpPr>
          <p:nvPr/>
        </p:nvSpPr>
        <p:spPr bwMode="auto">
          <a:xfrm>
            <a:off x="4081463" y="2465388"/>
            <a:ext cx="3976687" cy="887412"/>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grpSp>
        <p:nvGrpSpPr>
          <p:cNvPr id="49179" name="Group 278"/>
          <p:cNvGrpSpPr>
            <a:grpSpLocks/>
          </p:cNvGrpSpPr>
          <p:nvPr/>
        </p:nvGrpSpPr>
        <p:grpSpPr bwMode="auto">
          <a:xfrm>
            <a:off x="7373938" y="2057400"/>
            <a:ext cx="655637" cy="1227138"/>
            <a:chOff x="2304" y="1056"/>
            <a:chExt cx="360" cy="576"/>
          </a:xfrm>
        </p:grpSpPr>
        <p:sp>
          <p:nvSpPr>
            <p:cNvPr id="49182" name="Line 279"/>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49183" name="Line 280"/>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49184" name="AutoShape 281"/>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9185" name="AutoShape 282"/>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49186" name="Freeform 283"/>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9187" name="Freeform 284"/>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9188" name="Freeform 285"/>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49189" name="Freeform 286"/>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49180" name="Freeform 287"/>
          <p:cNvSpPr>
            <a:spLocks/>
          </p:cNvSpPr>
          <p:nvPr/>
        </p:nvSpPr>
        <p:spPr bwMode="auto">
          <a:xfrm>
            <a:off x="4108450" y="2260600"/>
            <a:ext cx="3976688" cy="1162050"/>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15648" name="Rectangle 288"/>
          <p:cNvSpPr>
            <a:spLocks noChangeArrowheads="1"/>
          </p:cNvSpPr>
          <p:nvPr/>
        </p:nvSpPr>
        <p:spPr bwMode="auto">
          <a:xfrm>
            <a:off x="6223000" y="4119563"/>
            <a:ext cx="1150938" cy="273050"/>
          </a:xfrm>
          <a:prstGeom prst="rect">
            <a:avLst/>
          </a:prstGeom>
          <a:noFill/>
          <a:ln w="9525">
            <a:noFill/>
            <a:miter lim="800000"/>
            <a:headEnd/>
            <a:tailEnd/>
          </a:ln>
        </p:spPr>
        <p:txBody>
          <a:bodyPr>
            <a:prstTxWarp prst="textNoShape">
              <a:avLst/>
            </a:prstTxWarp>
            <a:spAutoFit/>
          </a:bodyPr>
          <a:lstStyle/>
          <a:p>
            <a:r>
              <a:rPr lang="en-US" sz="1200" b="1">
                <a:ea typeface="Arial" pitchFamily="-108" charset="0"/>
                <a:cs typeface="Arial" pitchFamily="-108" charset="0"/>
              </a:rPr>
              <a:t> RAW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42">
                                            <p:txEl>
                                              <p:pRg st="0" end="0"/>
                                            </p:txEl>
                                          </p:spTgt>
                                        </p:tgtEl>
                                        <p:attrNameLst>
                                          <p:attrName>style.color</p:attrName>
                                        </p:attrNameLst>
                                      </p:cBhvr>
                                      <p:to>
                                        <a:schemeClr val="accent2"/>
                                      </p:to>
                                    </p:animClr>
                                  </p:childTnLst>
                                </p:cTn>
                              </p:par>
                              <p:par>
                                <p:cTn id="7" presetID="26" presetClass="emph" presetSubtype="0" fill="hold" nodeType="withEffect">
                                  <p:stCondLst>
                                    <p:cond delay="0"/>
                                  </p:stCondLst>
                                  <p:childTnLst>
                                    <p:animEffect transition="out" filter="fade">
                                      <p:cBhvr>
                                        <p:cTn id="8" dur="500" tmFilter="0, 0; .2, .5; .8, .5; 1, 0"/>
                                        <p:tgtEl>
                                          <p:spTgt spid="142">
                                            <p:txEl>
                                              <p:pRg st="0" end="0"/>
                                            </p:txEl>
                                          </p:spTgt>
                                        </p:tgtEl>
                                      </p:cBhvr>
                                    </p:animEffect>
                                    <p:animScale>
                                      <p:cBhvr>
                                        <p:cTn id="9" dur="250" autoRev="1" fill="hold"/>
                                        <p:tgtEl>
                                          <p:spTgt spid="142">
                                            <p:txEl>
                                              <p:pRg st="0" end="0"/>
                                            </p:txEl>
                                          </p:spTgt>
                                        </p:tgtEl>
                                      </p:cBhvr>
                                      <p:by x="105000" y="105000"/>
                                    </p:animScale>
                                  </p:childTnLst>
                                </p:cTn>
                              </p:par>
                            </p:childTnLst>
                          </p:cTn>
                        </p:par>
                        <p:par>
                          <p:cTn id="10" fill="hold">
                            <p:stCondLst>
                              <p:cond delay="2000"/>
                            </p:stCondLst>
                            <p:childTnLst>
                              <p:par>
                                <p:cTn id="11" presetID="3" presetClass="emph" presetSubtype="2" fill="hold" grpId="0" nodeType="afterEffect">
                                  <p:stCondLst>
                                    <p:cond delay="0"/>
                                  </p:stCondLst>
                                  <p:childTnLst>
                                    <p:animClr clrSpc="rgb" dir="cw">
                                      <p:cBhvr override="childStyle">
                                        <p:cTn id="12" dur="2000" fill="hold"/>
                                        <p:tgtEl>
                                          <p:spTgt spid="1564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0"/>
            <a:ext cx="9144000" cy="936625"/>
          </a:xfrm>
        </p:spPr>
        <p:txBody>
          <a:bodyPr/>
          <a:lstStyle/>
          <a:p>
            <a:pPr>
              <a:defRPr/>
            </a:pPr>
            <a:r>
              <a:rPr lang="en-US" sz="3600" dirty="0"/>
              <a:t>Readily Available Water (RAW) - Example</a:t>
            </a:r>
          </a:p>
        </p:txBody>
      </p:sp>
      <p:sp>
        <p:nvSpPr>
          <p:cNvPr id="51203" name="TextBox 128"/>
          <p:cNvSpPr txBox="1">
            <a:spLocks noChangeArrowheads="1"/>
          </p:cNvSpPr>
          <p:nvPr/>
        </p:nvSpPr>
        <p:spPr bwMode="auto">
          <a:xfrm>
            <a:off x="276225" y="2252663"/>
            <a:ext cx="3603625" cy="954107"/>
          </a:xfrm>
          <a:prstGeom prst="rect">
            <a:avLst/>
          </a:prstGeom>
          <a:noFill/>
          <a:ln w="9525">
            <a:noFill/>
            <a:miter lim="800000"/>
            <a:headEnd/>
            <a:tailEnd/>
          </a:ln>
        </p:spPr>
        <p:txBody>
          <a:bodyPr>
            <a:prstTxWarp prst="textNoShape">
              <a:avLst/>
            </a:prstTxWarp>
            <a:spAutoFit/>
          </a:bodyPr>
          <a:lstStyle/>
          <a:p>
            <a:r>
              <a:rPr lang="en-US" sz="2800" dirty="0">
                <a:latin typeface="Trebuchet MS" pitchFamily="-108" charset="0"/>
              </a:rPr>
              <a:t>Assume MAD = 60</a:t>
            </a:r>
            <a:r>
              <a:rPr lang="en-US" sz="2800" dirty="0" smtClean="0">
                <a:latin typeface="Trebuchet MS" pitchFamily="-108" charset="0"/>
              </a:rPr>
              <a:t>%</a:t>
            </a:r>
          </a:p>
          <a:p>
            <a:r>
              <a:rPr lang="en-US" sz="2800" dirty="0">
                <a:latin typeface="Trebuchet MS" pitchFamily="-108" charset="0"/>
              </a:rPr>
              <a:t>f</a:t>
            </a:r>
            <a:r>
              <a:rPr lang="en-US" sz="2800" dirty="0" smtClean="0">
                <a:latin typeface="Trebuchet MS" pitchFamily="-108" charset="0"/>
              </a:rPr>
              <a:t>or turfgrass</a:t>
            </a:r>
            <a:endParaRPr lang="en-US" sz="2800" dirty="0">
              <a:latin typeface="Trebuchet MS" pitchFamily="-108" charset="0"/>
            </a:endParaRPr>
          </a:p>
        </p:txBody>
      </p:sp>
      <p:sp>
        <p:nvSpPr>
          <p:cNvPr id="149" name="TextBox 148"/>
          <p:cNvSpPr txBox="1">
            <a:spLocks noChangeArrowheads="1"/>
          </p:cNvSpPr>
          <p:nvPr/>
        </p:nvSpPr>
        <p:spPr bwMode="auto">
          <a:xfrm>
            <a:off x="314325" y="3452813"/>
            <a:ext cx="3214688" cy="519112"/>
          </a:xfrm>
          <a:prstGeom prst="rect">
            <a:avLst/>
          </a:prstGeom>
          <a:noFill/>
          <a:ln w="9525">
            <a:noFill/>
            <a:miter lim="800000"/>
            <a:headEnd/>
            <a:tailEnd/>
          </a:ln>
        </p:spPr>
        <p:txBody>
          <a:bodyPr>
            <a:prstTxWarp prst="textNoShape">
              <a:avLst/>
            </a:prstTxWarp>
            <a:spAutoFit/>
          </a:bodyPr>
          <a:lstStyle/>
          <a:p>
            <a:r>
              <a:rPr lang="en-US" sz="2800" dirty="0">
                <a:solidFill>
                  <a:srgbClr val="FF6600"/>
                </a:solidFill>
                <a:latin typeface="Trebuchet MS" pitchFamily="-108" charset="0"/>
              </a:rPr>
              <a:t>RAW = AW * MAD</a:t>
            </a:r>
          </a:p>
        </p:txBody>
      </p:sp>
      <p:sp>
        <p:nvSpPr>
          <p:cNvPr id="51206" name="Rectangle 147"/>
          <p:cNvSpPr>
            <a:spLocks noChangeArrowheads="1"/>
          </p:cNvSpPr>
          <p:nvPr/>
        </p:nvSpPr>
        <p:spPr bwMode="auto">
          <a:xfrm>
            <a:off x="8043863" y="4767263"/>
            <a:ext cx="900112"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08" charset="0"/>
                <a:cs typeface="Arial" pitchFamily="-108" charset="0"/>
              </a:rPr>
              <a:t> PWP = 9%</a:t>
            </a:r>
          </a:p>
        </p:txBody>
      </p:sp>
      <p:sp>
        <p:nvSpPr>
          <p:cNvPr id="51207" name="Rectangle 149"/>
          <p:cNvSpPr>
            <a:spLocks noChangeArrowheads="1"/>
          </p:cNvSpPr>
          <p:nvPr/>
        </p:nvSpPr>
        <p:spPr bwMode="auto">
          <a:xfrm>
            <a:off x="4411663" y="2779713"/>
            <a:ext cx="3632200" cy="2673350"/>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51208" name="Rectangle 150" descr="Wide upward diagonal"/>
          <p:cNvSpPr>
            <a:spLocks noChangeArrowheads="1"/>
          </p:cNvSpPr>
          <p:nvPr/>
        </p:nvSpPr>
        <p:spPr bwMode="auto">
          <a:xfrm>
            <a:off x="4411663" y="2813050"/>
            <a:ext cx="3606800" cy="2644775"/>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grpSp>
        <p:nvGrpSpPr>
          <p:cNvPr id="2" name="Group 151"/>
          <p:cNvGrpSpPr>
            <a:grpSpLocks/>
          </p:cNvGrpSpPr>
          <p:nvPr/>
        </p:nvGrpSpPr>
        <p:grpSpPr bwMode="auto">
          <a:xfrm>
            <a:off x="4411663" y="2813050"/>
            <a:ext cx="3595687" cy="2584450"/>
            <a:chOff x="1872" y="1536"/>
            <a:chExt cx="1170" cy="603"/>
          </a:xfrm>
        </p:grpSpPr>
        <p:grpSp>
          <p:nvGrpSpPr>
            <p:cNvPr id="3" name="Group 152"/>
            <p:cNvGrpSpPr>
              <a:grpSpLocks/>
            </p:cNvGrpSpPr>
            <p:nvPr/>
          </p:nvGrpSpPr>
          <p:grpSpPr bwMode="auto">
            <a:xfrm>
              <a:off x="2256" y="1536"/>
              <a:ext cx="450" cy="603"/>
              <a:chOff x="912" y="2016"/>
              <a:chExt cx="450" cy="603"/>
            </a:xfrm>
          </p:grpSpPr>
          <p:sp>
            <p:nvSpPr>
              <p:cNvPr id="51315" name="Freeform 153"/>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51316" name="Freeform 154"/>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51317" name="Freeform 155"/>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51318" name="Freeform 156"/>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51319" name="Freeform 157"/>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51320" name="Freeform 158"/>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51321" name="Freeform 159"/>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51322" name="Freeform 160"/>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51323" name="Freeform 161"/>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51324" name="Freeform 162"/>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51325" name="Freeform 163"/>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51326" name="Freeform 164"/>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51327" name="Freeform 165"/>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51328" name="Freeform 166"/>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51329" name="Freeform 167"/>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51330" name="Freeform 168"/>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51331" name="Freeform 169"/>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51332" name="Freeform 170"/>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51333" name="Freeform 171"/>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51334" name="Freeform 172"/>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51335" name="Freeform 173"/>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51336" name="Freeform 174"/>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51337" name="Freeform 175"/>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51338" name="Freeform 176"/>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39" name="Freeform 177"/>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51340" name="Freeform 178"/>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41" name="Freeform 179"/>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51342" name="Freeform 180"/>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51343" name="Freeform 181"/>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51344" name="Freeform 182"/>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51345" name="Freeform 183"/>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51346" name="Freeform 184"/>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51347" name="Freeform 185"/>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51348" name="Freeform 186"/>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51349" name="Freeform 187"/>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51350" name="Freeform 188"/>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51351" name="Freeform 189"/>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 name="Group 190"/>
            <p:cNvGrpSpPr>
              <a:grpSpLocks/>
            </p:cNvGrpSpPr>
            <p:nvPr/>
          </p:nvGrpSpPr>
          <p:grpSpPr bwMode="auto">
            <a:xfrm>
              <a:off x="2592" y="1536"/>
              <a:ext cx="450" cy="603"/>
              <a:chOff x="912" y="2016"/>
              <a:chExt cx="450" cy="603"/>
            </a:xfrm>
          </p:grpSpPr>
          <p:sp>
            <p:nvSpPr>
              <p:cNvPr id="51278" name="Freeform 191"/>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51279" name="Freeform 192"/>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51280" name="Freeform 193"/>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51281" name="Freeform 194"/>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51282" name="Freeform 195"/>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51283" name="Freeform 196"/>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51284" name="Freeform 197"/>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51285" name="Freeform 198"/>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51286" name="Freeform 199"/>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51287" name="Freeform 200"/>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51288" name="Freeform 201"/>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51289" name="Freeform 202"/>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51290" name="Freeform 203"/>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91" name="Freeform 204"/>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51292" name="Freeform 205"/>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51293" name="Freeform 206"/>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51294" name="Freeform 207"/>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51295" name="Freeform 208"/>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96" name="Freeform 209"/>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51297" name="Freeform 210"/>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51298" name="Freeform 211"/>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51299" name="Freeform 212"/>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51300" name="Freeform 213"/>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51301" name="Freeform 214"/>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02" name="Freeform 215"/>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51303" name="Freeform 216"/>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04" name="Freeform 217"/>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51305" name="Freeform 218"/>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51306" name="Freeform 219"/>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51307" name="Freeform 220"/>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51308" name="Freeform 221"/>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51309" name="Freeform 222"/>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51310" name="Freeform 223"/>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51311" name="Freeform 224"/>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51312" name="Freeform 225"/>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51313" name="Freeform 226"/>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51314" name="Freeform 227"/>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5" name="Group 228"/>
            <p:cNvGrpSpPr>
              <a:grpSpLocks/>
            </p:cNvGrpSpPr>
            <p:nvPr/>
          </p:nvGrpSpPr>
          <p:grpSpPr bwMode="auto">
            <a:xfrm>
              <a:off x="1872" y="1536"/>
              <a:ext cx="450" cy="603"/>
              <a:chOff x="912" y="2016"/>
              <a:chExt cx="450" cy="603"/>
            </a:xfrm>
          </p:grpSpPr>
          <p:sp>
            <p:nvSpPr>
              <p:cNvPr id="51241" name="Freeform 229"/>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51242" name="Freeform 230"/>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51243" name="Freeform 231"/>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51244" name="Freeform 232"/>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51245" name="Freeform 233"/>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51246" name="Freeform 234"/>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51247" name="Freeform 235"/>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51248" name="Freeform 236"/>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51249" name="Freeform 237"/>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51250" name="Freeform 238"/>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51251" name="Freeform 239"/>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51252" name="Freeform 240"/>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51253" name="Freeform 241"/>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54" name="Freeform 242"/>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51255" name="Freeform 243"/>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51256" name="Freeform 244"/>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51257" name="Freeform 245"/>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51258" name="Freeform 246"/>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59" name="Freeform 247"/>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51260" name="Freeform 248"/>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51261" name="Freeform 249"/>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51262" name="Freeform 250"/>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51263" name="Freeform 251"/>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51264" name="Freeform 252"/>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265" name="Freeform 253"/>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51266" name="Freeform 254"/>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267" name="Freeform 255"/>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51268" name="Freeform 256"/>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51269" name="Freeform 257"/>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51270" name="Freeform 258"/>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51271" name="Freeform 259"/>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51272" name="Freeform 260"/>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51273" name="Freeform 261"/>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51274" name="Freeform 262"/>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51275" name="Freeform 263"/>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51276" name="Freeform 264"/>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51277" name="Freeform 265"/>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51210" name="Rectangle 266" descr="Wide upward diagonal"/>
          <p:cNvSpPr>
            <a:spLocks noChangeArrowheads="1"/>
          </p:cNvSpPr>
          <p:nvPr/>
        </p:nvSpPr>
        <p:spPr bwMode="auto">
          <a:xfrm>
            <a:off x="4411663" y="3387725"/>
            <a:ext cx="3606800" cy="80486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1" name="Rectangle 267" descr="Wide upward diagonal"/>
          <p:cNvSpPr>
            <a:spLocks noChangeArrowheads="1"/>
          </p:cNvSpPr>
          <p:nvPr/>
        </p:nvSpPr>
        <p:spPr bwMode="auto">
          <a:xfrm>
            <a:off x="4411663" y="3387725"/>
            <a:ext cx="3606800" cy="172561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2" name="Rectangle 268" descr="Wide upward diagonal"/>
          <p:cNvSpPr>
            <a:spLocks noChangeArrowheads="1"/>
          </p:cNvSpPr>
          <p:nvPr/>
        </p:nvSpPr>
        <p:spPr bwMode="auto">
          <a:xfrm>
            <a:off x="4411663" y="3387725"/>
            <a:ext cx="3606800" cy="2070100"/>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3" name="Rectangle 269" descr="Wide upward diagonal"/>
          <p:cNvSpPr>
            <a:spLocks noChangeArrowheads="1"/>
          </p:cNvSpPr>
          <p:nvPr/>
        </p:nvSpPr>
        <p:spPr bwMode="auto">
          <a:xfrm>
            <a:off x="4411663" y="5113338"/>
            <a:ext cx="3606800" cy="34448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4" name="Rectangle 270"/>
          <p:cNvSpPr>
            <a:spLocks noChangeArrowheads="1"/>
          </p:cNvSpPr>
          <p:nvPr/>
        </p:nvSpPr>
        <p:spPr bwMode="auto">
          <a:xfrm>
            <a:off x="4411663" y="1547813"/>
            <a:ext cx="3606800" cy="1231900"/>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5" name="Line 271"/>
          <p:cNvSpPr>
            <a:spLocks noChangeShapeType="1"/>
          </p:cNvSpPr>
          <p:nvPr/>
        </p:nvSpPr>
        <p:spPr bwMode="auto">
          <a:xfrm>
            <a:off x="4411663" y="4219575"/>
            <a:ext cx="36068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16" name="Line 272"/>
          <p:cNvSpPr>
            <a:spLocks noChangeShapeType="1"/>
          </p:cNvSpPr>
          <p:nvPr/>
        </p:nvSpPr>
        <p:spPr bwMode="auto">
          <a:xfrm>
            <a:off x="6365875" y="3397250"/>
            <a:ext cx="0" cy="822325"/>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51217" name="Line 273"/>
          <p:cNvSpPr>
            <a:spLocks noChangeShapeType="1"/>
          </p:cNvSpPr>
          <p:nvPr/>
        </p:nvSpPr>
        <p:spPr bwMode="auto">
          <a:xfrm flipH="1">
            <a:off x="4411663" y="3397250"/>
            <a:ext cx="3606800" cy="0"/>
          </a:xfrm>
          <a:prstGeom prst="line">
            <a:avLst/>
          </a:prstGeom>
          <a:noFill/>
          <a:ln w="9525">
            <a:solidFill>
              <a:srgbClr val="0000FF"/>
            </a:solidFill>
            <a:round/>
            <a:headEnd/>
            <a:tailEnd/>
          </a:ln>
        </p:spPr>
        <p:txBody>
          <a:bodyPr>
            <a:prstTxWarp prst="textNoShape">
              <a:avLst/>
            </a:prstTxWarp>
          </a:bodyPr>
          <a:lstStyle/>
          <a:p>
            <a:endParaRPr lang="en-US"/>
          </a:p>
        </p:txBody>
      </p:sp>
      <p:sp>
        <p:nvSpPr>
          <p:cNvPr id="51218" name="Line 274"/>
          <p:cNvSpPr>
            <a:spLocks noChangeShapeType="1"/>
          </p:cNvSpPr>
          <p:nvPr/>
        </p:nvSpPr>
        <p:spPr bwMode="auto">
          <a:xfrm flipH="1">
            <a:off x="4411663" y="5113338"/>
            <a:ext cx="3606800" cy="0"/>
          </a:xfrm>
          <a:prstGeom prst="line">
            <a:avLst/>
          </a:prstGeom>
          <a:noFill/>
          <a:ln w="9525">
            <a:solidFill>
              <a:srgbClr val="FF0000"/>
            </a:solidFill>
            <a:round/>
            <a:headEnd/>
            <a:tailEnd/>
          </a:ln>
        </p:spPr>
        <p:txBody>
          <a:bodyPr>
            <a:prstTxWarp prst="textNoShape">
              <a:avLst/>
            </a:prstTxWarp>
          </a:bodyPr>
          <a:lstStyle/>
          <a:p>
            <a:endParaRPr lang="en-US"/>
          </a:p>
        </p:txBody>
      </p:sp>
      <p:sp>
        <p:nvSpPr>
          <p:cNvPr id="51219" name="Line 275"/>
          <p:cNvSpPr>
            <a:spLocks noChangeShapeType="1"/>
          </p:cNvSpPr>
          <p:nvPr/>
        </p:nvSpPr>
        <p:spPr bwMode="auto">
          <a:xfrm>
            <a:off x="5013325" y="3397250"/>
            <a:ext cx="0" cy="1643063"/>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17684" name="Rectangle 276"/>
          <p:cNvSpPr>
            <a:spLocks noChangeArrowheads="1"/>
          </p:cNvSpPr>
          <p:nvPr/>
        </p:nvSpPr>
        <p:spPr bwMode="auto">
          <a:xfrm>
            <a:off x="5006975" y="3811588"/>
            <a:ext cx="1125538" cy="274637"/>
          </a:xfrm>
          <a:prstGeom prst="rect">
            <a:avLst/>
          </a:prstGeom>
          <a:noFill/>
          <a:ln w="9525">
            <a:noFill/>
            <a:miter lim="800000"/>
            <a:headEnd/>
            <a:tailEnd/>
          </a:ln>
          <a:effectLst/>
        </p:spPr>
        <p:txBody>
          <a:bodyPr>
            <a:prstTxWarp prst="textNoShape">
              <a:avLst/>
            </a:prstTxWarp>
            <a:spAutoFit/>
          </a:bodyPr>
          <a:lstStyle/>
          <a:p>
            <a:pPr>
              <a:defRPr/>
            </a:pPr>
            <a:r>
              <a:rPr lang="en-US" sz="1200" b="1">
                <a:effectLst>
                  <a:outerShdw blurRad="38100" dist="38100" dir="2700000" algn="tl">
                    <a:srgbClr val="DDDDDD"/>
                  </a:outerShdw>
                </a:effectLst>
                <a:ea typeface="Arial" pitchFamily="-108" charset="0"/>
                <a:cs typeface="Arial" pitchFamily="-108" charset="0"/>
              </a:rPr>
              <a:t>AW = 0.48 in.</a:t>
            </a:r>
          </a:p>
        </p:txBody>
      </p:sp>
      <p:sp>
        <p:nvSpPr>
          <p:cNvPr id="51221" name="Line 277"/>
          <p:cNvSpPr>
            <a:spLocks noChangeShapeType="1"/>
          </p:cNvSpPr>
          <p:nvPr/>
        </p:nvSpPr>
        <p:spPr bwMode="auto">
          <a:xfrm flipH="1">
            <a:off x="8018463" y="3397250"/>
            <a:ext cx="15081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22" name="Rectangle 278"/>
          <p:cNvSpPr>
            <a:spLocks noChangeArrowheads="1"/>
          </p:cNvSpPr>
          <p:nvPr/>
        </p:nvSpPr>
        <p:spPr bwMode="auto">
          <a:xfrm>
            <a:off x="8043863" y="3043238"/>
            <a:ext cx="879475" cy="274637"/>
          </a:xfrm>
          <a:prstGeom prst="rect">
            <a:avLst/>
          </a:prstGeom>
          <a:noFill/>
          <a:ln w="9525">
            <a:noFill/>
            <a:miter lim="800000"/>
            <a:headEnd/>
            <a:tailEnd/>
          </a:ln>
        </p:spPr>
        <p:txBody>
          <a:bodyPr>
            <a:prstTxWarp prst="textNoShape">
              <a:avLst/>
            </a:prstTxWarp>
            <a:spAutoFit/>
          </a:bodyPr>
          <a:lstStyle/>
          <a:p>
            <a:r>
              <a:rPr lang="en-US" sz="1200" dirty="0">
                <a:ea typeface="Arial" pitchFamily="-108" charset="0"/>
                <a:cs typeface="Arial" pitchFamily="-108" charset="0"/>
              </a:rPr>
              <a:t>FC = 3%</a:t>
            </a:r>
          </a:p>
        </p:txBody>
      </p:sp>
      <p:sp>
        <p:nvSpPr>
          <p:cNvPr id="51223" name="Line 279"/>
          <p:cNvSpPr>
            <a:spLocks noChangeShapeType="1"/>
          </p:cNvSpPr>
          <p:nvPr/>
        </p:nvSpPr>
        <p:spPr bwMode="auto">
          <a:xfrm flipH="1">
            <a:off x="8043863" y="5113338"/>
            <a:ext cx="15081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24" name="Text Box 280"/>
          <p:cNvSpPr txBox="1">
            <a:spLocks noChangeArrowheads="1"/>
          </p:cNvSpPr>
          <p:nvPr/>
        </p:nvSpPr>
        <p:spPr bwMode="auto">
          <a:xfrm>
            <a:off x="8080375" y="2473325"/>
            <a:ext cx="304800" cy="306388"/>
          </a:xfrm>
          <a:prstGeom prst="rect">
            <a:avLst/>
          </a:prstGeom>
          <a:noFill/>
          <a:ln w="9525">
            <a:noFill/>
            <a:miter lim="800000"/>
            <a:headEnd/>
            <a:tailEnd/>
          </a:ln>
        </p:spPr>
        <p:txBody>
          <a:bodyPr wrap="none">
            <a:prstTxWarp prst="textNoShape">
              <a:avLst/>
            </a:prstTxWarp>
            <a:spAutoFit/>
          </a:bodyPr>
          <a:lstStyle/>
          <a:p>
            <a:r>
              <a:rPr lang="ru-RU" sz="1400">
                <a:ea typeface="Times New Roman" pitchFamily="-108" charset="0"/>
                <a:cs typeface="Times New Roman" pitchFamily="-108" charset="0"/>
              </a:rPr>
              <a:t>ө</a:t>
            </a:r>
          </a:p>
        </p:txBody>
      </p:sp>
      <p:sp>
        <p:nvSpPr>
          <p:cNvPr id="51225" name="Line 281"/>
          <p:cNvSpPr>
            <a:spLocks noChangeShapeType="1"/>
          </p:cNvSpPr>
          <p:nvPr/>
        </p:nvSpPr>
        <p:spPr bwMode="auto">
          <a:xfrm flipH="1">
            <a:off x="8018463" y="2779713"/>
            <a:ext cx="15081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26" name="Freeform 282"/>
          <p:cNvSpPr>
            <a:spLocks/>
          </p:cNvSpPr>
          <p:nvPr/>
        </p:nvSpPr>
        <p:spPr bwMode="auto">
          <a:xfrm>
            <a:off x="4411663" y="1957388"/>
            <a:ext cx="3632200" cy="890587"/>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grpSp>
        <p:nvGrpSpPr>
          <p:cNvPr id="6" name="Group 283"/>
          <p:cNvGrpSpPr>
            <a:grpSpLocks/>
          </p:cNvGrpSpPr>
          <p:nvPr/>
        </p:nvGrpSpPr>
        <p:grpSpPr bwMode="auto">
          <a:xfrm>
            <a:off x="7418388" y="1547813"/>
            <a:ext cx="600075" cy="1231900"/>
            <a:chOff x="2304" y="1056"/>
            <a:chExt cx="360" cy="576"/>
          </a:xfrm>
        </p:grpSpPr>
        <p:sp>
          <p:nvSpPr>
            <p:cNvPr id="51230" name="Line 284"/>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51231" name="Line 285"/>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51232" name="AutoShape 286"/>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51233" name="AutoShape 287"/>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51234" name="Freeform 288"/>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51235" name="Freeform 289"/>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51236" name="Freeform 290"/>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51237" name="Freeform 291"/>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51228" name="Freeform 292"/>
          <p:cNvSpPr>
            <a:spLocks/>
          </p:cNvSpPr>
          <p:nvPr/>
        </p:nvSpPr>
        <p:spPr bwMode="auto">
          <a:xfrm>
            <a:off x="4437063" y="1751013"/>
            <a:ext cx="3632200" cy="1166812"/>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17701" name="Rectangle 293"/>
          <p:cNvSpPr>
            <a:spLocks noChangeArrowheads="1"/>
          </p:cNvSpPr>
          <p:nvPr/>
        </p:nvSpPr>
        <p:spPr bwMode="auto">
          <a:xfrm>
            <a:off x="6367463" y="3617913"/>
            <a:ext cx="1320800" cy="274637"/>
          </a:xfrm>
          <a:prstGeom prst="rect">
            <a:avLst/>
          </a:prstGeom>
          <a:noFill/>
          <a:ln w="9525">
            <a:noFill/>
            <a:miter lim="800000"/>
            <a:headEnd/>
            <a:tailEnd/>
          </a:ln>
          <a:effectLst/>
        </p:spPr>
        <p:txBody>
          <a:bodyPr>
            <a:prstTxWarp prst="textNoShape">
              <a:avLst/>
            </a:prstTxWarp>
            <a:spAutoFit/>
          </a:bodyPr>
          <a:lstStyle/>
          <a:p>
            <a:pPr>
              <a:defRPr/>
            </a:pPr>
            <a:r>
              <a:rPr lang="en-US" sz="1200" b="1" dirty="0" smtClean="0">
                <a:effectLst>
                  <a:outerShdw blurRad="38100" dist="38100" dir="2700000" algn="tl">
                    <a:srgbClr val="DDDDDD"/>
                  </a:outerShdw>
                </a:effectLst>
                <a:ea typeface="Arial" pitchFamily="-108" charset="0"/>
                <a:cs typeface="Arial" pitchFamily="-108" charset="0"/>
              </a:rPr>
              <a:t>RAW = ?</a:t>
            </a:r>
            <a:endParaRPr lang="en-US" sz="1200" b="1" dirty="0">
              <a:ea typeface="Arial" pitchFamily="-108" charset="0"/>
              <a:cs typeface="Arial" pitchFamily="-10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9">
                                            <p:txEl>
                                              <p:pRg st="0" end="0"/>
                                            </p:txEl>
                                          </p:spTgt>
                                        </p:tgtEl>
                                      </p:cBhvr>
                                    </p:animEffect>
                                    <p:animScale>
                                      <p:cBhvr>
                                        <p:cTn id="7" dur="250" autoRev="1" fill="hold"/>
                                        <p:tgtEl>
                                          <p:spTgt spid="14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0"/>
            <a:ext cx="9144000" cy="936625"/>
          </a:xfrm>
        </p:spPr>
        <p:txBody>
          <a:bodyPr/>
          <a:lstStyle/>
          <a:p>
            <a:pPr>
              <a:defRPr/>
            </a:pPr>
            <a:r>
              <a:rPr lang="en-US" sz="3600" dirty="0"/>
              <a:t>Readily Available Water (RAW) - Example</a:t>
            </a:r>
          </a:p>
        </p:txBody>
      </p:sp>
      <p:sp>
        <p:nvSpPr>
          <p:cNvPr id="51203" name="TextBox 128"/>
          <p:cNvSpPr txBox="1">
            <a:spLocks noChangeArrowheads="1"/>
          </p:cNvSpPr>
          <p:nvPr/>
        </p:nvSpPr>
        <p:spPr bwMode="auto">
          <a:xfrm>
            <a:off x="276225" y="2252663"/>
            <a:ext cx="3603625" cy="519112"/>
          </a:xfrm>
          <a:prstGeom prst="rect">
            <a:avLst/>
          </a:prstGeom>
          <a:noFill/>
          <a:ln w="9525">
            <a:noFill/>
            <a:miter lim="800000"/>
            <a:headEnd/>
            <a:tailEnd/>
          </a:ln>
        </p:spPr>
        <p:txBody>
          <a:bodyPr>
            <a:prstTxWarp prst="textNoShape">
              <a:avLst/>
            </a:prstTxWarp>
            <a:spAutoFit/>
          </a:bodyPr>
          <a:lstStyle/>
          <a:p>
            <a:r>
              <a:rPr lang="en-US" sz="2800" dirty="0">
                <a:latin typeface="Trebuchet MS" pitchFamily="-108" charset="0"/>
              </a:rPr>
              <a:t>Assume MAD = 60%</a:t>
            </a:r>
          </a:p>
        </p:txBody>
      </p:sp>
      <p:sp>
        <p:nvSpPr>
          <p:cNvPr id="149" name="TextBox 148"/>
          <p:cNvSpPr txBox="1">
            <a:spLocks noChangeArrowheads="1"/>
          </p:cNvSpPr>
          <p:nvPr/>
        </p:nvSpPr>
        <p:spPr bwMode="auto">
          <a:xfrm>
            <a:off x="330200" y="3103563"/>
            <a:ext cx="3214688" cy="519112"/>
          </a:xfrm>
          <a:prstGeom prst="rect">
            <a:avLst/>
          </a:prstGeom>
          <a:noFill/>
          <a:ln w="9525">
            <a:noFill/>
            <a:miter lim="800000"/>
            <a:headEnd/>
            <a:tailEnd/>
          </a:ln>
        </p:spPr>
        <p:txBody>
          <a:bodyPr>
            <a:prstTxWarp prst="textNoShape">
              <a:avLst/>
            </a:prstTxWarp>
            <a:spAutoFit/>
          </a:bodyPr>
          <a:lstStyle/>
          <a:p>
            <a:r>
              <a:rPr lang="en-US" sz="2800" dirty="0">
                <a:solidFill>
                  <a:srgbClr val="FF6600"/>
                </a:solidFill>
                <a:latin typeface="Trebuchet MS" pitchFamily="-108" charset="0"/>
              </a:rPr>
              <a:t>RAW = AW * MAD</a:t>
            </a:r>
          </a:p>
        </p:txBody>
      </p:sp>
      <p:sp>
        <p:nvSpPr>
          <p:cNvPr id="142" name="TextBox 141"/>
          <p:cNvSpPr txBox="1"/>
          <p:nvPr/>
        </p:nvSpPr>
        <p:spPr>
          <a:xfrm>
            <a:off x="269875" y="4127500"/>
            <a:ext cx="5054600" cy="946150"/>
          </a:xfrm>
          <a:prstGeom prst="rect">
            <a:avLst/>
          </a:prstGeom>
          <a:noFill/>
        </p:spPr>
        <p:txBody>
          <a:bodyPr>
            <a:prstTxWarp prst="textNoShape">
              <a:avLst/>
            </a:prstTxWarp>
            <a:spAutoFit/>
          </a:bodyPr>
          <a:lstStyle/>
          <a:p>
            <a:pPr>
              <a:defRPr/>
            </a:pPr>
            <a:r>
              <a:rPr lang="en-US" sz="2800" dirty="0">
                <a:effectLst>
                  <a:outerShdw blurRad="38100" dist="38100" dir="2700000" algn="tl">
                    <a:srgbClr val="DDDDDD"/>
                  </a:outerShdw>
                </a:effectLst>
                <a:latin typeface="Trebuchet MS" pitchFamily="-108" charset="0"/>
              </a:rPr>
              <a:t>RAW = 0.48 in. * 0.6 </a:t>
            </a:r>
          </a:p>
          <a:p>
            <a:pPr>
              <a:defRPr/>
            </a:pPr>
            <a:r>
              <a:rPr lang="en-US" sz="2800" dirty="0">
                <a:effectLst>
                  <a:outerShdw blurRad="38100" dist="38100" dir="2700000" algn="tl">
                    <a:srgbClr val="DDDDDD"/>
                  </a:outerShdw>
                </a:effectLst>
                <a:latin typeface="Trebuchet MS" pitchFamily="-108" charset="0"/>
              </a:rPr>
              <a:t>        = 0.29 in.</a:t>
            </a:r>
          </a:p>
        </p:txBody>
      </p:sp>
      <p:sp>
        <p:nvSpPr>
          <p:cNvPr id="51206" name="Rectangle 147"/>
          <p:cNvSpPr>
            <a:spLocks noChangeArrowheads="1"/>
          </p:cNvSpPr>
          <p:nvPr/>
        </p:nvSpPr>
        <p:spPr bwMode="auto">
          <a:xfrm>
            <a:off x="8043863" y="4767263"/>
            <a:ext cx="900112" cy="274637"/>
          </a:xfrm>
          <a:prstGeom prst="rect">
            <a:avLst/>
          </a:prstGeom>
          <a:noFill/>
          <a:ln w="9525">
            <a:noFill/>
            <a:miter lim="800000"/>
            <a:headEnd/>
            <a:tailEnd/>
          </a:ln>
        </p:spPr>
        <p:txBody>
          <a:bodyPr wrap="none">
            <a:prstTxWarp prst="textNoShape">
              <a:avLst/>
            </a:prstTxWarp>
            <a:spAutoFit/>
          </a:bodyPr>
          <a:lstStyle/>
          <a:p>
            <a:r>
              <a:rPr lang="en-US" sz="1200">
                <a:ea typeface="Arial" pitchFamily="-108" charset="0"/>
                <a:cs typeface="Arial" pitchFamily="-108" charset="0"/>
              </a:rPr>
              <a:t> PWP = 9%</a:t>
            </a:r>
          </a:p>
        </p:txBody>
      </p:sp>
      <p:sp>
        <p:nvSpPr>
          <p:cNvPr id="51207" name="Rectangle 149"/>
          <p:cNvSpPr>
            <a:spLocks noChangeArrowheads="1"/>
          </p:cNvSpPr>
          <p:nvPr/>
        </p:nvSpPr>
        <p:spPr bwMode="auto">
          <a:xfrm>
            <a:off x="4411663" y="2779713"/>
            <a:ext cx="3632200" cy="2673350"/>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51208" name="Rectangle 150" descr="Wide upward diagonal"/>
          <p:cNvSpPr>
            <a:spLocks noChangeArrowheads="1"/>
          </p:cNvSpPr>
          <p:nvPr/>
        </p:nvSpPr>
        <p:spPr bwMode="auto">
          <a:xfrm>
            <a:off x="4411663" y="2813050"/>
            <a:ext cx="3606800" cy="2644775"/>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grpSp>
        <p:nvGrpSpPr>
          <p:cNvPr id="2" name="Group 151"/>
          <p:cNvGrpSpPr>
            <a:grpSpLocks/>
          </p:cNvGrpSpPr>
          <p:nvPr/>
        </p:nvGrpSpPr>
        <p:grpSpPr bwMode="auto">
          <a:xfrm>
            <a:off x="4411663" y="2813050"/>
            <a:ext cx="3595687" cy="2584450"/>
            <a:chOff x="1872" y="1536"/>
            <a:chExt cx="1170" cy="603"/>
          </a:xfrm>
        </p:grpSpPr>
        <p:grpSp>
          <p:nvGrpSpPr>
            <p:cNvPr id="3" name="Group 152"/>
            <p:cNvGrpSpPr>
              <a:grpSpLocks/>
            </p:cNvGrpSpPr>
            <p:nvPr/>
          </p:nvGrpSpPr>
          <p:grpSpPr bwMode="auto">
            <a:xfrm>
              <a:off x="2256" y="1536"/>
              <a:ext cx="450" cy="603"/>
              <a:chOff x="912" y="2016"/>
              <a:chExt cx="450" cy="603"/>
            </a:xfrm>
          </p:grpSpPr>
          <p:sp>
            <p:nvSpPr>
              <p:cNvPr id="51315" name="Freeform 153"/>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51316" name="Freeform 154"/>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51317" name="Freeform 155"/>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51318" name="Freeform 156"/>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51319" name="Freeform 157"/>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51320" name="Freeform 158"/>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51321" name="Freeform 159"/>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51322" name="Freeform 160"/>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51323" name="Freeform 161"/>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51324" name="Freeform 162"/>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51325" name="Freeform 163"/>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51326" name="Freeform 164"/>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51327" name="Freeform 165"/>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51328" name="Freeform 166"/>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51329" name="Freeform 167"/>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51330" name="Freeform 168"/>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51331" name="Freeform 169"/>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51332" name="Freeform 170"/>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51333" name="Freeform 171"/>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51334" name="Freeform 172"/>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51335" name="Freeform 173"/>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51336" name="Freeform 174"/>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51337" name="Freeform 175"/>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51338" name="Freeform 176"/>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39" name="Freeform 177"/>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51340" name="Freeform 178"/>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41" name="Freeform 179"/>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51342" name="Freeform 180"/>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51343" name="Freeform 181"/>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51344" name="Freeform 182"/>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51345" name="Freeform 183"/>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51346" name="Freeform 184"/>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51347" name="Freeform 185"/>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51348" name="Freeform 186"/>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51349" name="Freeform 187"/>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51350" name="Freeform 188"/>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51351" name="Freeform 189"/>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4" name="Group 190"/>
            <p:cNvGrpSpPr>
              <a:grpSpLocks/>
            </p:cNvGrpSpPr>
            <p:nvPr/>
          </p:nvGrpSpPr>
          <p:grpSpPr bwMode="auto">
            <a:xfrm>
              <a:off x="2592" y="1536"/>
              <a:ext cx="450" cy="603"/>
              <a:chOff x="912" y="2016"/>
              <a:chExt cx="450" cy="603"/>
            </a:xfrm>
          </p:grpSpPr>
          <p:sp>
            <p:nvSpPr>
              <p:cNvPr id="51278" name="Freeform 191"/>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51279" name="Freeform 192"/>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51280" name="Freeform 193"/>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51281" name="Freeform 194"/>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51282" name="Freeform 195"/>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51283" name="Freeform 196"/>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51284" name="Freeform 197"/>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51285" name="Freeform 198"/>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51286" name="Freeform 199"/>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51287" name="Freeform 200"/>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51288" name="Freeform 201"/>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51289" name="Freeform 202"/>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51290" name="Freeform 203"/>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91" name="Freeform 204"/>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51292" name="Freeform 205"/>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51293" name="Freeform 206"/>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51294" name="Freeform 207"/>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51295" name="Freeform 208"/>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96" name="Freeform 209"/>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51297" name="Freeform 210"/>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51298" name="Freeform 211"/>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51299" name="Freeform 212"/>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51300" name="Freeform 213"/>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51301" name="Freeform 214"/>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02" name="Freeform 215"/>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51303" name="Freeform 216"/>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304" name="Freeform 217"/>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51305" name="Freeform 218"/>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51306" name="Freeform 219"/>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51307" name="Freeform 220"/>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51308" name="Freeform 221"/>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51309" name="Freeform 222"/>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51310" name="Freeform 223"/>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51311" name="Freeform 224"/>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51312" name="Freeform 225"/>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51313" name="Freeform 226"/>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51314" name="Freeform 227"/>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5" name="Group 228"/>
            <p:cNvGrpSpPr>
              <a:grpSpLocks/>
            </p:cNvGrpSpPr>
            <p:nvPr/>
          </p:nvGrpSpPr>
          <p:grpSpPr bwMode="auto">
            <a:xfrm>
              <a:off x="1872" y="1536"/>
              <a:ext cx="450" cy="603"/>
              <a:chOff x="912" y="2016"/>
              <a:chExt cx="450" cy="603"/>
            </a:xfrm>
          </p:grpSpPr>
          <p:sp>
            <p:nvSpPr>
              <p:cNvPr id="51241" name="Freeform 229"/>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51242" name="Freeform 230"/>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51243" name="Freeform 231"/>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51244" name="Freeform 232"/>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51245" name="Freeform 233"/>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51246" name="Freeform 234"/>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51247" name="Freeform 235"/>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51248" name="Freeform 236"/>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51249" name="Freeform 237"/>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51250" name="Freeform 238"/>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51251" name="Freeform 239"/>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51252" name="Freeform 240"/>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51253" name="Freeform 241"/>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54" name="Freeform 242"/>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51255" name="Freeform 243"/>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51256" name="Freeform 244"/>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51257" name="Freeform 245"/>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51258" name="Freeform 246"/>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51259" name="Freeform 247"/>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51260" name="Freeform 248"/>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51261" name="Freeform 249"/>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51262" name="Freeform 250"/>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51263" name="Freeform 251"/>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51264" name="Freeform 252"/>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265" name="Freeform 253"/>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51266" name="Freeform 254"/>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51267" name="Freeform 255"/>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51268" name="Freeform 256"/>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51269" name="Freeform 257"/>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51270" name="Freeform 258"/>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51271" name="Freeform 259"/>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51272" name="Freeform 260"/>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51273" name="Freeform 261"/>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51274" name="Freeform 262"/>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51275" name="Freeform 263"/>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51276" name="Freeform 264"/>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51277" name="Freeform 265"/>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51210" name="Rectangle 266" descr="Wide upward diagonal"/>
          <p:cNvSpPr>
            <a:spLocks noChangeArrowheads="1"/>
          </p:cNvSpPr>
          <p:nvPr/>
        </p:nvSpPr>
        <p:spPr bwMode="auto">
          <a:xfrm>
            <a:off x="4411663" y="3387725"/>
            <a:ext cx="3606800" cy="80486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1" name="Rectangle 267" descr="Wide upward diagonal"/>
          <p:cNvSpPr>
            <a:spLocks noChangeArrowheads="1"/>
          </p:cNvSpPr>
          <p:nvPr/>
        </p:nvSpPr>
        <p:spPr bwMode="auto">
          <a:xfrm>
            <a:off x="4411663" y="3387725"/>
            <a:ext cx="3606800" cy="1725613"/>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2" name="Rectangle 268" descr="Wide upward diagonal"/>
          <p:cNvSpPr>
            <a:spLocks noChangeArrowheads="1"/>
          </p:cNvSpPr>
          <p:nvPr/>
        </p:nvSpPr>
        <p:spPr bwMode="auto">
          <a:xfrm>
            <a:off x="4411663" y="3387725"/>
            <a:ext cx="3606800" cy="2070100"/>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3" name="Rectangle 269" descr="Wide upward diagonal"/>
          <p:cNvSpPr>
            <a:spLocks noChangeArrowheads="1"/>
          </p:cNvSpPr>
          <p:nvPr/>
        </p:nvSpPr>
        <p:spPr bwMode="auto">
          <a:xfrm>
            <a:off x="4411663" y="5113338"/>
            <a:ext cx="3606800" cy="344487"/>
          </a:xfrm>
          <a:prstGeom prst="rect">
            <a:avLst/>
          </a:prstGeom>
          <a:pattFill prst="wdUpDiag">
            <a:fgClr>
              <a:schemeClr val="accent1">
                <a:alpha val="20000"/>
              </a:schemeClr>
            </a:fgClr>
            <a:bgClr>
              <a:schemeClr val="bg1">
                <a:alpha val="20000"/>
              </a:schemeClr>
            </a:bgClr>
          </a:pattFill>
          <a:ln w="9525">
            <a:no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4" name="Rectangle 270"/>
          <p:cNvSpPr>
            <a:spLocks noChangeArrowheads="1"/>
          </p:cNvSpPr>
          <p:nvPr/>
        </p:nvSpPr>
        <p:spPr bwMode="auto">
          <a:xfrm>
            <a:off x="4411663" y="1547813"/>
            <a:ext cx="3606800" cy="1231900"/>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51215" name="Line 271"/>
          <p:cNvSpPr>
            <a:spLocks noChangeShapeType="1"/>
          </p:cNvSpPr>
          <p:nvPr/>
        </p:nvSpPr>
        <p:spPr bwMode="auto">
          <a:xfrm>
            <a:off x="4411663" y="4219575"/>
            <a:ext cx="36068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16" name="Line 272"/>
          <p:cNvSpPr>
            <a:spLocks noChangeShapeType="1"/>
          </p:cNvSpPr>
          <p:nvPr/>
        </p:nvSpPr>
        <p:spPr bwMode="auto">
          <a:xfrm>
            <a:off x="6365875" y="3397250"/>
            <a:ext cx="0" cy="822325"/>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51217" name="Line 273"/>
          <p:cNvSpPr>
            <a:spLocks noChangeShapeType="1"/>
          </p:cNvSpPr>
          <p:nvPr/>
        </p:nvSpPr>
        <p:spPr bwMode="auto">
          <a:xfrm flipH="1">
            <a:off x="4411663" y="3397250"/>
            <a:ext cx="3606800" cy="0"/>
          </a:xfrm>
          <a:prstGeom prst="line">
            <a:avLst/>
          </a:prstGeom>
          <a:noFill/>
          <a:ln w="9525">
            <a:solidFill>
              <a:srgbClr val="0000FF"/>
            </a:solidFill>
            <a:round/>
            <a:headEnd/>
            <a:tailEnd/>
          </a:ln>
        </p:spPr>
        <p:txBody>
          <a:bodyPr>
            <a:prstTxWarp prst="textNoShape">
              <a:avLst/>
            </a:prstTxWarp>
          </a:bodyPr>
          <a:lstStyle/>
          <a:p>
            <a:endParaRPr lang="en-US"/>
          </a:p>
        </p:txBody>
      </p:sp>
      <p:sp>
        <p:nvSpPr>
          <p:cNvPr id="51218" name="Line 274"/>
          <p:cNvSpPr>
            <a:spLocks noChangeShapeType="1"/>
          </p:cNvSpPr>
          <p:nvPr/>
        </p:nvSpPr>
        <p:spPr bwMode="auto">
          <a:xfrm flipH="1">
            <a:off x="4411663" y="5113338"/>
            <a:ext cx="3606800" cy="0"/>
          </a:xfrm>
          <a:prstGeom prst="line">
            <a:avLst/>
          </a:prstGeom>
          <a:noFill/>
          <a:ln w="9525">
            <a:solidFill>
              <a:srgbClr val="FF0000"/>
            </a:solidFill>
            <a:round/>
            <a:headEnd/>
            <a:tailEnd/>
          </a:ln>
        </p:spPr>
        <p:txBody>
          <a:bodyPr>
            <a:prstTxWarp prst="textNoShape">
              <a:avLst/>
            </a:prstTxWarp>
          </a:bodyPr>
          <a:lstStyle/>
          <a:p>
            <a:endParaRPr lang="en-US"/>
          </a:p>
        </p:txBody>
      </p:sp>
      <p:sp>
        <p:nvSpPr>
          <p:cNvPr id="51219" name="Line 275"/>
          <p:cNvSpPr>
            <a:spLocks noChangeShapeType="1"/>
          </p:cNvSpPr>
          <p:nvPr/>
        </p:nvSpPr>
        <p:spPr bwMode="auto">
          <a:xfrm>
            <a:off x="5013325" y="3397250"/>
            <a:ext cx="0" cy="1643063"/>
          </a:xfrm>
          <a:prstGeom prst="line">
            <a:avLst/>
          </a:prstGeom>
          <a:noFill/>
          <a:ln w="9525">
            <a:solidFill>
              <a:schemeClr val="tx1"/>
            </a:solidFill>
            <a:round/>
            <a:headEnd type="triangle" w="sm" len="sm"/>
            <a:tailEnd type="triangle" w="sm" len="sm"/>
          </a:ln>
        </p:spPr>
        <p:txBody>
          <a:bodyPr>
            <a:prstTxWarp prst="textNoShape">
              <a:avLst/>
            </a:prstTxWarp>
          </a:bodyPr>
          <a:lstStyle/>
          <a:p>
            <a:endParaRPr lang="en-US"/>
          </a:p>
        </p:txBody>
      </p:sp>
      <p:sp>
        <p:nvSpPr>
          <p:cNvPr id="17684" name="Rectangle 276"/>
          <p:cNvSpPr>
            <a:spLocks noChangeArrowheads="1"/>
          </p:cNvSpPr>
          <p:nvPr/>
        </p:nvSpPr>
        <p:spPr bwMode="auto">
          <a:xfrm>
            <a:off x="5006975" y="3811588"/>
            <a:ext cx="1125538" cy="274637"/>
          </a:xfrm>
          <a:prstGeom prst="rect">
            <a:avLst/>
          </a:prstGeom>
          <a:noFill/>
          <a:ln w="9525">
            <a:noFill/>
            <a:miter lim="800000"/>
            <a:headEnd/>
            <a:tailEnd/>
          </a:ln>
          <a:effectLst/>
        </p:spPr>
        <p:txBody>
          <a:bodyPr>
            <a:prstTxWarp prst="textNoShape">
              <a:avLst/>
            </a:prstTxWarp>
            <a:spAutoFit/>
          </a:bodyPr>
          <a:lstStyle/>
          <a:p>
            <a:pPr>
              <a:defRPr/>
            </a:pPr>
            <a:r>
              <a:rPr lang="en-US" sz="1200" b="1">
                <a:effectLst>
                  <a:outerShdw blurRad="38100" dist="38100" dir="2700000" algn="tl">
                    <a:srgbClr val="DDDDDD"/>
                  </a:outerShdw>
                </a:effectLst>
                <a:ea typeface="Arial" pitchFamily="-108" charset="0"/>
                <a:cs typeface="Arial" pitchFamily="-108" charset="0"/>
              </a:rPr>
              <a:t>AW = 0.48 in.</a:t>
            </a:r>
          </a:p>
        </p:txBody>
      </p:sp>
      <p:sp>
        <p:nvSpPr>
          <p:cNvPr id="51221" name="Line 277"/>
          <p:cNvSpPr>
            <a:spLocks noChangeShapeType="1"/>
          </p:cNvSpPr>
          <p:nvPr/>
        </p:nvSpPr>
        <p:spPr bwMode="auto">
          <a:xfrm flipH="1">
            <a:off x="8018463" y="3397250"/>
            <a:ext cx="15081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22" name="Rectangle 278"/>
          <p:cNvSpPr>
            <a:spLocks noChangeArrowheads="1"/>
          </p:cNvSpPr>
          <p:nvPr/>
        </p:nvSpPr>
        <p:spPr bwMode="auto">
          <a:xfrm>
            <a:off x="8043863" y="3043238"/>
            <a:ext cx="879475" cy="274637"/>
          </a:xfrm>
          <a:prstGeom prst="rect">
            <a:avLst/>
          </a:prstGeom>
          <a:noFill/>
          <a:ln w="9525">
            <a:noFill/>
            <a:miter lim="800000"/>
            <a:headEnd/>
            <a:tailEnd/>
          </a:ln>
        </p:spPr>
        <p:txBody>
          <a:bodyPr>
            <a:prstTxWarp prst="textNoShape">
              <a:avLst/>
            </a:prstTxWarp>
            <a:spAutoFit/>
          </a:bodyPr>
          <a:lstStyle/>
          <a:p>
            <a:r>
              <a:rPr lang="en-US" sz="1200">
                <a:ea typeface="Arial" pitchFamily="-108" charset="0"/>
                <a:cs typeface="Arial" pitchFamily="-108" charset="0"/>
              </a:rPr>
              <a:t>FC = 3%</a:t>
            </a:r>
          </a:p>
        </p:txBody>
      </p:sp>
      <p:sp>
        <p:nvSpPr>
          <p:cNvPr id="51223" name="Line 279"/>
          <p:cNvSpPr>
            <a:spLocks noChangeShapeType="1"/>
          </p:cNvSpPr>
          <p:nvPr/>
        </p:nvSpPr>
        <p:spPr bwMode="auto">
          <a:xfrm flipH="1">
            <a:off x="8043863" y="5113338"/>
            <a:ext cx="15081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24" name="Text Box 280"/>
          <p:cNvSpPr txBox="1">
            <a:spLocks noChangeArrowheads="1"/>
          </p:cNvSpPr>
          <p:nvPr/>
        </p:nvSpPr>
        <p:spPr bwMode="auto">
          <a:xfrm>
            <a:off x="8080375" y="2473325"/>
            <a:ext cx="304800" cy="306388"/>
          </a:xfrm>
          <a:prstGeom prst="rect">
            <a:avLst/>
          </a:prstGeom>
          <a:noFill/>
          <a:ln w="9525">
            <a:noFill/>
            <a:miter lim="800000"/>
            <a:headEnd/>
            <a:tailEnd/>
          </a:ln>
        </p:spPr>
        <p:txBody>
          <a:bodyPr wrap="none">
            <a:prstTxWarp prst="textNoShape">
              <a:avLst/>
            </a:prstTxWarp>
            <a:spAutoFit/>
          </a:bodyPr>
          <a:lstStyle/>
          <a:p>
            <a:r>
              <a:rPr lang="ru-RU" sz="1400">
                <a:ea typeface="Times New Roman" pitchFamily="-108" charset="0"/>
                <a:cs typeface="Times New Roman" pitchFamily="-108" charset="0"/>
              </a:rPr>
              <a:t>ө</a:t>
            </a:r>
          </a:p>
        </p:txBody>
      </p:sp>
      <p:sp>
        <p:nvSpPr>
          <p:cNvPr id="51225" name="Line 281"/>
          <p:cNvSpPr>
            <a:spLocks noChangeShapeType="1"/>
          </p:cNvSpPr>
          <p:nvPr/>
        </p:nvSpPr>
        <p:spPr bwMode="auto">
          <a:xfrm flipH="1">
            <a:off x="8018463" y="2779713"/>
            <a:ext cx="15081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26" name="Freeform 282"/>
          <p:cNvSpPr>
            <a:spLocks/>
          </p:cNvSpPr>
          <p:nvPr/>
        </p:nvSpPr>
        <p:spPr bwMode="auto">
          <a:xfrm>
            <a:off x="4411663" y="1957388"/>
            <a:ext cx="3632200" cy="890587"/>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grpSp>
        <p:nvGrpSpPr>
          <p:cNvPr id="6" name="Group 283"/>
          <p:cNvGrpSpPr>
            <a:grpSpLocks/>
          </p:cNvGrpSpPr>
          <p:nvPr/>
        </p:nvGrpSpPr>
        <p:grpSpPr bwMode="auto">
          <a:xfrm>
            <a:off x="7418388" y="1547813"/>
            <a:ext cx="600075" cy="1231900"/>
            <a:chOff x="2304" y="1056"/>
            <a:chExt cx="360" cy="576"/>
          </a:xfrm>
        </p:grpSpPr>
        <p:sp>
          <p:nvSpPr>
            <p:cNvPr id="51230" name="Line 284"/>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51231" name="Line 285"/>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51232" name="AutoShape 286"/>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51233" name="AutoShape 287"/>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51234" name="Freeform 288"/>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51235" name="Freeform 289"/>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51236" name="Freeform 290"/>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51237" name="Freeform 291"/>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51228" name="Freeform 292"/>
          <p:cNvSpPr>
            <a:spLocks/>
          </p:cNvSpPr>
          <p:nvPr/>
        </p:nvSpPr>
        <p:spPr bwMode="auto">
          <a:xfrm>
            <a:off x="4437063" y="1751013"/>
            <a:ext cx="3632200" cy="1166812"/>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17701" name="Rectangle 293"/>
          <p:cNvSpPr>
            <a:spLocks noChangeArrowheads="1"/>
          </p:cNvSpPr>
          <p:nvPr/>
        </p:nvSpPr>
        <p:spPr bwMode="auto">
          <a:xfrm>
            <a:off x="6367463" y="3617913"/>
            <a:ext cx="1320800" cy="274637"/>
          </a:xfrm>
          <a:prstGeom prst="rect">
            <a:avLst/>
          </a:prstGeom>
          <a:noFill/>
          <a:ln w="9525">
            <a:noFill/>
            <a:miter lim="800000"/>
            <a:headEnd/>
            <a:tailEnd/>
          </a:ln>
          <a:effectLst/>
        </p:spPr>
        <p:txBody>
          <a:bodyPr>
            <a:prstTxWarp prst="textNoShape">
              <a:avLst/>
            </a:prstTxWarp>
            <a:spAutoFit/>
          </a:bodyPr>
          <a:lstStyle/>
          <a:p>
            <a:pPr>
              <a:defRPr/>
            </a:pPr>
            <a:r>
              <a:rPr lang="en-US" sz="1200" b="1">
                <a:effectLst>
                  <a:outerShdw blurRad="38100" dist="38100" dir="2700000" algn="tl">
                    <a:srgbClr val="DDDDDD"/>
                  </a:outerShdw>
                </a:effectLst>
                <a:ea typeface="Arial" pitchFamily="-108" charset="0"/>
                <a:cs typeface="Arial" pitchFamily="-108" charset="0"/>
              </a:rPr>
              <a:t> RAW = 0.29 in</a:t>
            </a:r>
            <a:r>
              <a:rPr lang="en-US" sz="1200" b="1">
                <a:ea typeface="Arial" pitchFamily="-108" charset="0"/>
                <a:cs typeface="Arial" pitchFamily="-10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9">
                                            <p:txEl>
                                              <p:pRg st="0" end="0"/>
                                            </p:txEl>
                                          </p:spTgt>
                                        </p:tgtEl>
                                      </p:cBhvr>
                                    </p:animEffect>
                                    <p:animScale>
                                      <p:cBhvr>
                                        <p:cTn id="7" dur="250" autoRev="1" fill="hold"/>
                                        <p:tgtEl>
                                          <p:spTgt spid="149">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42"/>
                                        </p:tgtEl>
                                        <p:attrNameLst>
                                          <p:attrName>style.visibility</p:attrName>
                                        </p:attrNameLst>
                                      </p:cBhvr>
                                      <p:to>
                                        <p:strVal val="visible"/>
                                      </p:to>
                                    </p:set>
                                    <p:anim calcmode="lin" valueType="num">
                                      <p:cBhvr>
                                        <p:cTn id="12" dur="500" decel="50000" fill="hold">
                                          <p:stCondLst>
                                            <p:cond delay="0"/>
                                          </p:stCondLst>
                                        </p:cTn>
                                        <p:tgtEl>
                                          <p:spTgt spid="14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4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42"/>
                                        </p:tgtEl>
                                        <p:attrNameLst>
                                          <p:attrName>ppt_w</p:attrName>
                                        </p:attrNameLst>
                                      </p:cBhvr>
                                      <p:tavLst>
                                        <p:tav tm="0">
                                          <p:val>
                                            <p:strVal val="#ppt_w*.05"/>
                                          </p:val>
                                        </p:tav>
                                        <p:tav tm="100000">
                                          <p:val>
                                            <p:strVal val="#ppt_w"/>
                                          </p:val>
                                        </p:tav>
                                      </p:tavLst>
                                    </p:anim>
                                    <p:anim calcmode="lin" valueType="num">
                                      <p:cBhvr>
                                        <p:cTn id="15" dur="1000" fill="hold"/>
                                        <p:tgtEl>
                                          <p:spTgt spid="14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4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4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4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000000"/>
                </a:solidFill>
              </a:rPr>
              <a:t>Plant Properties</a:t>
            </a:r>
            <a:endParaRPr lang="en-US" dirty="0">
              <a:solidFill>
                <a:srgbClr val="000000"/>
              </a:solidFill>
            </a:endParaRPr>
          </a:p>
        </p:txBody>
      </p:sp>
      <p:sp>
        <p:nvSpPr>
          <p:cNvPr id="47107" name="Text Placeholder 2"/>
          <p:cNvSpPr>
            <a:spLocks noGrp="1"/>
          </p:cNvSpPr>
          <p:nvPr>
            <p:ph type="body" idx="1"/>
          </p:nvPr>
        </p:nvSpPr>
        <p:spPr/>
        <p:txBody>
          <a:bodyPr/>
          <a:lstStyle/>
          <a:p>
            <a:r>
              <a:rPr lang="en-US" smtClean="0"/>
              <a:t>Irrigation Scheduling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Density</a:t>
            </a:r>
            <a:endParaRPr lang="en-US" dirty="0"/>
          </a:p>
        </p:txBody>
      </p:sp>
      <p:sp>
        <p:nvSpPr>
          <p:cNvPr id="3" name="Content Placeholder 2"/>
          <p:cNvSpPr>
            <a:spLocks noGrp="1"/>
          </p:cNvSpPr>
          <p:nvPr>
            <p:ph idx="1"/>
          </p:nvPr>
        </p:nvSpPr>
        <p:spPr>
          <a:xfrm>
            <a:off x="492125" y="1152525"/>
            <a:ext cx="8651875" cy="5311775"/>
          </a:xfrm>
        </p:spPr>
        <p:txBody>
          <a:bodyPr/>
          <a:lstStyle/>
          <a:p>
            <a:r>
              <a:rPr lang="en-US" dirty="0" smtClean="0"/>
              <a:t>Plant density is an affected by irrigation application and uniformity.</a:t>
            </a:r>
            <a:endParaRPr lang="en-US" dirty="0"/>
          </a:p>
        </p:txBody>
      </p:sp>
      <p:pic>
        <p:nvPicPr>
          <p:cNvPr id="4" name="Picture 3"/>
          <p:cNvPicPr>
            <a:picLocks noChangeAspect="1"/>
          </p:cNvPicPr>
          <p:nvPr/>
        </p:nvPicPr>
        <p:blipFill>
          <a:blip r:embed="rId2"/>
          <a:srcRect b="8333"/>
          <a:stretch>
            <a:fillRect/>
          </a:stretch>
        </p:blipFill>
        <p:spPr>
          <a:xfrm>
            <a:off x="428624" y="2759075"/>
            <a:ext cx="3546475" cy="3049847"/>
          </a:xfrm>
          <a:prstGeom prst="rect">
            <a:avLst/>
          </a:prstGeom>
        </p:spPr>
      </p:pic>
      <p:pic>
        <p:nvPicPr>
          <p:cNvPr id="9" name="Picture 8"/>
          <p:cNvPicPr>
            <a:picLocks noChangeAspect="1"/>
          </p:cNvPicPr>
          <p:nvPr/>
        </p:nvPicPr>
        <p:blipFill>
          <a:blip r:embed="rId3"/>
          <a:srcRect t="28261" r="2264"/>
          <a:stretch>
            <a:fillRect/>
          </a:stretch>
        </p:blipFill>
        <p:spPr>
          <a:xfrm>
            <a:off x="3006725" y="2365375"/>
            <a:ext cx="3152775" cy="2305050"/>
          </a:xfrm>
          <a:prstGeom prst="rect">
            <a:avLst/>
          </a:prstGeom>
        </p:spPr>
      </p:pic>
      <p:pic>
        <p:nvPicPr>
          <p:cNvPr id="7" name="Picture 6"/>
          <p:cNvPicPr>
            <a:picLocks noChangeAspect="1"/>
          </p:cNvPicPr>
          <p:nvPr/>
        </p:nvPicPr>
        <p:blipFill>
          <a:blip r:embed="rId4" cstate="print"/>
          <a:stretch>
            <a:fillRect/>
          </a:stretch>
        </p:blipFill>
        <p:spPr>
          <a:xfrm>
            <a:off x="5873582" y="3616082"/>
            <a:ext cx="2814981" cy="2489443"/>
          </a:xfrm>
          <a:prstGeom prst="rect">
            <a:avLst/>
          </a:prstGeom>
        </p:spPr>
      </p:pic>
      <p:sp>
        <p:nvSpPr>
          <p:cNvPr id="10" name="TextBox 9"/>
          <p:cNvSpPr txBox="1"/>
          <p:nvPr/>
        </p:nvSpPr>
        <p:spPr>
          <a:xfrm rot="16200000">
            <a:off x="7362133" y="4496976"/>
            <a:ext cx="2963021" cy="246221"/>
          </a:xfrm>
          <a:prstGeom prst="rect">
            <a:avLst/>
          </a:prstGeom>
          <a:noFill/>
        </p:spPr>
        <p:txBody>
          <a:bodyPr wrap="square" rtlCol="0">
            <a:spAutoFit/>
          </a:bodyPr>
          <a:lstStyle/>
          <a:p>
            <a:r>
              <a:rPr lang="en-US" sz="1000" dirty="0" smtClean="0"/>
              <a:t>Photo Credits: Melissa Baum Haley</a:t>
            </a:r>
            <a:endParaRPr lang="en-US" sz="1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Allowable Stress</a:t>
            </a:r>
            <a:endParaRPr lang="en-US" dirty="0"/>
          </a:p>
        </p:txBody>
      </p:sp>
      <p:pic>
        <p:nvPicPr>
          <p:cNvPr id="16" name="Picture 15"/>
          <p:cNvPicPr>
            <a:picLocks noChangeAspect="1"/>
          </p:cNvPicPr>
          <p:nvPr/>
        </p:nvPicPr>
        <p:blipFill>
          <a:blip r:embed="rId3" cstate="print"/>
          <a:stretch>
            <a:fillRect/>
          </a:stretch>
        </p:blipFill>
        <p:spPr>
          <a:xfrm>
            <a:off x="222251" y="2540000"/>
            <a:ext cx="2825610" cy="2514600"/>
          </a:xfrm>
          <a:prstGeom prst="rect">
            <a:avLst/>
          </a:prstGeom>
        </p:spPr>
      </p:pic>
      <p:pic>
        <p:nvPicPr>
          <p:cNvPr id="21" name="Picture 20"/>
          <p:cNvPicPr>
            <a:picLocks noChangeAspect="1"/>
          </p:cNvPicPr>
          <p:nvPr/>
        </p:nvPicPr>
        <p:blipFill>
          <a:blip r:embed="rId4" cstate="print"/>
          <a:stretch>
            <a:fillRect/>
          </a:stretch>
        </p:blipFill>
        <p:spPr>
          <a:xfrm>
            <a:off x="6101103" y="2546348"/>
            <a:ext cx="2836521" cy="2508251"/>
          </a:xfrm>
          <a:prstGeom prst="rect">
            <a:avLst/>
          </a:prstGeom>
        </p:spPr>
      </p:pic>
      <p:pic>
        <p:nvPicPr>
          <p:cNvPr id="20" name="Picture 19"/>
          <p:cNvPicPr>
            <a:picLocks noChangeAspect="1"/>
          </p:cNvPicPr>
          <p:nvPr/>
        </p:nvPicPr>
        <p:blipFill>
          <a:blip r:embed="rId5" cstate="print"/>
          <a:stretch>
            <a:fillRect/>
          </a:stretch>
        </p:blipFill>
        <p:spPr>
          <a:xfrm>
            <a:off x="4773479" y="2546348"/>
            <a:ext cx="2800155" cy="2508251"/>
          </a:xfrm>
          <a:prstGeom prst="rect">
            <a:avLst/>
          </a:prstGeom>
        </p:spPr>
      </p:pic>
      <p:pic>
        <p:nvPicPr>
          <p:cNvPr id="17" name="Picture 16"/>
          <p:cNvPicPr>
            <a:picLocks noChangeAspect="1"/>
          </p:cNvPicPr>
          <p:nvPr/>
        </p:nvPicPr>
        <p:blipFill>
          <a:blip r:embed="rId6" cstate="print"/>
          <a:stretch>
            <a:fillRect/>
          </a:stretch>
        </p:blipFill>
        <p:spPr>
          <a:xfrm>
            <a:off x="1352382" y="2549282"/>
            <a:ext cx="2814981" cy="2489443"/>
          </a:xfrm>
          <a:prstGeom prst="rect">
            <a:avLst/>
          </a:prstGeom>
        </p:spPr>
      </p:pic>
      <p:pic>
        <p:nvPicPr>
          <p:cNvPr id="19" name="Picture 18"/>
          <p:cNvPicPr>
            <a:picLocks noChangeAspect="1"/>
          </p:cNvPicPr>
          <p:nvPr/>
        </p:nvPicPr>
        <p:blipFill>
          <a:blip r:embed="rId7" cstate="print"/>
          <a:stretch>
            <a:fillRect/>
          </a:stretch>
        </p:blipFill>
        <p:spPr>
          <a:xfrm>
            <a:off x="3628172" y="2546350"/>
            <a:ext cx="2864703" cy="2508250"/>
          </a:xfrm>
          <a:prstGeom prst="rect">
            <a:avLst/>
          </a:prstGeom>
        </p:spPr>
      </p:pic>
      <p:pic>
        <p:nvPicPr>
          <p:cNvPr id="18" name="Picture 17"/>
          <p:cNvPicPr>
            <a:picLocks noChangeAspect="1"/>
          </p:cNvPicPr>
          <p:nvPr/>
        </p:nvPicPr>
        <p:blipFill>
          <a:blip r:embed="rId8" cstate="print"/>
          <a:stretch>
            <a:fillRect/>
          </a:stretch>
        </p:blipFill>
        <p:spPr>
          <a:xfrm>
            <a:off x="2593568" y="2546351"/>
            <a:ext cx="2818337" cy="2508250"/>
          </a:xfrm>
          <a:prstGeom prst="rect">
            <a:avLst/>
          </a:prstGeom>
        </p:spPr>
      </p:pic>
      <p:sp>
        <p:nvSpPr>
          <p:cNvPr id="10" name="TextBox 9"/>
          <p:cNvSpPr txBox="1"/>
          <p:nvPr/>
        </p:nvSpPr>
        <p:spPr>
          <a:xfrm>
            <a:off x="237433" y="5068476"/>
            <a:ext cx="2963021" cy="246221"/>
          </a:xfrm>
          <a:prstGeom prst="rect">
            <a:avLst/>
          </a:prstGeom>
          <a:noFill/>
        </p:spPr>
        <p:txBody>
          <a:bodyPr wrap="square" rtlCol="0">
            <a:spAutoFit/>
          </a:bodyPr>
          <a:lstStyle/>
          <a:p>
            <a:r>
              <a:rPr lang="en-US" sz="1000" dirty="0" smtClean="0"/>
              <a:t>Photo Credits: Melissa Baum Haley</a:t>
            </a:r>
            <a:endParaRPr lang="en-US" sz="1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solidFill>
                  <a:schemeClr val="tx1"/>
                </a:solidFill>
              </a:rPr>
              <a:t>When to Irrigate &amp;</a:t>
            </a:r>
            <a:br>
              <a:rPr lang="en-US" dirty="0" smtClean="0">
                <a:solidFill>
                  <a:schemeClr val="tx1"/>
                </a:solidFill>
              </a:rPr>
            </a:br>
            <a:r>
              <a:rPr lang="en-US" dirty="0" smtClean="0">
                <a:solidFill>
                  <a:schemeClr val="tx1"/>
                </a:solidFill>
              </a:rPr>
              <a:t>How much to Irrigate</a:t>
            </a:r>
            <a:endParaRPr lang="en-US" dirty="0">
              <a:solidFill>
                <a:schemeClr val="tx1"/>
              </a:solidFill>
            </a:endParaRPr>
          </a:p>
        </p:txBody>
      </p:sp>
      <p:sp>
        <p:nvSpPr>
          <p:cNvPr id="53251" name="Text Placeholder 4"/>
          <p:cNvSpPr>
            <a:spLocks noGrp="1"/>
          </p:cNvSpPr>
          <p:nvPr>
            <p:ph type="body" idx="1"/>
          </p:nvPr>
        </p:nvSpPr>
        <p:spPr/>
        <p:txBody>
          <a:bodyPr/>
          <a:lstStyle/>
          <a:p>
            <a:r>
              <a:rPr lang="en-US" smtClean="0"/>
              <a:t>Irrigation Scheduling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dirty="0"/>
              <a:t>When to Apply</a:t>
            </a:r>
          </a:p>
        </p:txBody>
      </p:sp>
      <p:sp>
        <p:nvSpPr>
          <p:cNvPr id="3" name="Content Placeholder 2"/>
          <p:cNvSpPr>
            <a:spLocks noGrp="1"/>
          </p:cNvSpPr>
          <p:nvPr>
            <p:ph idx="1"/>
          </p:nvPr>
        </p:nvSpPr>
        <p:spPr/>
        <p:txBody>
          <a:bodyPr/>
          <a:lstStyle/>
          <a:p>
            <a:r>
              <a:rPr lang="en-US" dirty="0"/>
              <a:t>Theoretically refill soil when water content decreases to RAW </a:t>
            </a:r>
            <a:r>
              <a:rPr lang="en-US" dirty="0" smtClean="0"/>
              <a:t>limit </a:t>
            </a:r>
            <a:r>
              <a:rPr lang="en-US" sz="2000" i="1" dirty="0" smtClean="0"/>
              <a:t>(remember the math)</a:t>
            </a:r>
          </a:p>
          <a:p>
            <a:r>
              <a:rPr lang="en-US" dirty="0"/>
              <a:t>Other reasons when to apply </a:t>
            </a:r>
          </a:p>
          <a:p>
            <a:pPr lvl="1"/>
            <a:r>
              <a:rPr lang="en-US" dirty="0"/>
              <a:t>Water restrictions</a:t>
            </a:r>
          </a:p>
          <a:p>
            <a:r>
              <a:rPr lang="en-US" dirty="0">
                <a:solidFill>
                  <a:srgbClr val="FF0000"/>
                </a:solidFill>
              </a:rPr>
              <a:t>Drainage (deep percolation) or</a:t>
            </a:r>
            <a:r>
              <a:rPr lang="en-US" dirty="0" smtClean="0">
                <a:solidFill>
                  <a:srgbClr val="FF0000"/>
                </a:solidFill>
              </a:rPr>
              <a:t> Runoff </a:t>
            </a:r>
            <a:r>
              <a:rPr lang="en-US" dirty="0">
                <a:solidFill>
                  <a:srgbClr val="FF0000"/>
                </a:solidFill>
              </a:rPr>
              <a:t>will occur due to </a:t>
            </a:r>
            <a:r>
              <a:rPr lang="en-US" u="sng" dirty="0">
                <a:solidFill>
                  <a:srgbClr val="FF0000"/>
                </a:solidFill>
              </a:rPr>
              <a:t>over</a:t>
            </a:r>
            <a:r>
              <a:rPr lang="en-US" dirty="0">
                <a:solidFill>
                  <a:srgbClr val="FF0000"/>
                </a:solidFill>
              </a:rPr>
              <a:t> application</a:t>
            </a:r>
          </a:p>
        </p:txBody>
      </p:sp>
      <p:pic>
        <p:nvPicPr>
          <p:cNvPr id="5" name="Picture 4"/>
          <p:cNvPicPr>
            <a:picLocks noChangeAspect="1"/>
          </p:cNvPicPr>
          <p:nvPr/>
        </p:nvPicPr>
        <p:blipFill>
          <a:blip r:embed="rId3" cstate="print"/>
          <a:stretch>
            <a:fillRect/>
          </a:stretch>
        </p:blipFill>
        <p:spPr>
          <a:xfrm>
            <a:off x="6245817" y="3864797"/>
            <a:ext cx="2116057" cy="2554942"/>
          </a:xfrm>
          <a:prstGeom prst="rect">
            <a:avLst/>
          </a:prstGeom>
        </p:spPr>
      </p:pic>
      <p:sp>
        <p:nvSpPr>
          <p:cNvPr id="6" name="Rectangle 5"/>
          <p:cNvSpPr>
            <a:spLocks noChangeArrowheads="1"/>
          </p:cNvSpPr>
          <p:nvPr/>
        </p:nvSpPr>
        <p:spPr bwMode="auto">
          <a:xfrm rot="16200000">
            <a:off x="7873233" y="5541451"/>
            <a:ext cx="1278916" cy="215444"/>
          </a:xfrm>
          <a:prstGeom prst="rect">
            <a:avLst/>
          </a:prstGeom>
          <a:noFill/>
          <a:ln w="9525">
            <a:noFill/>
            <a:miter lim="800000"/>
            <a:headEnd/>
            <a:tailEnd/>
          </a:ln>
        </p:spPr>
        <p:txBody>
          <a:bodyPr wrap="none">
            <a:prstTxWarp prst="textNoShape">
              <a:avLst/>
            </a:prstTxWarp>
            <a:spAutoFit/>
          </a:bodyPr>
          <a:lstStyle/>
          <a:p>
            <a:r>
              <a:rPr lang="en-US" sz="800" b="1" dirty="0" smtClean="0">
                <a:latin typeface="Arial" pitchFamily="-108" charset="0"/>
              </a:rPr>
              <a:t>Photo Credit: </a:t>
            </a:r>
            <a:r>
              <a:rPr lang="en-US" sz="800" b="1" dirty="0" err="1" smtClean="0">
                <a:latin typeface="Arial" pitchFamily="-108" charset="0"/>
              </a:rPr>
              <a:t>IAEF.org</a:t>
            </a:r>
            <a:endParaRPr lang="en-US" sz="800" dirty="0">
              <a:latin typeface="Arial" pitchFamily="-10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992313" y="212725"/>
            <a:ext cx="6373812" cy="715963"/>
          </a:xfrm>
        </p:spPr>
        <p:txBody>
          <a:bodyPr>
            <a:normAutofit fontScale="90000"/>
          </a:bodyPr>
          <a:lstStyle/>
          <a:p>
            <a:pPr>
              <a:defRPr/>
            </a:pPr>
            <a:r>
              <a:rPr lang="en-US" sz="4500" dirty="0"/>
              <a:t>The Checkbook Method</a:t>
            </a:r>
          </a:p>
        </p:txBody>
      </p:sp>
      <p:pic>
        <p:nvPicPr>
          <p:cNvPr id="56323" name="Picture 3"/>
          <p:cNvPicPr>
            <a:picLocks noGrp="1" noChangeAspect="1" noChangeArrowheads="1"/>
          </p:cNvPicPr>
          <p:nvPr>
            <p:ph idx="1"/>
          </p:nvPr>
        </p:nvPicPr>
        <p:blipFill>
          <a:blip r:embed="rId3"/>
          <a:srcRect/>
          <a:stretch>
            <a:fillRect/>
          </a:stretch>
        </p:blipFill>
        <p:spPr>
          <a:xfrm>
            <a:off x="306388" y="57150"/>
            <a:ext cx="1530350" cy="939800"/>
          </a:xfrm>
        </p:spPr>
      </p:pic>
      <p:pic>
        <p:nvPicPr>
          <p:cNvPr id="56324" name="Picture 6"/>
          <p:cNvPicPr>
            <a:picLocks noChangeAspect="1" noChangeArrowheads="1"/>
          </p:cNvPicPr>
          <p:nvPr/>
        </p:nvPicPr>
        <p:blipFill>
          <a:blip r:embed="rId4"/>
          <a:srcRect/>
          <a:stretch>
            <a:fillRect/>
          </a:stretch>
        </p:blipFill>
        <p:spPr bwMode="auto">
          <a:xfrm>
            <a:off x="244475" y="1484313"/>
            <a:ext cx="8899525" cy="398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solidFill>
                  <a:srgbClr val="000000"/>
                </a:solidFill>
                <a:ea typeface="+mj-ea"/>
                <a:cs typeface="+mj-cs"/>
              </a:rPr>
              <a:t>Basics of Scheduling</a:t>
            </a:r>
            <a:endParaRPr lang="en-US" dirty="0">
              <a:solidFill>
                <a:srgbClr val="000000"/>
              </a:solidFill>
              <a:ea typeface="+mj-ea"/>
              <a:cs typeface="+mj-cs"/>
            </a:endParaRPr>
          </a:p>
        </p:txBody>
      </p:sp>
      <p:sp>
        <p:nvSpPr>
          <p:cNvPr id="24579" name="Text Placeholder 4"/>
          <p:cNvSpPr>
            <a:spLocks noGrp="1"/>
          </p:cNvSpPr>
          <p:nvPr>
            <p:ph type="body" idx="1"/>
          </p:nvPr>
        </p:nvSpPr>
        <p:spPr/>
        <p:txBody>
          <a:bodyPr/>
          <a:lstStyle/>
          <a:p>
            <a:r>
              <a:rPr lang="en-US" smtClean="0"/>
              <a:t>Irrigation Scheduling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277813"/>
            <a:ext cx="8443913" cy="544512"/>
          </a:xfrm>
        </p:spPr>
        <p:txBody>
          <a:bodyPr>
            <a:normAutofit fontScale="90000"/>
          </a:bodyPr>
          <a:lstStyle/>
          <a:p>
            <a:pPr>
              <a:defRPr/>
            </a:pPr>
            <a:r>
              <a:rPr lang="en-US" sz="3600" dirty="0"/>
              <a:t>IFAS Scheduling Recommendations</a:t>
            </a:r>
          </a:p>
        </p:txBody>
      </p:sp>
      <p:sp>
        <p:nvSpPr>
          <p:cNvPr id="58371" name="Text Placeholder 5"/>
          <p:cNvSpPr>
            <a:spLocks noGrp="1"/>
          </p:cNvSpPr>
          <p:nvPr>
            <p:ph type="body" sz="half" idx="1"/>
          </p:nvPr>
        </p:nvSpPr>
        <p:spPr>
          <a:xfrm>
            <a:off x="246063" y="2811463"/>
            <a:ext cx="4410075" cy="4046537"/>
          </a:xfrm>
        </p:spPr>
        <p:txBody>
          <a:bodyPr/>
          <a:lstStyle/>
          <a:p>
            <a:endParaRPr lang="en-US" sz="2800"/>
          </a:p>
          <a:p>
            <a:r>
              <a:rPr lang="en-US"/>
              <a:t>Tables give run times for </a:t>
            </a:r>
            <a:r>
              <a:rPr lang="en-US" u="sng"/>
              <a:t>various</a:t>
            </a:r>
            <a:r>
              <a:rPr lang="en-US"/>
              <a:t> application rates</a:t>
            </a:r>
          </a:p>
        </p:txBody>
      </p:sp>
      <p:pic>
        <p:nvPicPr>
          <p:cNvPr id="58372" name="Picture 2"/>
          <p:cNvPicPr>
            <a:picLocks noGrp="1" noChangeAspect="1" noChangeArrowheads="1"/>
          </p:cNvPicPr>
          <p:nvPr>
            <p:ph sz="half" idx="2"/>
          </p:nvPr>
        </p:nvPicPr>
        <p:blipFill>
          <a:blip r:embed="rId3"/>
          <a:srcRect/>
          <a:stretch>
            <a:fillRect/>
          </a:stretch>
        </p:blipFill>
        <p:spPr>
          <a:xfrm>
            <a:off x="4711700" y="1404938"/>
            <a:ext cx="4102100" cy="5311775"/>
          </a:xfrm>
        </p:spPr>
      </p:pic>
      <p:sp>
        <p:nvSpPr>
          <p:cNvPr id="58373" name="Text Box 6"/>
          <p:cNvSpPr txBox="1">
            <a:spLocks noChangeArrowheads="1"/>
          </p:cNvSpPr>
          <p:nvPr/>
        </p:nvSpPr>
        <p:spPr bwMode="auto">
          <a:xfrm>
            <a:off x="258763" y="1955800"/>
            <a:ext cx="4867275" cy="1108075"/>
          </a:xfrm>
          <a:prstGeom prst="rect">
            <a:avLst/>
          </a:prstGeom>
          <a:noFill/>
          <a:ln w="9525">
            <a:noFill/>
            <a:miter lim="800000"/>
            <a:headEnd/>
            <a:tailEnd/>
          </a:ln>
        </p:spPr>
        <p:txBody>
          <a:bodyPr>
            <a:prstTxWarp prst="textNoShape">
              <a:avLst/>
            </a:prstTxWarp>
            <a:spAutoFit/>
          </a:bodyPr>
          <a:lstStyle/>
          <a:p>
            <a:pPr eaLnBrk="0" hangingPunct="0">
              <a:spcBef>
                <a:spcPct val="20000"/>
              </a:spcBef>
            </a:pPr>
            <a:r>
              <a:rPr lang="en-US">
                <a:solidFill>
                  <a:schemeClr val="accent2"/>
                </a:solidFill>
                <a:latin typeface="Trebuchet MS" pitchFamily="-108" charset="0"/>
              </a:rPr>
              <a:t>http://edis.ifas.ufl.edu/AE220</a:t>
            </a:r>
          </a:p>
          <a:p>
            <a:pPr>
              <a:spcBef>
                <a:spcPct val="50000"/>
              </a:spcBef>
            </a:pPr>
            <a:endParaRPr lang="en-US" sz="2800">
              <a:latin typeface="Trebuchet MS" pitchFamily="-10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0"/>
            <a:ext cx="8229600" cy="1063625"/>
          </a:xfrm>
        </p:spPr>
        <p:txBody>
          <a:bodyPr>
            <a:normAutofit fontScale="90000"/>
          </a:bodyPr>
          <a:lstStyle/>
          <a:p>
            <a:pPr>
              <a:defRPr/>
            </a:pPr>
            <a:r>
              <a:rPr lang="en-US" sz="4500" dirty="0"/>
              <a:t>IFAS Irrigation Recommendations - Tables</a:t>
            </a:r>
          </a:p>
        </p:txBody>
      </p:sp>
      <p:pic>
        <p:nvPicPr>
          <p:cNvPr id="60419" name="Picture 2"/>
          <p:cNvPicPr>
            <a:picLocks noGrp="1" noChangeAspect="1" noChangeArrowheads="1"/>
          </p:cNvPicPr>
          <p:nvPr>
            <p:ph idx="1"/>
          </p:nvPr>
        </p:nvPicPr>
        <p:blipFill>
          <a:blip r:embed="rId3"/>
          <a:srcRect/>
          <a:stretch>
            <a:fillRect/>
          </a:stretch>
        </p:blipFill>
        <p:spPr>
          <a:xfrm>
            <a:off x="788988" y="2246313"/>
            <a:ext cx="7343775" cy="3800475"/>
          </a:xfrm>
        </p:spPr>
      </p:pic>
      <p:sp>
        <p:nvSpPr>
          <p:cNvPr id="4" name="Oval 3"/>
          <p:cNvSpPr>
            <a:spLocks noChangeArrowheads="1"/>
          </p:cNvSpPr>
          <p:nvPr/>
        </p:nvSpPr>
        <p:spPr bwMode="auto">
          <a:xfrm>
            <a:off x="6592888" y="2144713"/>
            <a:ext cx="736600" cy="514350"/>
          </a:xfrm>
          <a:prstGeom prst="ellipse">
            <a:avLst/>
          </a:prstGeom>
          <a:noFill/>
          <a:ln w="25400">
            <a:solidFill>
              <a:srgbClr val="FF0000"/>
            </a:solidFill>
            <a:round/>
            <a:headEnd/>
            <a:tailEnd/>
          </a:ln>
        </p:spPr>
        <p:txBody>
          <a:bodyPr>
            <a:prstTxWarp prst="textNoShape">
              <a:avLst/>
            </a:prstTxWarp>
          </a:bodyPr>
          <a:lstStyle/>
          <a:p>
            <a:endParaRPr lang="en-US"/>
          </a:p>
        </p:txBody>
      </p:sp>
      <p:sp>
        <p:nvSpPr>
          <p:cNvPr id="5" name="Oval 4"/>
          <p:cNvSpPr>
            <a:spLocks noChangeArrowheads="1"/>
          </p:cNvSpPr>
          <p:nvPr/>
        </p:nvSpPr>
        <p:spPr bwMode="auto">
          <a:xfrm>
            <a:off x="981075" y="2433638"/>
            <a:ext cx="1763713" cy="300037"/>
          </a:xfrm>
          <a:prstGeom prst="ellipse">
            <a:avLst/>
          </a:prstGeom>
          <a:noFill/>
          <a:ln w="25400">
            <a:solidFill>
              <a:srgbClr val="FF0000"/>
            </a:solidFill>
            <a:round/>
            <a:headEnd/>
            <a:tailEnd/>
          </a:ln>
        </p:spPr>
        <p:txBody>
          <a:bodyPr>
            <a:prstTxWarp prst="textNoShape">
              <a:avLst/>
            </a:prstTxWarp>
          </a:bodyPr>
          <a:lstStyle/>
          <a:p>
            <a:endParaRPr lang="en-US"/>
          </a:p>
        </p:txBody>
      </p:sp>
      <p:sp>
        <p:nvSpPr>
          <p:cNvPr id="6" name="Oval 5"/>
          <p:cNvSpPr>
            <a:spLocks noChangeArrowheads="1"/>
          </p:cNvSpPr>
          <p:nvPr/>
        </p:nvSpPr>
        <p:spPr bwMode="auto">
          <a:xfrm>
            <a:off x="4452938" y="3162300"/>
            <a:ext cx="736600" cy="2643188"/>
          </a:xfrm>
          <a:prstGeom prst="ellipse">
            <a:avLst/>
          </a:prstGeom>
          <a:noFill/>
          <a:ln w="25400">
            <a:solidFill>
              <a:srgbClr val="FF0000"/>
            </a:solidFill>
            <a:round/>
            <a:headEnd/>
            <a:tailEnd/>
          </a:ln>
        </p:spPr>
        <p:txBody>
          <a:bodyPr>
            <a:prstTxWarp prst="textNoShape">
              <a:avLst/>
            </a:prstTxWarp>
          </a:bodyPr>
          <a:lstStyle/>
          <a:p>
            <a:endParaRPr lang="en-US"/>
          </a:p>
        </p:txBody>
      </p:sp>
      <p:sp>
        <p:nvSpPr>
          <p:cNvPr id="45064" name="Line 8"/>
          <p:cNvSpPr>
            <a:spLocks noChangeShapeType="1"/>
          </p:cNvSpPr>
          <p:nvPr/>
        </p:nvSpPr>
        <p:spPr bwMode="auto">
          <a:xfrm>
            <a:off x="2528888" y="2462213"/>
            <a:ext cx="2843212" cy="0"/>
          </a:xfrm>
          <a:prstGeom prst="line">
            <a:avLst/>
          </a:prstGeom>
          <a:noFill/>
          <a:ln w="28575">
            <a:solidFill>
              <a:srgbClr val="FF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450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a:t>General Application Rates</a:t>
            </a:r>
          </a:p>
        </p:txBody>
      </p:sp>
      <p:sp>
        <p:nvSpPr>
          <p:cNvPr id="62467" name="Rectangle 3"/>
          <p:cNvSpPr>
            <a:spLocks noGrp="1" noChangeArrowheads="1"/>
          </p:cNvSpPr>
          <p:nvPr>
            <p:ph idx="1"/>
          </p:nvPr>
        </p:nvSpPr>
        <p:spPr>
          <a:xfrm>
            <a:off x="1194731" y="1184275"/>
            <a:ext cx="6318250" cy="5311775"/>
          </a:xfrm>
        </p:spPr>
        <p:txBody>
          <a:bodyPr/>
          <a:lstStyle/>
          <a:p>
            <a:endParaRPr lang="en-US" dirty="0"/>
          </a:p>
          <a:p>
            <a:r>
              <a:rPr lang="en-US" dirty="0"/>
              <a:t>Spray heads </a:t>
            </a:r>
          </a:p>
          <a:p>
            <a:pPr lvl="1"/>
            <a:r>
              <a:rPr lang="en-US" dirty="0"/>
              <a:t>1.5 – 8 in/hr</a:t>
            </a:r>
          </a:p>
          <a:p>
            <a:endParaRPr lang="en-US" dirty="0"/>
          </a:p>
          <a:p>
            <a:r>
              <a:rPr lang="en-US" dirty="0"/>
              <a:t>Rotary heads </a:t>
            </a:r>
          </a:p>
          <a:p>
            <a:pPr lvl="1"/>
            <a:r>
              <a:rPr lang="en-US" dirty="0"/>
              <a:t>0.3 – 2 in/hr</a:t>
            </a:r>
          </a:p>
          <a:p>
            <a:endParaRPr lang="en-US" dirty="0"/>
          </a:p>
          <a:p>
            <a:r>
              <a:rPr lang="en-US" dirty="0" err="1"/>
              <a:t>Microirrigation</a:t>
            </a:r>
            <a:r>
              <a:rPr lang="en-US" dirty="0"/>
              <a:t> (drip) </a:t>
            </a:r>
          </a:p>
          <a:p>
            <a:pPr lvl="1"/>
            <a:r>
              <a:rPr lang="en-US" dirty="0"/>
              <a:t>0.3 – 1.6 in/hr*</a:t>
            </a:r>
          </a:p>
          <a:p>
            <a:pPr lvl="2"/>
            <a:r>
              <a:rPr lang="en-US" dirty="0"/>
              <a:t>* irrigates 50% less area</a:t>
            </a:r>
          </a:p>
        </p:txBody>
      </p:sp>
      <p:pic>
        <p:nvPicPr>
          <p:cNvPr id="9" name="Picture 8"/>
          <p:cNvPicPr>
            <a:picLocks noChangeAspect="1"/>
          </p:cNvPicPr>
          <p:nvPr/>
        </p:nvPicPr>
        <p:blipFill>
          <a:blip r:embed="rId3"/>
          <a:stretch>
            <a:fillRect/>
          </a:stretch>
        </p:blipFill>
        <p:spPr>
          <a:xfrm>
            <a:off x="5623338" y="1231900"/>
            <a:ext cx="2521468" cy="1631950"/>
          </a:xfrm>
          <a:prstGeom prst="rect">
            <a:avLst/>
          </a:prstGeom>
        </p:spPr>
      </p:pic>
      <p:pic>
        <p:nvPicPr>
          <p:cNvPr id="10" name="Picture 9"/>
          <p:cNvPicPr>
            <a:picLocks noChangeAspect="1"/>
          </p:cNvPicPr>
          <p:nvPr/>
        </p:nvPicPr>
        <p:blipFill>
          <a:blip r:embed="rId4" cstate="print"/>
          <a:stretch>
            <a:fillRect/>
          </a:stretch>
        </p:blipFill>
        <p:spPr>
          <a:xfrm>
            <a:off x="6150906" y="2914650"/>
            <a:ext cx="1606550" cy="1939760"/>
          </a:xfrm>
          <a:prstGeom prst="rect">
            <a:avLst/>
          </a:prstGeom>
        </p:spPr>
      </p:pic>
      <p:pic>
        <p:nvPicPr>
          <p:cNvPr id="11" name="Picture 10"/>
          <p:cNvPicPr>
            <a:picLocks noChangeAspect="1"/>
          </p:cNvPicPr>
          <p:nvPr/>
        </p:nvPicPr>
        <p:blipFill>
          <a:blip r:embed="rId5" cstate="print"/>
          <a:stretch>
            <a:fillRect/>
          </a:stretch>
        </p:blipFill>
        <p:spPr>
          <a:xfrm>
            <a:off x="5935750" y="4940300"/>
            <a:ext cx="1982007" cy="1485900"/>
          </a:xfrm>
          <a:prstGeom prst="rect">
            <a:avLst/>
          </a:prstGeom>
        </p:spPr>
      </p:pic>
      <p:sp>
        <p:nvSpPr>
          <p:cNvPr id="13" name="Rectangle 5"/>
          <p:cNvSpPr>
            <a:spLocks noChangeArrowheads="1"/>
          </p:cNvSpPr>
          <p:nvPr/>
        </p:nvSpPr>
        <p:spPr bwMode="auto">
          <a:xfrm rot="16200000">
            <a:off x="7268815" y="3976122"/>
            <a:ext cx="1278916" cy="215444"/>
          </a:xfrm>
          <a:prstGeom prst="rect">
            <a:avLst/>
          </a:prstGeom>
          <a:noFill/>
          <a:ln w="9525">
            <a:noFill/>
            <a:miter lim="800000"/>
            <a:headEnd/>
            <a:tailEnd/>
          </a:ln>
        </p:spPr>
        <p:txBody>
          <a:bodyPr wrap="none">
            <a:prstTxWarp prst="textNoShape">
              <a:avLst/>
            </a:prstTxWarp>
            <a:spAutoFit/>
          </a:bodyPr>
          <a:lstStyle/>
          <a:p>
            <a:r>
              <a:rPr lang="en-US" sz="800" b="1" dirty="0" smtClean="0">
                <a:latin typeface="Arial" pitchFamily="-108" charset="0"/>
              </a:rPr>
              <a:t>Photo Credit: </a:t>
            </a:r>
            <a:r>
              <a:rPr lang="en-US" sz="800" b="1" dirty="0" err="1" smtClean="0">
                <a:latin typeface="Arial" pitchFamily="-108" charset="0"/>
              </a:rPr>
              <a:t>IAEF.org</a:t>
            </a:r>
            <a:endParaRPr lang="en-US" sz="800" dirty="0">
              <a:latin typeface="Arial" pitchFamily="-10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11125"/>
            <a:ext cx="9144000" cy="1143000"/>
          </a:xfrm>
        </p:spPr>
        <p:txBody>
          <a:bodyPr>
            <a:normAutofit fontScale="90000"/>
          </a:bodyPr>
          <a:lstStyle/>
          <a:p>
            <a:pPr>
              <a:defRPr/>
            </a:pPr>
            <a:r>
              <a:rPr lang="en-US" sz="4500" dirty="0"/>
              <a:t>Average Spring/Summer Run Times</a:t>
            </a:r>
            <a:br>
              <a:rPr lang="en-US" sz="4500" dirty="0"/>
            </a:br>
            <a:r>
              <a:rPr lang="en-US" sz="4500" dirty="0"/>
              <a:t>(2 times / week)</a:t>
            </a:r>
          </a:p>
        </p:txBody>
      </p:sp>
      <p:sp>
        <p:nvSpPr>
          <p:cNvPr id="64515" name="Rectangle 3"/>
          <p:cNvSpPr>
            <a:spLocks noGrp="1" noChangeArrowheads="1"/>
          </p:cNvSpPr>
          <p:nvPr>
            <p:ph idx="1"/>
          </p:nvPr>
        </p:nvSpPr>
        <p:spPr>
          <a:xfrm>
            <a:off x="357188" y="1228725"/>
            <a:ext cx="4249737" cy="5311775"/>
          </a:xfrm>
        </p:spPr>
        <p:txBody>
          <a:bodyPr/>
          <a:lstStyle/>
          <a:p>
            <a:endParaRPr lang="en-US" sz="2800"/>
          </a:p>
          <a:p>
            <a:r>
              <a:rPr lang="en-US" sz="2800"/>
              <a:t>Spray heads </a:t>
            </a:r>
          </a:p>
          <a:p>
            <a:pPr lvl="1"/>
            <a:r>
              <a:rPr lang="en-US"/>
              <a:t>15 – 30 minutes</a:t>
            </a:r>
          </a:p>
          <a:p>
            <a:r>
              <a:rPr lang="en-US" sz="2800"/>
              <a:t>Rotary heads </a:t>
            </a:r>
          </a:p>
          <a:p>
            <a:pPr lvl="1"/>
            <a:r>
              <a:rPr lang="en-US"/>
              <a:t>35 – 60 minutes</a:t>
            </a:r>
          </a:p>
          <a:p>
            <a:r>
              <a:rPr lang="en-US" sz="2800"/>
              <a:t>Micro-irrigation (drip) </a:t>
            </a:r>
          </a:p>
          <a:p>
            <a:pPr lvl="1"/>
            <a:r>
              <a:rPr lang="en-US"/>
              <a:t>35 – 60 minutes</a:t>
            </a:r>
          </a:p>
          <a:p>
            <a:r>
              <a:rPr lang="en-US" sz="2800"/>
              <a:t>Some controllers allow for multiple programs</a:t>
            </a:r>
          </a:p>
          <a:p>
            <a:endParaRPr lang="en-US" sz="2800"/>
          </a:p>
        </p:txBody>
      </p:sp>
      <p:pic>
        <p:nvPicPr>
          <p:cNvPr id="64516" name="Picture 4" descr="IrrigationTimerBox_SJRWMD"/>
          <p:cNvPicPr>
            <a:picLocks noChangeAspect="1" noChangeArrowheads="1"/>
          </p:cNvPicPr>
          <p:nvPr/>
        </p:nvPicPr>
        <p:blipFill>
          <a:blip r:embed="rId3"/>
          <a:srcRect/>
          <a:stretch>
            <a:fillRect/>
          </a:stretch>
        </p:blipFill>
        <p:spPr bwMode="auto">
          <a:xfrm>
            <a:off x="5006975" y="1481138"/>
            <a:ext cx="4137025" cy="5162550"/>
          </a:xfrm>
          <a:prstGeom prst="rect">
            <a:avLst/>
          </a:prstGeom>
          <a:noFill/>
          <a:ln w="9525">
            <a:noFill/>
            <a:miter lim="800000"/>
            <a:headEnd/>
            <a:tailEnd/>
          </a:ln>
        </p:spPr>
      </p:pic>
      <p:sp>
        <p:nvSpPr>
          <p:cNvPr id="6" name="Rectangle 5"/>
          <p:cNvSpPr>
            <a:spLocks noChangeArrowheads="1"/>
          </p:cNvSpPr>
          <p:nvPr/>
        </p:nvSpPr>
        <p:spPr bwMode="auto">
          <a:xfrm rot="16200000">
            <a:off x="8255309" y="3976122"/>
            <a:ext cx="1278916" cy="215444"/>
          </a:xfrm>
          <a:prstGeom prst="rect">
            <a:avLst/>
          </a:prstGeom>
          <a:noFill/>
          <a:ln w="9525">
            <a:noFill/>
            <a:miter lim="800000"/>
            <a:headEnd/>
            <a:tailEnd/>
          </a:ln>
        </p:spPr>
        <p:txBody>
          <a:bodyPr wrap="none">
            <a:prstTxWarp prst="textNoShape">
              <a:avLst/>
            </a:prstTxWarp>
            <a:spAutoFit/>
          </a:bodyPr>
          <a:lstStyle/>
          <a:p>
            <a:r>
              <a:rPr lang="en-US" sz="800" b="1" dirty="0" smtClean="0">
                <a:latin typeface="Arial" pitchFamily="-108" charset="0"/>
              </a:rPr>
              <a:t>Photo Credit: </a:t>
            </a:r>
            <a:r>
              <a:rPr lang="en-US" sz="800" b="1" dirty="0" err="1" smtClean="0">
                <a:latin typeface="Arial" pitchFamily="-108" charset="0"/>
              </a:rPr>
              <a:t>IAEF.org</a:t>
            </a:r>
            <a:endParaRPr lang="en-US" sz="800" dirty="0">
              <a:latin typeface="Arial" pitchFamily="-10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Fawn Urban Irrigation Scheduler</a:t>
            </a:r>
            <a:endParaRPr lang="en-US" dirty="0"/>
          </a:p>
        </p:txBody>
      </p:sp>
      <p:pic>
        <p:nvPicPr>
          <p:cNvPr id="8" name="Picture 7"/>
          <p:cNvPicPr>
            <a:picLocks noChangeAspect="1"/>
          </p:cNvPicPr>
          <p:nvPr/>
        </p:nvPicPr>
        <p:blipFill>
          <a:blip r:embed="rId2"/>
          <a:stretch>
            <a:fillRect/>
          </a:stretch>
        </p:blipFill>
        <p:spPr>
          <a:xfrm>
            <a:off x="1666875" y="1219200"/>
            <a:ext cx="6810375" cy="538742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0"/>
            <a:ext cx="9127319" cy="642937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rcRect r="4083" b="8320"/>
          <a:stretch>
            <a:fillRect/>
          </a:stretch>
        </p:blipFill>
        <p:spPr>
          <a:xfrm>
            <a:off x="0" y="0"/>
            <a:ext cx="9144000" cy="5667375"/>
          </a:xfrm>
          <a:prstGeom prst="rect">
            <a:avLst/>
          </a:prstGeom>
        </p:spPr>
      </p:pic>
      <p:sp>
        <p:nvSpPr>
          <p:cNvPr id="5" name="TextBox 4"/>
          <p:cNvSpPr txBox="1"/>
          <p:nvPr/>
        </p:nvSpPr>
        <p:spPr>
          <a:xfrm>
            <a:off x="4252128" y="2193790"/>
            <a:ext cx="4617696" cy="1200328"/>
          </a:xfrm>
          <a:prstGeom prst="rect">
            <a:avLst/>
          </a:prstGeom>
          <a:noFill/>
        </p:spPr>
        <p:txBody>
          <a:bodyPr wrap="square" rtlCol="0">
            <a:spAutoFit/>
          </a:bodyPr>
          <a:lstStyle/>
          <a:p>
            <a:r>
              <a:rPr lang="en-US" dirty="0" smtClean="0">
                <a:solidFill>
                  <a:srgbClr val="009999"/>
                </a:solidFill>
              </a:rPr>
              <a:t>The Urban Scheduler presents 2 day per week run times. For 1 day per week irrigation, increase by 30%.</a:t>
            </a:r>
            <a:endParaRPr lang="en-US" dirty="0">
              <a:solidFill>
                <a:srgbClr val="009999"/>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solidFill>
                  <a:schemeClr val="tx1"/>
                </a:solidFill>
              </a:rPr>
              <a:t>Water Restrictions</a:t>
            </a:r>
            <a:endParaRPr lang="en-US" dirty="0">
              <a:solidFill>
                <a:schemeClr val="tx1"/>
              </a:solidFill>
            </a:endParaRPr>
          </a:p>
        </p:txBody>
      </p:sp>
      <p:sp>
        <p:nvSpPr>
          <p:cNvPr id="67587" name="Text Placeholder 4"/>
          <p:cNvSpPr>
            <a:spLocks noGrp="1"/>
          </p:cNvSpPr>
          <p:nvPr>
            <p:ph type="body" idx="1"/>
          </p:nvPr>
        </p:nvSpPr>
        <p:spPr/>
        <p:txBody>
          <a:bodyPr/>
          <a:lstStyle/>
          <a:p>
            <a:r>
              <a:rPr lang="en-US" smtClean="0"/>
              <a:t>Irrigation Scheduling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When Can I Water?</a:t>
            </a:r>
            <a:endParaRPr lang="en-US" dirty="0"/>
          </a:p>
        </p:txBody>
      </p:sp>
      <p:sp>
        <p:nvSpPr>
          <p:cNvPr id="68611" name="Content Placeholder 4"/>
          <p:cNvSpPr>
            <a:spLocks noGrp="1"/>
          </p:cNvSpPr>
          <p:nvPr>
            <p:ph idx="1"/>
          </p:nvPr>
        </p:nvSpPr>
        <p:spPr>
          <a:xfrm>
            <a:off x="277814" y="1546225"/>
            <a:ext cx="5135562" cy="5311775"/>
          </a:xfrm>
        </p:spPr>
        <p:txBody>
          <a:bodyPr/>
          <a:lstStyle/>
          <a:p>
            <a:r>
              <a:rPr lang="en-US" dirty="0" smtClean="0"/>
              <a:t>Watering days are dependant on:</a:t>
            </a:r>
          </a:p>
          <a:p>
            <a:pPr lvl="2"/>
            <a:r>
              <a:rPr lang="en-US" sz="2800" dirty="0" smtClean="0"/>
              <a:t>Water source</a:t>
            </a:r>
          </a:p>
          <a:p>
            <a:pPr lvl="2"/>
            <a:r>
              <a:rPr lang="en-US" sz="2800" dirty="0" smtClean="0"/>
              <a:t>Location – WMD, water purveyor</a:t>
            </a:r>
          </a:p>
          <a:p>
            <a:pPr lvl="3"/>
            <a:r>
              <a:rPr lang="en-US" sz="2800" dirty="0" smtClean="0"/>
              <a:t>House number</a:t>
            </a:r>
          </a:p>
          <a:p>
            <a:r>
              <a:rPr lang="en-US" dirty="0" smtClean="0"/>
              <a:t>Time of Day</a:t>
            </a:r>
          </a:p>
          <a:p>
            <a:pPr lvl="3"/>
            <a:endParaRPr lang="en-US" dirty="0" smtClean="0"/>
          </a:p>
        </p:txBody>
      </p:sp>
      <p:pic>
        <p:nvPicPr>
          <p:cNvPr id="68612" name="Picture 4" descr="IrrigationTimerBox_SJRWMD"/>
          <p:cNvPicPr>
            <a:picLocks noChangeAspect="1" noChangeArrowheads="1"/>
          </p:cNvPicPr>
          <p:nvPr/>
        </p:nvPicPr>
        <p:blipFill>
          <a:blip r:embed="rId2"/>
          <a:srcRect/>
          <a:stretch>
            <a:fillRect/>
          </a:stretch>
        </p:blipFill>
        <p:spPr bwMode="auto">
          <a:xfrm>
            <a:off x="5492750" y="1570038"/>
            <a:ext cx="3206750" cy="4002087"/>
          </a:xfrm>
          <a:prstGeom prst="rect">
            <a:avLst/>
          </a:prstGeom>
          <a:noFill/>
          <a:ln w="9525">
            <a:noFill/>
            <a:miter lim="800000"/>
            <a:headEnd/>
            <a:tailEnd/>
          </a:ln>
        </p:spPr>
      </p:pic>
      <p:sp>
        <p:nvSpPr>
          <p:cNvPr id="5" name="Rectangle 5"/>
          <p:cNvSpPr>
            <a:spLocks noChangeArrowheads="1"/>
          </p:cNvSpPr>
          <p:nvPr/>
        </p:nvSpPr>
        <p:spPr bwMode="auto">
          <a:xfrm rot="16200000">
            <a:off x="8090209" y="3976122"/>
            <a:ext cx="1278916" cy="215444"/>
          </a:xfrm>
          <a:prstGeom prst="rect">
            <a:avLst/>
          </a:prstGeom>
          <a:noFill/>
          <a:ln w="9525">
            <a:noFill/>
            <a:miter lim="800000"/>
            <a:headEnd/>
            <a:tailEnd/>
          </a:ln>
        </p:spPr>
        <p:txBody>
          <a:bodyPr wrap="none">
            <a:prstTxWarp prst="textNoShape">
              <a:avLst/>
            </a:prstTxWarp>
            <a:spAutoFit/>
          </a:bodyPr>
          <a:lstStyle/>
          <a:p>
            <a:r>
              <a:rPr lang="en-US" sz="800" b="1" dirty="0" smtClean="0">
                <a:latin typeface="Arial" pitchFamily="-108" charset="0"/>
              </a:rPr>
              <a:t>Photo Credit: </a:t>
            </a:r>
            <a:r>
              <a:rPr lang="en-US" sz="800" b="1" dirty="0" err="1" smtClean="0">
                <a:latin typeface="Arial" pitchFamily="-108" charset="0"/>
              </a:rPr>
              <a:t>IAEF.org</a:t>
            </a:r>
            <a:endParaRPr lang="en-US" sz="800" dirty="0">
              <a:latin typeface="Arial" pitchFamily="-10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When can I water? </a:t>
            </a:r>
            <a:endParaRPr lang="en-US" dirty="0"/>
          </a:p>
        </p:txBody>
      </p:sp>
      <p:sp>
        <p:nvSpPr>
          <p:cNvPr id="70659" name="Content Placeholder 2"/>
          <p:cNvSpPr>
            <a:spLocks noGrp="1"/>
          </p:cNvSpPr>
          <p:nvPr>
            <p:ph idx="1"/>
          </p:nvPr>
        </p:nvSpPr>
        <p:spPr/>
        <p:txBody>
          <a:bodyPr/>
          <a:lstStyle/>
          <a:p>
            <a:r>
              <a:rPr lang="en-US" b="1" dirty="0" smtClean="0"/>
              <a:t>In many areas watering days differ for irrigation from potable, well, and reclaimed sources.</a:t>
            </a:r>
          </a:p>
          <a:p>
            <a:pPr>
              <a:buFontTx/>
              <a:buNone/>
            </a:pPr>
            <a:endParaRPr/>
          </a:p>
          <a:p>
            <a:endParaRPr lang="en-US" sz="2000" dirty="0" smtClean="0"/>
          </a:p>
        </p:txBody>
      </p:sp>
      <p:sp>
        <p:nvSpPr>
          <p:cNvPr id="4" name="Vertical Scroll 3"/>
          <p:cNvSpPr/>
          <p:nvPr/>
        </p:nvSpPr>
        <p:spPr bwMode="auto">
          <a:xfrm rot="380093">
            <a:off x="259069" y="2924688"/>
            <a:ext cx="4600644" cy="3603326"/>
          </a:xfrm>
          <a:prstGeom prst="verticalScroll">
            <a:avLst/>
          </a:prstGeom>
          <a:solidFill>
            <a:srgbClr val="D297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FontTx/>
              <a:buNone/>
            </a:pPr>
            <a:r>
              <a:rPr lang="en-US" sz="1800" b="1" i="1" dirty="0" smtClean="0"/>
              <a:t>Potable or Well Water</a:t>
            </a:r>
          </a:p>
          <a:p>
            <a:pPr>
              <a:buFontTx/>
              <a:buNone/>
            </a:pPr>
            <a:r>
              <a:rPr lang="en-US" sz="1600" b="1" dirty="0" smtClean="0"/>
              <a:t>House # ends in:	Then water on:	</a:t>
            </a:r>
          </a:p>
          <a:p>
            <a:pPr>
              <a:buFontTx/>
              <a:buNone/>
            </a:pPr>
            <a:r>
              <a:rPr lang="en-US" sz="1600" dirty="0" smtClean="0"/>
              <a:t>       0 or 1		Monday	</a:t>
            </a:r>
          </a:p>
          <a:p>
            <a:pPr>
              <a:buFontTx/>
              <a:buNone/>
            </a:pPr>
            <a:r>
              <a:rPr lang="en-US" sz="1600" dirty="0" smtClean="0"/>
              <a:t>       2 or 3		Tuesday	</a:t>
            </a:r>
          </a:p>
          <a:p>
            <a:pPr>
              <a:buFontTx/>
              <a:buNone/>
            </a:pPr>
            <a:r>
              <a:rPr lang="en-US" sz="1600" dirty="0" smtClean="0"/>
              <a:t>       4 or 5		Wednesday	</a:t>
            </a:r>
          </a:p>
          <a:p>
            <a:pPr>
              <a:buFontTx/>
              <a:buNone/>
            </a:pPr>
            <a:r>
              <a:rPr lang="en-US" sz="1600" dirty="0" smtClean="0"/>
              <a:t>       6 or 7		Thursday	</a:t>
            </a:r>
          </a:p>
          <a:p>
            <a:pPr>
              <a:buFontTx/>
              <a:buNone/>
            </a:pPr>
            <a:r>
              <a:rPr lang="en-US" sz="1600" dirty="0" smtClean="0"/>
              <a:t>       8 or 9		Friday	</a:t>
            </a:r>
          </a:p>
          <a:p>
            <a:pPr>
              <a:buFontTx/>
              <a:buNone/>
            </a:pPr>
            <a:endParaRPr lang="en-US" sz="1600" dirty="0" smtClean="0"/>
          </a:p>
          <a:p>
            <a:pPr>
              <a:buFontTx/>
              <a:buNone/>
            </a:pPr>
            <a:r>
              <a:rPr lang="en-US" sz="1600" b="1" dirty="0" smtClean="0"/>
              <a:t>Morning Hours	     Evening Hours</a:t>
            </a:r>
          </a:p>
          <a:p>
            <a:pPr>
              <a:buFontTx/>
              <a:buNone/>
            </a:pPr>
            <a:r>
              <a:rPr lang="en-US" sz="1600" dirty="0" smtClean="0"/>
              <a:t>12:01 AM to 8 AM     6 PM to 11:59 PM</a:t>
            </a:r>
            <a:endParaRPr kumimoji="0" lang="en-US" sz="1600" b="0" i="0" u="none" strike="noStrike" cap="none" normalizeH="0" baseline="0" dirty="0" smtClean="0">
              <a:ln>
                <a:noFill/>
              </a:ln>
              <a:solidFill>
                <a:schemeClr val="tx1"/>
              </a:solidFill>
              <a:effectLst/>
              <a:latin typeface="Times New Roman" pitchFamily="18" charset="0"/>
            </a:endParaRPr>
          </a:p>
        </p:txBody>
      </p:sp>
      <p:sp>
        <p:nvSpPr>
          <p:cNvPr id="5" name="Vertical Scroll 4"/>
          <p:cNvSpPr/>
          <p:nvPr/>
        </p:nvSpPr>
        <p:spPr bwMode="auto">
          <a:xfrm rot="20764415">
            <a:off x="4265501" y="2524943"/>
            <a:ext cx="4951470" cy="3826908"/>
          </a:xfrm>
          <a:prstGeom prst="verticalScroll">
            <a:avLst/>
          </a:prstGeom>
          <a:solidFill>
            <a:srgbClr val="D297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FontTx/>
              <a:buNone/>
            </a:pPr>
            <a:r>
              <a:rPr lang="en-US" sz="1800" b="1" i="1" dirty="0" smtClean="0"/>
              <a:t>Reclaimed Water</a:t>
            </a:r>
          </a:p>
          <a:p>
            <a:pPr>
              <a:buFontTx/>
              <a:buNone/>
            </a:pPr>
            <a:r>
              <a:rPr lang="en-US" sz="1600" b="1" dirty="0" smtClean="0"/>
              <a:t>House # ends in:	Then water on:</a:t>
            </a:r>
          </a:p>
          <a:p>
            <a:pPr>
              <a:buFontTx/>
              <a:buNone/>
            </a:pPr>
            <a:endParaRPr lang="en-US" sz="1600" b="1" dirty="0" smtClean="0"/>
          </a:p>
          <a:p>
            <a:pPr>
              <a:buFontTx/>
              <a:buNone/>
            </a:pPr>
            <a:r>
              <a:rPr lang="en-US" sz="1600" dirty="0" smtClean="0"/>
              <a:t>EVEN number 	Tuesday, Thursday,</a:t>
            </a:r>
          </a:p>
          <a:p>
            <a:pPr>
              <a:buFontTx/>
              <a:buNone/>
            </a:pPr>
            <a:r>
              <a:rPr lang="en-US" sz="1600" dirty="0" smtClean="0"/>
              <a:t>(0, 2, 4, 6, 8)	 Saturday, and Sunday*	</a:t>
            </a:r>
          </a:p>
          <a:p>
            <a:pPr>
              <a:buFontTx/>
              <a:buNone/>
            </a:pPr>
            <a:r>
              <a:rPr lang="en-US" sz="1600" dirty="0" smtClean="0"/>
              <a:t>ODD number 	Monday, Wednesday, </a:t>
            </a:r>
          </a:p>
          <a:p>
            <a:pPr>
              <a:buFontTx/>
              <a:buNone/>
            </a:pPr>
            <a:r>
              <a:rPr lang="en-US" sz="1600" dirty="0" smtClean="0"/>
              <a:t>(1, 3, 5, 7, 9)	Friday, and Sunday*</a:t>
            </a:r>
          </a:p>
          <a:p>
            <a:pPr>
              <a:buFontTx/>
              <a:buNone/>
            </a:pPr>
            <a:endParaRPr/>
          </a:p>
          <a:p>
            <a:pPr>
              <a:buFontTx/>
              <a:buChar char="•"/>
            </a:pPr>
            <a:r>
              <a:rPr lang="en-US" sz="1600" dirty="0" smtClean="0"/>
              <a:t>Sunday is a watering day for all users</a:t>
            </a:r>
          </a:p>
          <a:p>
            <a:endParaRPr/>
          </a:p>
          <a:p>
            <a:pPr>
              <a:buFontTx/>
              <a:buNone/>
            </a:pPr>
            <a:r>
              <a:rPr lang="en-US" sz="1600" b="1" dirty="0" smtClean="0"/>
              <a:t>Morning Hours	Evening Hours</a:t>
            </a:r>
          </a:p>
          <a:p>
            <a:pPr>
              <a:buFontTx/>
              <a:buNone/>
            </a:pPr>
            <a:r>
              <a:rPr lang="en-US" sz="1600" dirty="0" smtClean="0"/>
              <a:t>12:01 AM to 10 AM	4 PM to 11:59 PM</a:t>
            </a:r>
            <a:endParaRPr kumimoji="0" lang="en-US" sz="16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outerShdw blurRad="38100" dist="38100" dir="2700000" algn="tl">
                    <a:srgbClr val="DDDDDD"/>
                  </a:outerShdw>
                </a:effectLst>
                <a:ea typeface="+mj-ea"/>
                <a:cs typeface="+mj-cs"/>
              </a:rPr>
              <a:t>Basics of Scheduling</a:t>
            </a:r>
            <a:endParaRPr lang="en-US" dirty="0">
              <a:effectLst>
                <a:outerShdw blurRad="38100" dist="38100" dir="2700000" algn="tl">
                  <a:srgbClr val="DDDDDD"/>
                </a:outerShdw>
              </a:effectLst>
              <a:ea typeface="+mj-ea"/>
              <a:cs typeface="+mj-cs"/>
            </a:endParaRPr>
          </a:p>
        </p:txBody>
      </p:sp>
      <p:sp>
        <p:nvSpPr>
          <p:cNvPr id="25603" name="Content Placeholder 2"/>
          <p:cNvSpPr>
            <a:spLocks noGrp="1"/>
          </p:cNvSpPr>
          <p:nvPr>
            <p:ph idx="1"/>
          </p:nvPr>
        </p:nvSpPr>
        <p:spPr>
          <a:xfrm>
            <a:off x="1055688" y="1152525"/>
            <a:ext cx="6516687" cy="5311775"/>
          </a:xfrm>
        </p:spPr>
        <p:txBody>
          <a:bodyPr/>
          <a:lstStyle/>
          <a:p>
            <a:pPr marL="514350" indent="-514350">
              <a:buFont typeface="Trebuchet MS" pitchFamily="-108" charset="0"/>
              <a:buAutoNum type="arabicPeriod"/>
            </a:pPr>
            <a:endParaRPr lang="en-US" dirty="0" smtClean="0"/>
          </a:p>
          <a:p>
            <a:pPr marL="514350" indent="-514350">
              <a:buFont typeface="Trebuchet MS" pitchFamily="-108" charset="0"/>
              <a:buAutoNum type="arabicPeriod"/>
            </a:pPr>
            <a:r>
              <a:rPr lang="en-US" dirty="0" smtClean="0"/>
              <a:t>Evapotranspiration</a:t>
            </a:r>
          </a:p>
          <a:p>
            <a:pPr marL="514350" indent="-514350">
              <a:buFont typeface="Trebuchet MS" pitchFamily="-108" charset="0"/>
              <a:buAutoNum type="arabicPeriod"/>
            </a:pPr>
            <a:endParaRPr lang="en-US" dirty="0" smtClean="0"/>
          </a:p>
          <a:p>
            <a:pPr marL="514350" indent="-514350">
              <a:buFont typeface="Trebuchet MS" pitchFamily="-108" charset="0"/>
              <a:buAutoNum type="arabicPeriod"/>
            </a:pPr>
            <a:r>
              <a:rPr lang="en-US" dirty="0" smtClean="0"/>
              <a:t>Rainfall</a:t>
            </a:r>
          </a:p>
          <a:p>
            <a:pPr marL="514350" indent="-514350">
              <a:buFont typeface="Trebuchet MS" pitchFamily="-108" charset="0"/>
              <a:buAutoNum type="arabicPeriod"/>
            </a:pPr>
            <a:endParaRPr lang="en-US" dirty="0" smtClean="0"/>
          </a:p>
          <a:p>
            <a:pPr marL="514350" indent="-514350">
              <a:buFont typeface="Trebuchet MS" pitchFamily="-108" charset="0"/>
              <a:buAutoNum type="arabicPeriod"/>
            </a:pPr>
            <a:r>
              <a:rPr lang="en-US" dirty="0" smtClean="0"/>
              <a:t>Soil/Plant system</a:t>
            </a:r>
          </a:p>
          <a:p>
            <a:pPr lvl="1">
              <a:buFont typeface="Wingdings" pitchFamily="-108" charset="2"/>
              <a:buNone/>
            </a:pPr>
            <a:endParaRPr lang="en-US" dirty="0" smtClean="0"/>
          </a:p>
        </p:txBody>
      </p:sp>
      <p:pic>
        <p:nvPicPr>
          <p:cNvPr id="25604" name="Picture 151" descr="sunshine.jpg"/>
          <p:cNvPicPr>
            <a:picLocks noChangeAspect="1"/>
          </p:cNvPicPr>
          <p:nvPr/>
        </p:nvPicPr>
        <p:blipFill>
          <a:blip r:embed="rId3"/>
          <a:srcRect/>
          <a:stretch>
            <a:fillRect/>
          </a:stretch>
        </p:blipFill>
        <p:spPr bwMode="auto">
          <a:xfrm>
            <a:off x="5445125" y="1287463"/>
            <a:ext cx="1633538" cy="1633537"/>
          </a:xfrm>
          <a:prstGeom prst="rect">
            <a:avLst/>
          </a:prstGeom>
          <a:noFill/>
          <a:ln w="9525">
            <a:noFill/>
            <a:miter lim="800000"/>
            <a:headEnd/>
            <a:tailEnd/>
          </a:ln>
        </p:spPr>
      </p:pic>
      <p:pic>
        <p:nvPicPr>
          <p:cNvPr id="25606" name="Picture 153" descr="rain_cloud.gif"/>
          <p:cNvPicPr>
            <a:picLocks noChangeAspect="1"/>
          </p:cNvPicPr>
          <p:nvPr/>
        </p:nvPicPr>
        <p:blipFill>
          <a:blip r:embed="rId4"/>
          <a:srcRect/>
          <a:stretch>
            <a:fillRect/>
          </a:stretch>
        </p:blipFill>
        <p:spPr bwMode="auto">
          <a:xfrm>
            <a:off x="3587750" y="2476500"/>
            <a:ext cx="1660525" cy="1739900"/>
          </a:xfrm>
          <a:prstGeom prst="rect">
            <a:avLst/>
          </a:prstGeom>
          <a:noFill/>
          <a:ln w="9525">
            <a:noFill/>
            <a:miter lim="800000"/>
            <a:headEnd/>
            <a:tailEnd/>
          </a:ln>
        </p:spPr>
      </p:pic>
      <p:pic>
        <p:nvPicPr>
          <p:cNvPr id="11" name="Picture 10" descr="j0433084.jpg"/>
          <p:cNvPicPr>
            <a:picLocks noChangeAspect="1"/>
          </p:cNvPicPr>
          <p:nvPr/>
        </p:nvPicPr>
        <p:blipFill>
          <a:blip r:embed="rId5" cstate="print"/>
          <a:stretch>
            <a:fillRect/>
          </a:stretch>
        </p:blipFill>
        <p:spPr>
          <a:xfrm>
            <a:off x="5775325" y="3797300"/>
            <a:ext cx="1594102" cy="2387600"/>
          </a:xfrm>
          <a:prstGeom prst="rect">
            <a:avLst/>
          </a:prstGeom>
        </p:spPr>
      </p:pic>
      <p:sp>
        <p:nvSpPr>
          <p:cNvPr id="12" name="Rectangle 11"/>
          <p:cNvSpPr/>
          <p:nvPr/>
        </p:nvSpPr>
        <p:spPr>
          <a:xfrm rot="16200000">
            <a:off x="6564710" y="5137037"/>
            <a:ext cx="1838965" cy="246221"/>
          </a:xfrm>
          <a:prstGeom prst="rect">
            <a:avLst/>
          </a:prstGeom>
        </p:spPr>
        <p:txBody>
          <a:bodyPr wrap="none">
            <a:spAutoFit/>
          </a:bodyPr>
          <a:lstStyle/>
          <a:p>
            <a:r>
              <a:rPr lang="en-US" sz="1000" dirty="0" smtClean="0"/>
              <a:t>Photo credit: Microsoft Clip Art</a:t>
            </a:r>
            <a:endParaRPr lang="en-US" sz="1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Deficit Irrigation</a:t>
            </a:r>
            <a:endParaRPr lang="en-US" dirty="0"/>
          </a:p>
        </p:txBody>
      </p:sp>
      <p:sp>
        <p:nvSpPr>
          <p:cNvPr id="3" name="Content Placeholder 2"/>
          <p:cNvSpPr>
            <a:spLocks noGrp="1"/>
          </p:cNvSpPr>
          <p:nvPr>
            <p:ph idx="1"/>
          </p:nvPr>
        </p:nvSpPr>
        <p:spPr/>
        <p:txBody>
          <a:bodyPr/>
          <a:lstStyle/>
          <a:p>
            <a:pPr>
              <a:buNone/>
            </a:pPr>
            <a:r>
              <a:rPr lang="en-US" dirty="0" smtClean="0"/>
              <a:t>Definition: Irrigation water management alternative where the soil in the plant root zone is not refilled to field capacity in all or part of the field</a:t>
            </a:r>
          </a:p>
          <a:p>
            <a:pPr>
              <a:buNone/>
            </a:pPr>
            <a:endParaRPr lang="en-US" dirty="0" smtClean="0"/>
          </a:p>
          <a:p>
            <a:pPr>
              <a:buNone/>
            </a:pPr>
            <a:r>
              <a:rPr lang="en-US" sz="3000" dirty="0" smtClean="0"/>
              <a:t>Example: Rather than replace all                    water lost to ET, irrigate to only             replace 70% ET</a:t>
            </a:r>
            <a:endParaRPr lang="en-US" sz="3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Scheduling Summary</a:t>
            </a:r>
            <a:endParaRPr lang="en-US"/>
          </a:p>
        </p:txBody>
      </p:sp>
      <p:sp>
        <p:nvSpPr>
          <p:cNvPr id="72707" name="Content Placeholder 2"/>
          <p:cNvSpPr>
            <a:spLocks noGrp="1"/>
          </p:cNvSpPr>
          <p:nvPr>
            <p:ph idx="1"/>
          </p:nvPr>
        </p:nvSpPr>
        <p:spPr/>
        <p:txBody>
          <a:bodyPr/>
          <a:lstStyle/>
          <a:p>
            <a:r>
              <a:rPr lang="en-US" dirty="0" smtClean="0"/>
              <a:t> Scheduling is based on factors such as </a:t>
            </a:r>
            <a:r>
              <a:rPr lang="en-US" b="1" dirty="0" smtClean="0">
                <a:solidFill>
                  <a:srgbClr val="FF6600"/>
                </a:solidFill>
              </a:rPr>
              <a:t>soil</a:t>
            </a:r>
            <a:r>
              <a:rPr lang="en-US" dirty="0" smtClean="0"/>
              <a:t>,    </a:t>
            </a:r>
            <a:r>
              <a:rPr lang="en-US" b="1" dirty="0" smtClean="0">
                <a:solidFill>
                  <a:srgbClr val="3366FF"/>
                </a:solidFill>
              </a:rPr>
              <a:t>root zone depth </a:t>
            </a:r>
            <a:r>
              <a:rPr lang="en-US" dirty="0" smtClean="0"/>
              <a:t>and </a:t>
            </a:r>
            <a:r>
              <a:rPr lang="en-US" b="1" dirty="0" smtClean="0">
                <a:solidFill>
                  <a:schemeClr val="accent5">
                    <a:lumMod val="50000"/>
                  </a:schemeClr>
                </a:solidFill>
              </a:rPr>
              <a:t>local weather conditions</a:t>
            </a:r>
            <a:r>
              <a:rPr lang="en-US" dirty="0" smtClean="0"/>
              <a:t>.</a:t>
            </a:r>
          </a:p>
          <a:p>
            <a:pPr>
              <a:buNone/>
            </a:pPr>
            <a:endParaRPr lang="en-US" dirty="0" smtClean="0"/>
          </a:p>
          <a:p>
            <a:r>
              <a:rPr lang="en-US" dirty="0" smtClean="0"/>
              <a:t>You can determine the appropriate schedule using </a:t>
            </a:r>
          </a:p>
          <a:p>
            <a:pPr lvl="1"/>
            <a:r>
              <a:rPr lang="en-US" dirty="0" smtClean="0"/>
              <a:t>the theory (math) </a:t>
            </a:r>
          </a:p>
          <a:p>
            <a:pPr lvl="1"/>
            <a:r>
              <a:rPr lang="en-US" dirty="0" smtClean="0"/>
              <a:t>utilize many available resources</a:t>
            </a:r>
          </a:p>
          <a:p>
            <a:pPr lvl="2"/>
            <a:r>
              <a:rPr lang="en-US" dirty="0" smtClean="0"/>
              <a:t>Such as the online ‘Urban Irrigation Scheduler’</a:t>
            </a:r>
          </a:p>
          <a:p>
            <a:pPr lvl="2"/>
            <a:endParaRPr lang="en-US" dirty="0" smtClean="0"/>
          </a:p>
          <a:p>
            <a:pPr lvl="2"/>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0262753.jpg"/>
          <p:cNvPicPr>
            <a:picLocks noChangeAspect="1"/>
          </p:cNvPicPr>
          <p:nvPr/>
        </p:nvPicPr>
        <p:blipFill>
          <a:blip r:embed="rId3"/>
          <a:stretch>
            <a:fillRect/>
          </a:stretch>
        </p:blipFill>
        <p:spPr>
          <a:xfrm flipH="1">
            <a:off x="0" y="0"/>
            <a:ext cx="9144000" cy="6111875"/>
          </a:xfrm>
          <a:prstGeom prst="rect">
            <a:avLst/>
          </a:prstGeom>
        </p:spPr>
      </p:pic>
      <p:sp>
        <p:nvSpPr>
          <p:cNvPr id="122882" name="Rectangle 2"/>
          <p:cNvSpPr>
            <a:spLocks noGrp="1" noChangeArrowheads="1"/>
          </p:cNvSpPr>
          <p:nvPr>
            <p:ph type="title"/>
          </p:nvPr>
        </p:nvSpPr>
        <p:spPr>
          <a:xfrm>
            <a:off x="-38100" y="-241300"/>
            <a:ext cx="3460750" cy="1589088"/>
          </a:xfrm>
        </p:spPr>
        <p:txBody>
          <a:bodyPr>
            <a:noAutofit/>
          </a:bodyPr>
          <a:lstStyle/>
          <a:p>
            <a:pPr>
              <a:defRPr/>
            </a:pPr>
            <a:r>
              <a:rPr lang="en-US" sz="4700" dirty="0" smtClean="0">
                <a:effectLst>
                  <a:outerShdw blurRad="50800" dist="38100" dir="2700000">
                    <a:srgbClr val="000000"/>
                  </a:outerShdw>
                </a:effectLst>
              </a:rPr>
              <a:t>Questions?</a:t>
            </a:r>
            <a:endParaRPr lang="en-US" sz="4700" dirty="0">
              <a:effectLst>
                <a:outerShdw blurRad="50800" dist="38100" dir="2700000">
                  <a:srgbClr val="000000"/>
                </a:outerShdw>
              </a:effectLst>
            </a:endParaRPr>
          </a:p>
        </p:txBody>
      </p:sp>
      <p:sp>
        <p:nvSpPr>
          <p:cNvPr id="5" name="Rectangle 4"/>
          <p:cNvSpPr/>
          <p:nvPr/>
        </p:nvSpPr>
        <p:spPr>
          <a:xfrm rot="16200000">
            <a:off x="-796372" y="5073537"/>
            <a:ext cx="1838965" cy="246221"/>
          </a:xfrm>
          <a:prstGeom prst="rect">
            <a:avLst/>
          </a:prstGeom>
        </p:spPr>
        <p:txBody>
          <a:bodyPr wrap="none">
            <a:spAutoFit/>
          </a:bodyPr>
          <a:lstStyle/>
          <a:p>
            <a:r>
              <a:rPr lang="en-US" sz="1000" dirty="0" smtClean="0"/>
              <a:t>Photo credit: Microsoft Clip Art</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Evapotranspiration</a:t>
            </a:r>
            <a:endParaRPr lang="en-US" dirty="0">
              <a:effectLst>
                <a:outerShdw blurRad="38100" dist="38100" dir="2700000" algn="tl">
                  <a:srgbClr val="DDDDDD"/>
                </a:outerShdw>
              </a:effectLst>
              <a:ea typeface="+mj-ea"/>
              <a:cs typeface="+mj-cs"/>
            </a:endParaRPr>
          </a:p>
        </p:txBody>
      </p:sp>
      <p:sp>
        <p:nvSpPr>
          <p:cNvPr id="25603" name="Content Placeholder 2"/>
          <p:cNvSpPr>
            <a:spLocks noGrp="1"/>
          </p:cNvSpPr>
          <p:nvPr>
            <p:ph idx="1"/>
          </p:nvPr>
        </p:nvSpPr>
        <p:spPr>
          <a:xfrm>
            <a:off x="4071939" y="1041400"/>
            <a:ext cx="4833936" cy="5311775"/>
          </a:xfrm>
        </p:spPr>
        <p:txBody>
          <a:bodyPr/>
          <a:lstStyle/>
          <a:p>
            <a:pPr marL="514350" indent="-514350" algn="ctr">
              <a:buNone/>
            </a:pPr>
            <a:endParaRPr lang="en-US" dirty="0" smtClean="0"/>
          </a:p>
          <a:p>
            <a:pPr marL="514350" indent="-514350" algn="ctr">
              <a:buNone/>
            </a:pPr>
            <a:endParaRPr lang="en-US" dirty="0" smtClean="0"/>
          </a:p>
          <a:p>
            <a:pPr marL="514350" indent="-514350" algn="ctr">
              <a:buNone/>
            </a:pPr>
            <a:r>
              <a:rPr lang="en-US" i="1" dirty="0" smtClean="0"/>
              <a:t>Evapotranspiration</a:t>
            </a:r>
            <a:r>
              <a:rPr lang="en-US" dirty="0" smtClean="0"/>
              <a:t> is the total water lost from the soil and plant surface (evaporation) and water used by the plants (transpiration) over some time period.</a:t>
            </a:r>
          </a:p>
        </p:txBody>
      </p:sp>
      <p:pic>
        <p:nvPicPr>
          <p:cNvPr id="25604" name="Picture 151" descr="sunshine.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6889750" y="0"/>
            <a:ext cx="2254250" cy="2254249"/>
          </a:xfrm>
          <a:prstGeom prst="rect">
            <a:avLst/>
          </a:prstGeom>
          <a:noFill/>
          <a:ln w="9525">
            <a:noFill/>
            <a:miter lim="800000"/>
            <a:headEnd/>
            <a:tailEnd/>
          </a:ln>
        </p:spPr>
      </p:pic>
      <p:pic>
        <p:nvPicPr>
          <p:cNvPr id="26626" name="Picture 2"/>
          <p:cNvPicPr>
            <a:picLocks noChangeAspect="1" noChangeArrowheads="1"/>
          </p:cNvPicPr>
          <p:nvPr/>
        </p:nvPicPr>
        <p:blipFill>
          <a:blip r:embed="rId4"/>
          <a:srcRect/>
          <a:stretch>
            <a:fillRect/>
          </a:stretch>
        </p:blipFill>
        <p:spPr bwMode="auto">
          <a:xfrm>
            <a:off x="683456" y="1400702"/>
            <a:ext cx="3175000" cy="482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Rainfall</a:t>
            </a:r>
            <a:endParaRPr lang="en-US" dirty="0">
              <a:effectLst>
                <a:outerShdw blurRad="38100" dist="38100" dir="2700000" algn="tl">
                  <a:srgbClr val="DDDDDD"/>
                </a:outerShdw>
              </a:effectLst>
              <a:ea typeface="+mj-ea"/>
              <a:cs typeface="+mj-cs"/>
            </a:endParaRPr>
          </a:p>
        </p:txBody>
      </p:sp>
      <p:sp>
        <p:nvSpPr>
          <p:cNvPr id="25603" name="Content Placeholder 2"/>
          <p:cNvSpPr>
            <a:spLocks noGrp="1"/>
          </p:cNvSpPr>
          <p:nvPr>
            <p:ph idx="1"/>
          </p:nvPr>
        </p:nvSpPr>
        <p:spPr>
          <a:xfrm>
            <a:off x="246063" y="2159000"/>
            <a:ext cx="5611811" cy="4699000"/>
          </a:xfrm>
        </p:spPr>
        <p:txBody>
          <a:bodyPr/>
          <a:lstStyle/>
          <a:p>
            <a:pPr marL="514350" indent="-514350">
              <a:buNone/>
            </a:pPr>
            <a:r>
              <a:rPr lang="en-US" u="sng" dirty="0" smtClean="0"/>
              <a:t>Effective rainfall </a:t>
            </a:r>
            <a:r>
              <a:rPr lang="en-US" dirty="0" smtClean="0"/>
              <a:t>is the fraction of the total amount of precipitation which remains in the root zone and available to the plant.</a:t>
            </a:r>
            <a:endParaRPr lang="en-US" sz="2400" dirty="0" smtClean="0"/>
          </a:p>
          <a:p>
            <a:pPr marL="514350" indent="-514350">
              <a:buNone/>
            </a:pPr>
            <a:r>
              <a:rPr lang="en-US" sz="2400" dirty="0" smtClean="0"/>
              <a:t>Not rainfall that: contributes to runoff, evaporations, or deep percolation.</a:t>
            </a:r>
          </a:p>
        </p:txBody>
      </p:sp>
      <p:pic>
        <p:nvPicPr>
          <p:cNvPr id="25606" name="Picture 153" descr="rain_cloud.gif"/>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238125" y="0"/>
            <a:ext cx="2254250" cy="2362006"/>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5832475" y="1933575"/>
            <a:ext cx="2844800" cy="4165600"/>
          </a:xfrm>
          <a:prstGeom prst="rect">
            <a:avLst/>
          </a:prstGeom>
        </p:spPr>
      </p:pic>
      <p:sp>
        <p:nvSpPr>
          <p:cNvPr id="6" name="Rectangle 5"/>
          <p:cNvSpPr/>
          <p:nvPr/>
        </p:nvSpPr>
        <p:spPr>
          <a:xfrm rot="16200000">
            <a:off x="7921113" y="5111637"/>
            <a:ext cx="1691238" cy="246221"/>
          </a:xfrm>
          <a:prstGeom prst="rect">
            <a:avLst/>
          </a:prstGeom>
        </p:spPr>
        <p:txBody>
          <a:bodyPr wrap="none">
            <a:spAutoFit/>
          </a:bodyPr>
          <a:lstStyle/>
          <a:p>
            <a:r>
              <a:rPr lang="en-US" sz="1000" dirty="0" smtClean="0"/>
              <a:t>Photo credit: James M. Pease</a:t>
            </a:r>
            <a:endParaRPr lang="en-US" sz="1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52"/>
          <p:cNvSpPr>
            <a:spLocks noChangeArrowheads="1"/>
          </p:cNvSpPr>
          <p:nvPr/>
        </p:nvSpPr>
        <p:spPr bwMode="auto">
          <a:xfrm>
            <a:off x="4486275" y="3629025"/>
            <a:ext cx="2971800" cy="2316163"/>
          </a:xfrm>
          <a:prstGeom prst="rect">
            <a:avLst/>
          </a:prstGeom>
          <a:pattFill prst="lgConfetti">
            <a:fgClr>
              <a:srgbClr val="23BEDD">
                <a:alpha val="67058"/>
              </a:srgbClr>
            </a:fgClr>
            <a:bgClr>
              <a:srgbClr val="746402">
                <a:alpha val="67058"/>
              </a:srgbClr>
            </a:bgClr>
          </a:pattFill>
          <a:ln w="9525">
            <a:solidFill>
              <a:schemeClr val="tx1"/>
            </a:solidFill>
            <a:miter lim="800000"/>
            <a:headEnd/>
            <a:tailEnd/>
          </a:ln>
        </p:spPr>
        <p:txBody>
          <a:bodyPr wrap="none" anchor="ctr">
            <a:prstTxWarp prst="textNoShape">
              <a:avLst/>
            </a:prstTxWarp>
          </a:bodyPr>
          <a:lstStyle/>
          <a:p>
            <a:endParaRPr lang="en-US"/>
          </a:p>
        </p:txBody>
      </p:sp>
      <p:sp>
        <p:nvSpPr>
          <p:cNvPr id="21507" name="Rectangle 2"/>
          <p:cNvSpPr>
            <a:spLocks noGrp="1" noChangeArrowheads="1"/>
          </p:cNvSpPr>
          <p:nvPr>
            <p:ph type="title"/>
          </p:nvPr>
        </p:nvSpPr>
        <p:spPr/>
        <p:txBody>
          <a:bodyPr/>
          <a:lstStyle/>
          <a:p>
            <a:pPr>
              <a:defRPr/>
            </a:pPr>
            <a:r>
              <a:rPr lang="en-US"/>
              <a:t>Effective Rainfall (Re)</a:t>
            </a:r>
          </a:p>
        </p:txBody>
      </p:sp>
      <p:sp>
        <p:nvSpPr>
          <p:cNvPr id="35844" name="Rectangle 3"/>
          <p:cNvSpPr>
            <a:spLocks noGrp="1" noChangeArrowheads="1"/>
          </p:cNvSpPr>
          <p:nvPr>
            <p:ph idx="1"/>
          </p:nvPr>
        </p:nvSpPr>
        <p:spPr>
          <a:xfrm>
            <a:off x="246063" y="1152525"/>
            <a:ext cx="4110037" cy="5311775"/>
          </a:xfrm>
        </p:spPr>
        <p:txBody>
          <a:bodyPr/>
          <a:lstStyle/>
          <a:p>
            <a:endParaRPr lang="en-US"/>
          </a:p>
          <a:p>
            <a:r>
              <a:rPr lang="en-US"/>
              <a:t>Only the rainfall that remains in the root zone is effective.</a:t>
            </a:r>
          </a:p>
          <a:p>
            <a:endParaRPr lang="en-US"/>
          </a:p>
          <a:p>
            <a:r>
              <a:rPr lang="en-US"/>
              <a:t>The rest results in runoff or drainage (deep percolation).</a:t>
            </a:r>
          </a:p>
        </p:txBody>
      </p:sp>
      <p:sp>
        <p:nvSpPr>
          <p:cNvPr id="35845" name="Rectangle 5"/>
          <p:cNvSpPr>
            <a:spLocks noChangeArrowheads="1"/>
          </p:cNvSpPr>
          <p:nvPr/>
        </p:nvSpPr>
        <p:spPr bwMode="auto">
          <a:xfrm>
            <a:off x="4487863" y="2114550"/>
            <a:ext cx="2951162" cy="1498600"/>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35846" name="Line 6"/>
          <p:cNvSpPr>
            <a:spLocks noChangeShapeType="1"/>
          </p:cNvSpPr>
          <p:nvPr/>
        </p:nvSpPr>
        <p:spPr bwMode="auto">
          <a:xfrm>
            <a:off x="5964238" y="2524125"/>
            <a:ext cx="0" cy="407988"/>
          </a:xfrm>
          <a:prstGeom prst="line">
            <a:avLst/>
          </a:prstGeom>
          <a:noFill/>
          <a:ln w="9525">
            <a:solidFill>
              <a:schemeClr val="accent2"/>
            </a:solidFill>
            <a:round/>
            <a:headEnd/>
            <a:tailEnd type="triangle" w="sm" len="med"/>
          </a:ln>
        </p:spPr>
        <p:txBody>
          <a:bodyPr>
            <a:prstTxWarp prst="textNoShape">
              <a:avLst/>
            </a:prstTxWarp>
          </a:bodyPr>
          <a:lstStyle/>
          <a:p>
            <a:endParaRPr lang="en-US"/>
          </a:p>
        </p:txBody>
      </p:sp>
      <p:sp>
        <p:nvSpPr>
          <p:cNvPr id="35847" name="Rectangle 7"/>
          <p:cNvSpPr>
            <a:spLocks noChangeArrowheads="1"/>
          </p:cNvSpPr>
          <p:nvPr/>
        </p:nvSpPr>
        <p:spPr bwMode="auto">
          <a:xfrm>
            <a:off x="5435600" y="2090738"/>
            <a:ext cx="1265238" cy="517525"/>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 Effective Rainfall, Re</a:t>
            </a:r>
          </a:p>
        </p:txBody>
      </p:sp>
      <p:sp>
        <p:nvSpPr>
          <p:cNvPr id="35848" name="Rectangle 9"/>
          <p:cNvSpPr>
            <a:spLocks noChangeArrowheads="1"/>
          </p:cNvSpPr>
          <p:nvPr/>
        </p:nvSpPr>
        <p:spPr bwMode="auto">
          <a:xfrm>
            <a:off x="4670425" y="2255838"/>
            <a:ext cx="671513" cy="304800"/>
          </a:xfrm>
          <a:prstGeom prst="rect">
            <a:avLst/>
          </a:prstGeom>
          <a:noFill/>
          <a:ln w="9525">
            <a:noFill/>
            <a:miter lim="800000"/>
            <a:headEnd/>
            <a:tailEnd/>
          </a:ln>
        </p:spPr>
        <p:txBody>
          <a:bodyPr>
            <a:prstTxWarp prst="textNoShape">
              <a:avLst/>
            </a:prstTxWarp>
            <a:spAutoFit/>
          </a:bodyPr>
          <a:lstStyle/>
          <a:p>
            <a:endParaRPr lang="en-US" sz="1400">
              <a:ea typeface="Arial" pitchFamily="-108" charset="0"/>
              <a:cs typeface="Arial" pitchFamily="-108" charset="0"/>
            </a:endParaRPr>
          </a:p>
        </p:txBody>
      </p:sp>
      <p:grpSp>
        <p:nvGrpSpPr>
          <p:cNvPr id="35849" name="Group 12"/>
          <p:cNvGrpSpPr>
            <a:grpSpLocks/>
          </p:cNvGrpSpPr>
          <p:nvPr/>
        </p:nvGrpSpPr>
        <p:grpSpPr bwMode="auto">
          <a:xfrm>
            <a:off x="5129213" y="5248275"/>
            <a:ext cx="1798637" cy="544513"/>
            <a:chOff x="2122" y="2112"/>
            <a:chExt cx="702" cy="192"/>
          </a:xfrm>
        </p:grpSpPr>
        <p:sp>
          <p:nvSpPr>
            <p:cNvPr id="35984" name="Line 13"/>
            <p:cNvSpPr>
              <a:spLocks noChangeShapeType="1"/>
            </p:cNvSpPr>
            <p:nvPr/>
          </p:nvSpPr>
          <p:spPr bwMode="auto">
            <a:xfrm>
              <a:off x="2122" y="2112"/>
              <a:ext cx="0" cy="192"/>
            </a:xfrm>
            <a:prstGeom prst="line">
              <a:avLst/>
            </a:prstGeom>
            <a:noFill/>
            <a:ln w="9525">
              <a:solidFill>
                <a:srgbClr val="800000"/>
              </a:solidFill>
              <a:round/>
              <a:headEnd/>
              <a:tailEnd type="triangle" w="sm" len="med"/>
            </a:ln>
          </p:spPr>
          <p:txBody>
            <a:bodyPr>
              <a:prstTxWarp prst="textNoShape">
                <a:avLst/>
              </a:prstTxWarp>
            </a:bodyPr>
            <a:lstStyle/>
            <a:p>
              <a:endParaRPr lang="en-US"/>
            </a:p>
          </p:txBody>
        </p:sp>
        <p:sp>
          <p:nvSpPr>
            <p:cNvPr id="35985" name="Line 14"/>
            <p:cNvSpPr>
              <a:spLocks noChangeShapeType="1"/>
            </p:cNvSpPr>
            <p:nvPr/>
          </p:nvSpPr>
          <p:spPr bwMode="auto">
            <a:xfrm>
              <a:off x="2473" y="2112"/>
              <a:ext cx="0" cy="192"/>
            </a:xfrm>
            <a:prstGeom prst="line">
              <a:avLst/>
            </a:prstGeom>
            <a:noFill/>
            <a:ln w="9525">
              <a:solidFill>
                <a:srgbClr val="800000"/>
              </a:solidFill>
              <a:round/>
              <a:headEnd/>
              <a:tailEnd type="triangle" w="sm" len="med"/>
            </a:ln>
          </p:spPr>
          <p:txBody>
            <a:bodyPr>
              <a:prstTxWarp prst="textNoShape">
                <a:avLst/>
              </a:prstTxWarp>
            </a:bodyPr>
            <a:lstStyle/>
            <a:p>
              <a:endParaRPr lang="en-US"/>
            </a:p>
          </p:txBody>
        </p:sp>
        <p:sp>
          <p:nvSpPr>
            <p:cNvPr id="35986" name="Line 15"/>
            <p:cNvSpPr>
              <a:spLocks noChangeShapeType="1"/>
            </p:cNvSpPr>
            <p:nvPr/>
          </p:nvSpPr>
          <p:spPr bwMode="auto">
            <a:xfrm>
              <a:off x="2824" y="2112"/>
              <a:ext cx="0" cy="192"/>
            </a:xfrm>
            <a:prstGeom prst="line">
              <a:avLst/>
            </a:prstGeom>
            <a:noFill/>
            <a:ln w="9525">
              <a:solidFill>
                <a:srgbClr val="800000"/>
              </a:solidFill>
              <a:round/>
              <a:headEnd/>
              <a:tailEnd type="triangle" w="sm" len="med"/>
            </a:ln>
          </p:spPr>
          <p:txBody>
            <a:bodyPr>
              <a:prstTxWarp prst="textNoShape">
                <a:avLst/>
              </a:prstTxWarp>
            </a:bodyPr>
            <a:lstStyle/>
            <a:p>
              <a:endParaRPr lang="en-US"/>
            </a:p>
          </p:txBody>
        </p:sp>
        <p:sp>
          <p:nvSpPr>
            <p:cNvPr id="35987" name="Line 16"/>
            <p:cNvSpPr>
              <a:spLocks noChangeShapeType="1"/>
            </p:cNvSpPr>
            <p:nvPr/>
          </p:nvSpPr>
          <p:spPr bwMode="auto">
            <a:xfrm>
              <a:off x="2623" y="2112"/>
              <a:ext cx="0" cy="96"/>
            </a:xfrm>
            <a:prstGeom prst="line">
              <a:avLst/>
            </a:prstGeom>
            <a:noFill/>
            <a:ln w="9525">
              <a:solidFill>
                <a:srgbClr val="800000"/>
              </a:solidFill>
              <a:round/>
              <a:headEnd/>
              <a:tailEnd type="triangle" w="sm" len="med"/>
            </a:ln>
          </p:spPr>
          <p:txBody>
            <a:bodyPr>
              <a:prstTxWarp prst="textNoShape">
                <a:avLst/>
              </a:prstTxWarp>
            </a:bodyPr>
            <a:lstStyle/>
            <a:p>
              <a:endParaRPr lang="en-US"/>
            </a:p>
          </p:txBody>
        </p:sp>
        <p:sp>
          <p:nvSpPr>
            <p:cNvPr id="35988" name="Line 17"/>
            <p:cNvSpPr>
              <a:spLocks noChangeShapeType="1"/>
            </p:cNvSpPr>
            <p:nvPr/>
          </p:nvSpPr>
          <p:spPr bwMode="auto">
            <a:xfrm>
              <a:off x="2323" y="2112"/>
              <a:ext cx="0" cy="96"/>
            </a:xfrm>
            <a:prstGeom prst="line">
              <a:avLst/>
            </a:prstGeom>
            <a:noFill/>
            <a:ln w="9525">
              <a:solidFill>
                <a:srgbClr val="800000"/>
              </a:solidFill>
              <a:round/>
              <a:headEnd/>
              <a:tailEnd type="triangle" w="sm" len="med"/>
            </a:ln>
          </p:spPr>
          <p:txBody>
            <a:bodyPr>
              <a:prstTxWarp prst="textNoShape">
                <a:avLst/>
              </a:prstTxWarp>
            </a:bodyPr>
            <a:lstStyle/>
            <a:p>
              <a:endParaRPr lang="en-US"/>
            </a:p>
          </p:txBody>
        </p:sp>
      </p:grpSp>
      <p:sp>
        <p:nvSpPr>
          <p:cNvPr id="35850" name="Text Box 18"/>
          <p:cNvSpPr txBox="1">
            <a:spLocks noChangeArrowheads="1"/>
          </p:cNvSpPr>
          <p:nvPr/>
        </p:nvSpPr>
        <p:spPr bwMode="auto">
          <a:xfrm>
            <a:off x="7439025" y="5335588"/>
            <a:ext cx="1631950" cy="517525"/>
          </a:xfrm>
          <a:prstGeom prst="rect">
            <a:avLst/>
          </a:prstGeom>
          <a:noFill/>
          <a:ln w="9525">
            <a:noFill/>
            <a:miter lim="800000"/>
            <a:headEnd/>
            <a:tailEnd/>
          </a:ln>
        </p:spPr>
        <p:txBody>
          <a:bodyPr wrap="none">
            <a:prstTxWarp prst="textNoShape">
              <a:avLst/>
            </a:prstTxWarp>
            <a:spAutoFit/>
          </a:bodyPr>
          <a:lstStyle/>
          <a:p>
            <a:r>
              <a:rPr lang="en-US" sz="1400">
                <a:ea typeface="Arial" pitchFamily="-108" charset="0"/>
                <a:cs typeface="Arial" pitchFamily="-108" charset="0"/>
              </a:rPr>
              <a:t>Drainage by</a:t>
            </a:r>
          </a:p>
          <a:p>
            <a:r>
              <a:rPr lang="en-US" sz="1400">
                <a:ea typeface="Arial" pitchFamily="-108" charset="0"/>
                <a:cs typeface="Arial" pitchFamily="-108" charset="0"/>
              </a:rPr>
              <a:t>Deep Percolation, D</a:t>
            </a:r>
          </a:p>
        </p:txBody>
      </p:sp>
      <p:sp>
        <p:nvSpPr>
          <p:cNvPr id="35851" name="Line 19"/>
          <p:cNvSpPr>
            <a:spLocks noChangeShapeType="1"/>
          </p:cNvSpPr>
          <p:nvPr/>
        </p:nvSpPr>
        <p:spPr bwMode="auto">
          <a:xfrm>
            <a:off x="7562850" y="3205163"/>
            <a:ext cx="492125" cy="0"/>
          </a:xfrm>
          <a:prstGeom prst="line">
            <a:avLst/>
          </a:prstGeom>
          <a:noFill/>
          <a:ln w="9525">
            <a:solidFill>
              <a:srgbClr val="3366FF"/>
            </a:solidFill>
            <a:round/>
            <a:headEnd/>
            <a:tailEnd type="triangle" w="sm" len="med"/>
          </a:ln>
        </p:spPr>
        <p:txBody>
          <a:bodyPr>
            <a:prstTxWarp prst="textNoShape">
              <a:avLst/>
            </a:prstTxWarp>
          </a:bodyPr>
          <a:lstStyle/>
          <a:p>
            <a:endParaRPr lang="en-US"/>
          </a:p>
        </p:txBody>
      </p:sp>
      <p:grpSp>
        <p:nvGrpSpPr>
          <p:cNvPr id="35852" name="Group 20"/>
          <p:cNvGrpSpPr>
            <a:grpSpLocks/>
          </p:cNvGrpSpPr>
          <p:nvPr/>
        </p:nvGrpSpPr>
        <p:grpSpPr bwMode="auto">
          <a:xfrm>
            <a:off x="6086475" y="2524125"/>
            <a:ext cx="615950" cy="1089025"/>
            <a:chOff x="2304" y="1056"/>
            <a:chExt cx="360" cy="576"/>
          </a:xfrm>
        </p:grpSpPr>
        <p:sp>
          <p:nvSpPr>
            <p:cNvPr id="35976" name="Line 21"/>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35977" name="Line 22"/>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35978" name="AutoShape 23"/>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35979" name="AutoShape 24"/>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35980" name="Freeform 25"/>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35981" name="Freeform 26"/>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35982" name="Freeform 27"/>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35983" name="Freeform 28"/>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35853" name="Rectangle 29"/>
          <p:cNvSpPr>
            <a:spLocks noChangeArrowheads="1"/>
          </p:cNvSpPr>
          <p:nvPr/>
        </p:nvSpPr>
        <p:spPr bwMode="auto">
          <a:xfrm>
            <a:off x="7562850" y="4022725"/>
            <a:ext cx="860425" cy="730250"/>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Root   </a:t>
            </a:r>
          </a:p>
          <a:p>
            <a:r>
              <a:rPr lang="en-US" sz="1400">
                <a:ea typeface="Arial" pitchFamily="-108" charset="0"/>
                <a:cs typeface="Arial" pitchFamily="-108" charset="0"/>
              </a:rPr>
              <a:t>Zone,</a:t>
            </a:r>
          </a:p>
          <a:p>
            <a:r>
              <a:rPr lang="en-US" sz="1400">
                <a:ea typeface="Arial" pitchFamily="-108" charset="0"/>
                <a:cs typeface="Arial" pitchFamily="-108" charset="0"/>
              </a:rPr>
              <a:t>RZ</a:t>
            </a:r>
          </a:p>
        </p:txBody>
      </p:sp>
      <p:sp>
        <p:nvSpPr>
          <p:cNvPr id="35854" name="Line 30"/>
          <p:cNvSpPr>
            <a:spLocks noChangeShapeType="1"/>
          </p:cNvSpPr>
          <p:nvPr/>
        </p:nvSpPr>
        <p:spPr bwMode="auto">
          <a:xfrm flipH="1">
            <a:off x="7562850" y="3613150"/>
            <a:ext cx="614363"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35855" name="Line 31"/>
          <p:cNvSpPr>
            <a:spLocks noChangeShapeType="1"/>
          </p:cNvSpPr>
          <p:nvPr/>
        </p:nvSpPr>
        <p:spPr bwMode="auto">
          <a:xfrm flipV="1">
            <a:off x="8177213" y="3613150"/>
            <a:ext cx="0" cy="1635125"/>
          </a:xfrm>
          <a:prstGeom prst="line">
            <a:avLst/>
          </a:prstGeom>
          <a:noFill/>
          <a:ln w="9525">
            <a:solidFill>
              <a:schemeClr val="tx1"/>
            </a:solidFill>
            <a:round/>
            <a:headEnd type="triangle" w="sm" len="med"/>
            <a:tailEnd type="triangle" w="sm" len="med"/>
          </a:ln>
        </p:spPr>
        <p:txBody>
          <a:bodyPr>
            <a:prstTxWarp prst="textNoShape">
              <a:avLst/>
            </a:prstTxWarp>
          </a:bodyPr>
          <a:lstStyle/>
          <a:p>
            <a:endParaRPr lang="en-US"/>
          </a:p>
        </p:txBody>
      </p:sp>
      <p:sp>
        <p:nvSpPr>
          <p:cNvPr id="35856" name="Line 32"/>
          <p:cNvSpPr>
            <a:spLocks noChangeShapeType="1"/>
          </p:cNvSpPr>
          <p:nvPr/>
        </p:nvSpPr>
        <p:spPr bwMode="auto">
          <a:xfrm>
            <a:off x="4487863" y="5248275"/>
            <a:ext cx="295116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35857" name="Freeform 33"/>
          <p:cNvSpPr>
            <a:spLocks/>
          </p:cNvSpPr>
          <p:nvPr/>
        </p:nvSpPr>
        <p:spPr bwMode="auto">
          <a:xfrm>
            <a:off x="4487863" y="3068638"/>
            <a:ext cx="2971800" cy="590550"/>
          </a:xfrm>
          <a:custGeom>
            <a:avLst/>
            <a:gdLst>
              <a:gd name="T0" fmla="*/ 2147483647 w 1160"/>
              <a:gd name="T1" fmla="*/ 2147483647 h 208"/>
              <a:gd name="T2" fmla="*/ 2147483647 w 1160"/>
              <a:gd name="T3" fmla="*/ 2147483647 h 208"/>
              <a:gd name="T4" fmla="*/ 2147483647 w 1160"/>
              <a:gd name="T5" fmla="*/ 2147483647 h 208"/>
              <a:gd name="T6" fmla="*/ 2147483647 w 1160"/>
              <a:gd name="T7" fmla="*/ 0 h 208"/>
              <a:gd name="T8" fmla="*/ 2147483647 w 1160"/>
              <a:gd name="T9" fmla="*/ 2147483647 h 208"/>
              <a:gd name="T10" fmla="*/ 2147483647 w 1160"/>
              <a:gd name="T11" fmla="*/ 2147483647 h 208"/>
              <a:gd name="T12" fmla="*/ 2147483647 w 1160"/>
              <a:gd name="T13" fmla="*/ 2147483647 h 208"/>
              <a:gd name="T14" fmla="*/ 2147483647 w 1160"/>
              <a:gd name="T15" fmla="*/ 0 h 208"/>
              <a:gd name="T16" fmla="*/ 2147483647 w 1160"/>
              <a:gd name="T17" fmla="*/ 2147483647 h 208"/>
              <a:gd name="T18" fmla="*/ 2147483647 w 1160"/>
              <a:gd name="T19" fmla="*/ 2147483647 h 208"/>
              <a:gd name="T20" fmla="*/ 2147483647 w 1160"/>
              <a:gd name="T21" fmla="*/ 2147483647 h 208"/>
              <a:gd name="T22" fmla="*/ 2147483647 w 1160"/>
              <a:gd name="T23" fmla="*/ 0 h 208"/>
              <a:gd name="T24" fmla="*/ 2147483647 w 1160"/>
              <a:gd name="T25" fmla="*/ 2147483647 h 208"/>
              <a:gd name="T26" fmla="*/ 2147483647 w 1160"/>
              <a:gd name="T27" fmla="*/ 0 h 208"/>
              <a:gd name="T28" fmla="*/ 2147483647 w 1160"/>
              <a:gd name="T29" fmla="*/ 2147483647 h 208"/>
              <a:gd name="T30" fmla="*/ 2147483647 w 1160"/>
              <a:gd name="T31" fmla="*/ 2147483647 h 208"/>
              <a:gd name="T32" fmla="*/ 2147483647 w 1160"/>
              <a:gd name="T33" fmla="*/ 2147483647 h 208"/>
              <a:gd name="T34" fmla="*/ 2147483647 w 1160"/>
              <a:gd name="T35" fmla="*/ 0 h 208"/>
              <a:gd name="T36" fmla="*/ 2147483647 w 1160"/>
              <a:gd name="T37" fmla="*/ 2147483647 h 208"/>
              <a:gd name="T38" fmla="*/ 2147483647 w 1160"/>
              <a:gd name="T39" fmla="*/ 2147483647 h 208"/>
              <a:gd name="T40" fmla="*/ 2147483647 w 1160"/>
              <a:gd name="T41" fmla="*/ 2147483647 h 208"/>
              <a:gd name="T42" fmla="*/ 2147483647 w 1160"/>
              <a:gd name="T43" fmla="*/ 0 h 208"/>
              <a:gd name="T44" fmla="*/ 2147483647 w 1160"/>
              <a:gd name="T45" fmla="*/ 2147483647 h 208"/>
              <a:gd name="T46" fmla="*/ 2147483647 w 1160"/>
              <a:gd name="T47" fmla="*/ 2147483647 h 208"/>
              <a:gd name="T48" fmla="*/ 2147483647 w 1160"/>
              <a:gd name="T49" fmla="*/ 2147483647 h 208"/>
              <a:gd name="T50" fmla="*/ 2147483647 w 1160"/>
              <a:gd name="T51" fmla="*/ 0 h 208"/>
              <a:gd name="T52" fmla="*/ 2147483647 w 1160"/>
              <a:gd name="T53" fmla="*/ 2147483647 h 208"/>
              <a:gd name="T54" fmla="*/ 2147483647 w 1160"/>
              <a:gd name="T55" fmla="*/ 0 h 208"/>
              <a:gd name="T56" fmla="*/ 2147483647 w 1160"/>
              <a:gd name="T57" fmla="*/ 2147483647 h 208"/>
              <a:gd name="T58" fmla="*/ 2147483647 w 1160"/>
              <a:gd name="T59" fmla="*/ 2147483647 h 208"/>
              <a:gd name="T60" fmla="*/ 2147483647 w 1160"/>
              <a:gd name="T61" fmla="*/ 2147483647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sp>
        <p:nvSpPr>
          <p:cNvPr id="35858" name="Freeform 34"/>
          <p:cNvSpPr>
            <a:spLocks/>
          </p:cNvSpPr>
          <p:nvPr/>
        </p:nvSpPr>
        <p:spPr bwMode="auto">
          <a:xfrm>
            <a:off x="4508500" y="2932113"/>
            <a:ext cx="2971800" cy="771525"/>
          </a:xfrm>
          <a:custGeom>
            <a:avLst/>
            <a:gdLst>
              <a:gd name="T0" fmla="*/ 0 w 1160"/>
              <a:gd name="T1" fmla="*/ 2147483647 h 272"/>
              <a:gd name="T2" fmla="*/ 2147483647 w 1160"/>
              <a:gd name="T3" fmla="*/ 2147483647 h 272"/>
              <a:gd name="T4" fmla="*/ 2147483647 w 1160"/>
              <a:gd name="T5" fmla="*/ 2147483647 h 272"/>
              <a:gd name="T6" fmla="*/ 2147483647 w 1160"/>
              <a:gd name="T7" fmla="*/ 2147483647 h 272"/>
              <a:gd name="T8" fmla="*/ 2147483647 w 1160"/>
              <a:gd name="T9" fmla="*/ 2147483647 h 272"/>
              <a:gd name="T10" fmla="*/ 2147483647 w 1160"/>
              <a:gd name="T11" fmla="*/ 2147483647 h 272"/>
              <a:gd name="T12" fmla="*/ 2147483647 w 1160"/>
              <a:gd name="T13" fmla="*/ 0 h 272"/>
              <a:gd name="T14" fmla="*/ 2147483647 w 1160"/>
              <a:gd name="T15" fmla="*/ 2147483647 h 272"/>
              <a:gd name="T16" fmla="*/ 2147483647 w 1160"/>
              <a:gd name="T17" fmla="*/ 2147483647 h 272"/>
              <a:gd name="T18" fmla="*/ 2147483647 w 1160"/>
              <a:gd name="T19" fmla="*/ 2147483647 h 272"/>
              <a:gd name="T20" fmla="*/ 2147483647 w 1160"/>
              <a:gd name="T21" fmla="*/ 0 h 272"/>
              <a:gd name="T22" fmla="*/ 2147483647 w 1160"/>
              <a:gd name="T23" fmla="*/ 2147483647 h 272"/>
              <a:gd name="T24" fmla="*/ 2147483647 w 1160"/>
              <a:gd name="T25" fmla="*/ 2147483647 h 272"/>
              <a:gd name="T26" fmla="*/ 2147483647 w 1160"/>
              <a:gd name="T27" fmla="*/ 2147483647 h 272"/>
              <a:gd name="T28" fmla="*/ 2147483647 w 1160"/>
              <a:gd name="T29" fmla="*/ 0 h 272"/>
              <a:gd name="T30" fmla="*/ 2147483647 w 1160"/>
              <a:gd name="T31" fmla="*/ 2147483647 h 272"/>
              <a:gd name="T32" fmla="*/ 2147483647 w 1160"/>
              <a:gd name="T33" fmla="*/ 0 h 272"/>
              <a:gd name="T34" fmla="*/ 2147483647 w 1160"/>
              <a:gd name="T35" fmla="*/ 2147483647 h 272"/>
              <a:gd name="T36" fmla="*/ 2147483647 w 1160"/>
              <a:gd name="T37" fmla="*/ 2147483647 h 272"/>
              <a:gd name="T38" fmla="*/ 2147483647 w 1160"/>
              <a:gd name="T39" fmla="*/ 2147483647 h 272"/>
              <a:gd name="T40" fmla="*/ 2147483647 w 1160"/>
              <a:gd name="T41" fmla="*/ 2147483647 h 272"/>
              <a:gd name="T42" fmla="*/ 2147483647 w 1160"/>
              <a:gd name="T43" fmla="*/ 2147483647 h 272"/>
              <a:gd name="T44" fmla="*/ 2147483647 w 1160"/>
              <a:gd name="T45" fmla="*/ 0 h 272"/>
              <a:gd name="T46" fmla="*/ 2147483647 w 1160"/>
              <a:gd name="T47" fmla="*/ 2147483647 h 272"/>
              <a:gd name="T48" fmla="*/ 2147483647 w 1160"/>
              <a:gd name="T49" fmla="*/ 2147483647 h 272"/>
              <a:gd name="T50" fmla="*/ 2147483647 w 1160"/>
              <a:gd name="T51" fmla="*/ 2147483647 h 272"/>
              <a:gd name="T52" fmla="*/ 2147483647 w 1160"/>
              <a:gd name="T53" fmla="*/ 2147483647 h 272"/>
              <a:gd name="T54" fmla="*/ 2147483647 w 1160"/>
              <a:gd name="T55" fmla="*/ 2147483647 h 272"/>
              <a:gd name="T56" fmla="*/ 2147483647 w 1160"/>
              <a:gd name="T57" fmla="*/ 2147483647 h 272"/>
              <a:gd name="T58" fmla="*/ 2147483647 w 1160"/>
              <a:gd name="T59" fmla="*/ 2147483647 h 272"/>
              <a:gd name="T60" fmla="*/ 2147483647 w 1160"/>
              <a:gd name="T61" fmla="*/ 0 h 272"/>
              <a:gd name="T62" fmla="*/ 2147483647 w 1160"/>
              <a:gd name="T63" fmla="*/ 2147483647 h 272"/>
              <a:gd name="T64" fmla="*/ 2147483647 w 1160"/>
              <a:gd name="T65" fmla="*/ 2147483647 h 272"/>
              <a:gd name="T66" fmla="*/ 2147483647 w 1160"/>
              <a:gd name="T67" fmla="*/ 2147483647 h 272"/>
              <a:gd name="T68" fmla="*/ 2147483647 w 1160"/>
              <a:gd name="T69" fmla="*/ 2147483647 h 272"/>
              <a:gd name="T70" fmla="*/ 2147483647 w 1160"/>
              <a:gd name="T71" fmla="*/ 2147483647 h 272"/>
              <a:gd name="T72" fmla="*/ 2147483647 w 1160"/>
              <a:gd name="T73" fmla="*/ 2147483647 h 272"/>
              <a:gd name="T74" fmla="*/ 2147483647 w 1160"/>
              <a:gd name="T75" fmla="*/ 2147483647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35859" name="Line 35"/>
          <p:cNvSpPr>
            <a:spLocks noChangeShapeType="1"/>
          </p:cNvSpPr>
          <p:nvPr/>
        </p:nvSpPr>
        <p:spPr bwMode="auto">
          <a:xfrm flipH="1">
            <a:off x="7562850" y="5248275"/>
            <a:ext cx="614363" cy="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35860" name="Group 36"/>
          <p:cNvGrpSpPr>
            <a:grpSpLocks/>
          </p:cNvGrpSpPr>
          <p:nvPr/>
        </p:nvGrpSpPr>
        <p:grpSpPr bwMode="auto">
          <a:xfrm>
            <a:off x="4487863" y="3613150"/>
            <a:ext cx="2951162" cy="1635125"/>
            <a:chOff x="1872" y="1536"/>
            <a:chExt cx="1170" cy="603"/>
          </a:xfrm>
        </p:grpSpPr>
        <p:grpSp>
          <p:nvGrpSpPr>
            <p:cNvPr id="35862" name="Group 37"/>
            <p:cNvGrpSpPr>
              <a:grpSpLocks/>
            </p:cNvGrpSpPr>
            <p:nvPr/>
          </p:nvGrpSpPr>
          <p:grpSpPr bwMode="auto">
            <a:xfrm>
              <a:off x="2256" y="1536"/>
              <a:ext cx="450" cy="603"/>
              <a:chOff x="912" y="2016"/>
              <a:chExt cx="450" cy="603"/>
            </a:xfrm>
          </p:grpSpPr>
          <p:sp>
            <p:nvSpPr>
              <p:cNvPr id="35939" name="Freeform 38"/>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35940" name="Freeform 39"/>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35941" name="Freeform 40"/>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35942" name="Freeform 41"/>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35943" name="Freeform 42"/>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35944" name="Freeform 43"/>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35945" name="Freeform 44"/>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35946" name="Freeform 45"/>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35947" name="Freeform 46"/>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35948" name="Freeform 47"/>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35949" name="Freeform 48"/>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35950" name="Freeform 49"/>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35951" name="Freeform 50"/>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35952" name="Freeform 51"/>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35953" name="Freeform 52"/>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35954" name="Freeform 53"/>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35955" name="Freeform 54"/>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35956" name="Freeform 55"/>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35957" name="Freeform 56"/>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35958" name="Freeform 57"/>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35959" name="Freeform 58"/>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35960" name="Freeform 59"/>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35961" name="Freeform 60"/>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35962" name="Freeform 61"/>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5963" name="Freeform 62"/>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35964" name="Freeform 63"/>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5965" name="Freeform 64"/>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35966" name="Freeform 65"/>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35967" name="Freeform 66"/>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35968" name="Freeform 67"/>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35969" name="Freeform 68"/>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35970" name="Freeform 69"/>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35971" name="Freeform 70"/>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35972" name="Freeform 71"/>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35973" name="Freeform 72"/>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35974" name="Freeform 73"/>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35975" name="Freeform 74"/>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35863" name="Group 75"/>
            <p:cNvGrpSpPr>
              <a:grpSpLocks/>
            </p:cNvGrpSpPr>
            <p:nvPr/>
          </p:nvGrpSpPr>
          <p:grpSpPr bwMode="auto">
            <a:xfrm>
              <a:off x="2592" y="1536"/>
              <a:ext cx="450" cy="603"/>
              <a:chOff x="912" y="2016"/>
              <a:chExt cx="450" cy="603"/>
            </a:xfrm>
          </p:grpSpPr>
          <p:sp>
            <p:nvSpPr>
              <p:cNvPr id="35902" name="Freeform 76"/>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35903" name="Freeform 77"/>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35904" name="Freeform 78"/>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35905" name="Freeform 79"/>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35906" name="Freeform 80"/>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35907" name="Freeform 81"/>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35908" name="Freeform 82"/>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35909" name="Freeform 83"/>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35910" name="Freeform 84"/>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35911" name="Freeform 85"/>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35912" name="Freeform 86"/>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35913" name="Freeform 87"/>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35914" name="Freeform 88"/>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35915" name="Freeform 89"/>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35916" name="Freeform 90"/>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35917" name="Freeform 91"/>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35918" name="Freeform 92"/>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35919" name="Freeform 93"/>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35920" name="Freeform 94"/>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35921" name="Freeform 95"/>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35922" name="Freeform 96"/>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35923" name="Freeform 97"/>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35924" name="Freeform 98"/>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35925" name="Freeform 99"/>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5926" name="Freeform 100"/>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35927" name="Freeform 101"/>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5928" name="Freeform 102"/>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35929" name="Freeform 103"/>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35930" name="Freeform 104"/>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35931" name="Freeform 105"/>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35932" name="Freeform 106"/>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35933" name="Freeform 107"/>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35934" name="Freeform 108"/>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35935" name="Freeform 109"/>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35936" name="Freeform 110"/>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35937" name="Freeform 111"/>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35938" name="Freeform 112"/>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35864" name="Group 113"/>
            <p:cNvGrpSpPr>
              <a:grpSpLocks/>
            </p:cNvGrpSpPr>
            <p:nvPr/>
          </p:nvGrpSpPr>
          <p:grpSpPr bwMode="auto">
            <a:xfrm>
              <a:off x="1872" y="1536"/>
              <a:ext cx="450" cy="603"/>
              <a:chOff x="912" y="2016"/>
              <a:chExt cx="450" cy="603"/>
            </a:xfrm>
          </p:grpSpPr>
          <p:sp>
            <p:nvSpPr>
              <p:cNvPr id="35865" name="Freeform 114"/>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35866" name="Freeform 115"/>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35867" name="Freeform 116"/>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35868" name="Freeform 117"/>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35869" name="Freeform 118"/>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35870" name="Freeform 119"/>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35871" name="Freeform 120"/>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35872" name="Freeform 121"/>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35873" name="Freeform 122"/>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35874" name="Freeform 123"/>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35875" name="Freeform 124"/>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35876" name="Freeform 125"/>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35877" name="Freeform 126"/>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35878" name="Freeform 127"/>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35879" name="Freeform 128"/>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35880" name="Freeform 129"/>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35881" name="Freeform 130"/>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35882" name="Freeform 131"/>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35883" name="Freeform 132"/>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35884" name="Freeform 133"/>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35885" name="Freeform 134"/>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35886" name="Freeform 135"/>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35887" name="Freeform 136"/>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35888" name="Freeform 137"/>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5889" name="Freeform 138"/>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35890" name="Freeform 139"/>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35891" name="Freeform 140"/>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35892" name="Freeform 141"/>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35893" name="Freeform 142"/>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35894" name="Freeform 143"/>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35895" name="Freeform 144"/>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35896" name="Freeform 145"/>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35897" name="Freeform 146"/>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35898" name="Freeform 147"/>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35899" name="Freeform 148"/>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35900" name="Freeform 149"/>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35901" name="Freeform 150"/>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35861" name="Rectangle 151"/>
          <p:cNvSpPr>
            <a:spLocks noChangeArrowheads="1"/>
          </p:cNvSpPr>
          <p:nvPr/>
        </p:nvSpPr>
        <p:spPr bwMode="auto">
          <a:xfrm>
            <a:off x="7459663" y="2876550"/>
            <a:ext cx="2214562" cy="304800"/>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Surface Runoff, RO</a:t>
            </a:r>
          </a:p>
        </p:txBody>
      </p:sp>
      <p:sp>
        <p:nvSpPr>
          <p:cNvPr id="149" name="TextBox 148"/>
          <p:cNvSpPr txBox="1"/>
          <p:nvPr/>
        </p:nvSpPr>
        <p:spPr>
          <a:xfrm>
            <a:off x="4502254" y="6004058"/>
            <a:ext cx="2963021" cy="246221"/>
          </a:xfrm>
          <a:prstGeom prst="rect">
            <a:avLst/>
          </a:prstGeom>
          <a:noFill/>
        </p:spPr>
        <p:txBody>
          <a:bodyPr wrap="square" rtlCol="0">
            <a:spAutoFit/>
          </a:bodyPr>
          <a:lstStyle/>
          <a:p>
            <a:r>
              <a:rPr lang="en-US" sz="1000" dirty="0" smtClean="0"/>
              <a:t>Photo Credits: Mary </a:t>
            </a:r>
            <a:r>
              <a:rPr lang="en-US" sz="1000" dirty="0" err="1" smtClean="0"/>
              <a:t>McCready</a:t>
            </a: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571500" y="244475"/>
            <a:ext cx="8183563" cy="769441"/>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4400" b="1" dirty="0" smtClean="0">
                <a:solidFill>
                  <a:schemeClr val="bg1"/>
                </a:solidFill>
                <a:effectLst>
                  <a:outerShdw blurRad="38100" dist="38100" dir="2700000" algn="tl">
                    <a:srgbClr val="DDDDDD"/>
                  </a:outerShdw>
                </a:effectLst>
                <a:latin typeface="Arial" pitchFamily="-108" charset="0"/>
              </a:rPr>
              <a:t>How the basics fit together</a:t>
            </a:r>
            <a:endParaRPr lang="en-US" sz="4400" b="1" dirty="0">
              <a:solidFill>
                <a:schemeClr val="bg1"/>
              </a:solidFill>
              <a:effectLst>
                <a:outerShdw blurRad="38100" dist="38100" dir="2700000" algn="tl">
                  <a:srgbClr val="DDDDDD"/>
                </a:outerShdw>
              </a:effectLst>
              <a:latin typeface="Arial" pitchFamily="-108" charset="0"/>
            </a:endParaRPr>
          </a:p>
        </p:txBody>
      </p:sp>
      <p:sp>
        <p:nvSpPr>
          <p:cNvPr id="27651" name="Text Box 4"/>
          <p:cNvSpPr txBox="1">
            <a:spLocks noChangeArrowheads="1"/>
          </p:cNvSpPr>
          <p:nvPr/>
        </p:nvSpPr>
        <p:spPr bwMode="auto">
          <a:xfrm>
            <a:off x="4343400" y="1295400"/>
            <a:ext cx="4800600" cy="10064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a:latin typeface="Arial" pitchFamily="-108" charset="0"/>
              </a:rPr>
              <a:t>The irrigation amount is calculated by the amount of water needed according to a soil water balance</a:t>
            </a:r>
          </a:p>
        </p:txBody>
      </p:sp>
      <p:sp>
        <p:nvSpPr>
          <p:cNvPr id="27652" name="Rectangle 5"/>
          <p:cNvSpPr>
            <a:spLocks noChangeArrowheads="1"/>
          </p:cNvSpPr>
          <p:nvPr/>
        </p:nvSpPr>
        <p:spPr bwMode="auto">
          <a:xfrm>
            <a:off x="0" y="32385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7653" name="Text Box 7"/>
          <p:cNvSpPr txBox="1">
            <a:spLocks noChangeArrowheads="1"/>
          </p:cNvSpPr>
          <p:nvPr/>
        </p:nvSpPr>
        <p:spPr bwMode="auto">
          <a:xfrm>
            <a:off x="4343400" y="3657600"/>
            <a:ext cx="4495800" cy="1920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a:latin typeface="Arial" pitchFamily="-108" charset="0"/>
              </a:rPr>
              <a:t>For now lets assume completely efficient water application( there is no drainage and no runoff) so</a:t>
            </a:r>
          </a:p>
          <a:p>
            <a:pPr>
              <a:spcBef>
                <a:spcPct val="50000"/>
              </a:spcBef>
            </a:pPr>
            <a:endParaRPr lang="en-US" sz="2000" b="1">
              <a:latin typeface="Arial" pitchFamily="-108" charset="0"/>
            </a:endParaRPr>
          </a:p>
          <a:p>
            <a:pPr>
              <a:spcBef>
                <a:spcPct val="50000"/>
              </a:spcBef>
            </a:pPr>
            <a:endParaRPr lang="en-US" sz="2000" b="1">
              <a:latin typeface="Arial" pitchFamily="-108" charset="0"/>
            </a:endParaRPr>
          </a:p>
        </p:txBody>
      </p:sp>
      <p:sp>
        <p:nvSpPr>
          <p:cNvPr id="27654" name="Rectangle 8"/>
          <p:cNvSpPr>
            <a:spLocks noChangeArrowheads="1"/>
          </p:cNvSpPr>
          <p:nvPr/>
        </p:nvSpPr>
        <p:spPr bwMode="auto">
          <a:xfrm>
            <a:off x="0" y="333851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7655" name="Rectangle 11"/>
          <p:cNvSpPr>
            <a:spLocks noChangeArrowheads="1"/>
          </p:cNvSpPr>
          <p:nvPr/>
        </p:nvSpPr>
        <p:spPr bwMode="auto">
          <a:xfrm>
            <a:off x="0" y="333851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7656" name="Rectangle 13"/>
          <p:cNvSpPr>
            <a:spLocks noChangeArrowheads="1"/>
          </p:cNvSpPr>
          <p:nvPr/>
        </p:nvSpPr>
        <p:spPr bwMode="auto">
          <a:xfrm>
            <a:off x="228600" y="3403600"/>
            <a:ext cx="2971800" cy="2316163"/>
          </a:xfrm>
          <a:prstGeom prst="rect">
            <a:avLst/>
          </a:prstGeom>
          <a:gradFill rotWithShape="1">
            <a:gsLst>
              <a:gs pos="0">
                <a:srgbClr val="D1A32F"/>
              </a:gs>
              <a:gs pos="100000">
                <a:srgbClr val="614B16"/>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grpSp>
        <p:nvGrpSpPr>
          <p:cNvPr id="27657" name="Group 163"/>
          <p:cNvGrpSpPr>
            <a:grpSpLocks/>
          </p:cNvGrpSpPr>
          <p:nvPr/>
        </p:nvGrpSpPr>
        <p:grpSpPr bwMode="auto">
          <a:xfrm>
            <a:off x="228600" y="1881188"/>
            <a:ext cx="5186363" cy="3762375"/>
            <a:chOff x="144" y="1185"/>
            <a:chExt cx="3267" cy="2370"/>
          </a:xfrm>
        </p:grpSpPr>
        <p:sp>
          <p:nvSpPr>
            <p:cNvPr id="27661" name="Rectangle 14"/>
            <p:cNvSpPr>
              <a:spLocks noChangeArrowheads="1"/>
            </p:cNvSpPr>
            <p:nvPr/>
          </p:nvSpPr>
          <p:spPr bwMode="auto">
            <a:xfrm>
              <a:off x="144" y="1200"/>
              <a:ext cx="1859" cy="944"/>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endParaRPr lang="en-US" sz="1800">
                <a:latin typeface="Arial" pitchFamily="-108" charset="0"/>
                <a:ea typeface="Arial" pitchFamily="-108" charset="0"/>
                <a:cs typeface="Arial" pitchFamily="-108" charset="0"/>
              </a:endParaRPr>
            </a:p>
          </p:txBody>
        </p:sp>
        <p:sp>
          <p:nvSpPr>
            <p:cNvPr id="27662" name="Line 15"/>
            <p:cNvSpPr>
              <a:spLocks noChangeShapeType="1"/>
            </p:cNvSpPr>
            <p:nvPr/>
          </p:nvSpPr>
          <p:spPr bwMode="auto">
            <a:xfrm>
              <a:off x="1074" y="1458"/>
              <a:ext cx="0" cy="257"/>
            </a:xfrm>
            <a:prstGeom prst="line">
              <a:avLst/>
            </a:prstGeom>
            <a:noFill/>
            <a:ln w="9525">
              <a:solidFill>
                <a:schemeClr val="accent2"/>
              </a:solidFill>
              <a:round/>
              <a:headEnd/>
              <a:tailEnd type="triangle" w="sm" len="med"/>
            </a:ln>
          </p:spPr>
          <p:txBody>
            <a:bodyPr>
              <a:prstTxWarp prst="textNoShape">
                <a:avLst/>
              </a:prstTxWarp>
            </a:bodyPr>
            <a:lstStyle/>
            <a:p>
              <a:endParaRPr lang="en-US"/>
            </a:p>
          </p:txBody>
        </p:sp>
        <p:sp>
          <p:nvSpPr>
            <p:cNvPr id="27663" name="Rectangle 16"/>
            <p:cNvSpPr>
              <a:spLocks noChangeArrowheads="1"/>
            </p:cNvSpPr>
            <p:nvPr/>
          </p:nvSpPr>
          <p:spPr bwMode="auto">
            <a:xfrm>
              <a:off x="741" y="1185"/>
              <a:ext cx="797" cy="326"/>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 Effective Rainfall, Re</a:t>
              </a:r>
            </a:p>
          </p:txBody>
        </p:sp>
        <p:sp>
          <p:nvSpPr>
            <p:cNvPr id="27664" name="Line 17"/>
            <p:cNvSpPr>
              <a:spLocks noChangeShapeType="1"/>
            </p:cNvSpPr>
            <p:nvPr/>
          </p:nvSpPr>
          <p:spPr bwMode="auto">
            <a:xfrm flipV="1">
              <a:off x="377" y="1458"/>
              <a:ext cx="0" cy="257"/>
            </a:xfrm>
            <a:prstGeom prst="line">
              <a:avLst/>
            </a:prstGeom>
            <a:noFill/>
            <a:ln w="9525">
              <a:solidFill>
                <a:schemeClr val="accent2"/>
              </a:solidFill>
              <a:round/>
              <a:headEnd/>
              <a:tailEnd type="triangle" w="sm" len="med"/>
            </a:ln>
          </p:spPr>
          <p:txBody>
            <a:bodyPr>
              <a:prstTxWarp prst="textNoShape">
                <a:avLst/>
              </a:prstTxWarp>
            </a:bodyPr>
            <a:lstStyle/>
            <a:p>
              <a:endParaRPr lang="en-US"/>
            </a:p>
          </p:txBody>
        </p:sp>
        <p:sp>
          <p:nvSpPr>
            <p:cNvPr id="27665" name="Rectangle 18"/>
            <p:cNvSpPr>
              <a:spLocks noChangeArrowheads="1"/>
            </p:cNvSpPr>
            <p:nvPr/>
          </p:nvSpPr>
          <p:spPr bwMode="auto">
            <a:xfrm>
              <a:off x="259" y="1289"/>
              <a:ext cx="423" cy="192"/>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ETc</a:t>
              </a:r>
            </a:p>
          </p:txBody>
        </p:sp>
        <p:sp>
          <p:nvSpPr>
            <p:cNvPr id="27666" name="Rectangle 19"/>
            <p:cNvSpPr>
              <a:spLocks noChangeArrowheads="1"/>
            </p:cNvSpPr>
            <p:nvPr/>
          </p:nvSpPr>
          <p:spPr bwMode="auto">
            <a:xfrm>
              <a:off x="1411" y="1289"/>
              <a:ext cx="697" cy="192"/>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Irrigation, I</a:t>
              </a:r>
            </a:p>
          </p:txBody>
        </p:sp>
        <p:sp>
          <p:nvSpPr>
            <p:cNvPr id="27667" name="Line 20"/>
            <p:cNvSpPr>
              <a:spLocks noChangeShapeType="1"/>
            </p:cNvSpPr>
            <p:nvPr/>
          </p:nvSpPr>
          <p:spPr bwMode="auto">
            <a:xfrm>
              <a:off x="1694" y="1458"/>
              <a:ext cx="0" cy="257"/>
            </a:xfrm>
            <a:prstGeom prst="line">
              <a:avLst/>
            </a:prstGeom>
            <a:noFill/>
            <a:ln w="9525">
              <a:solidFill>
                <a:schemeClr val="accent2"/>
              </a:solidFill>
              <a:round/>
              <a:headEnd/>
              <a:tailEnd type="triangle" w="sm" len="med"/>
            </a:ln>
          </p:spPr>
          <p:txBody>
            <a:bodyPr>
              <a:prstTxWarp prst="textNoShape">
                <a:avLst/>
              </a:prstTxWarp>
            </a:bodyPr>
            <a:lstStyle/>
            <a:p>
              <a:endParaRPr lang="en-US"/>
            </a:p>
          </p:txBody>
        </p:sp>
        <p:grpSp>
          <p:nvGrpSpPr>
            <p:cNvPr id="27668" name="Group 21"/>
            <p:cNvGrpSpPr>
              <a:grpSpLocks/>
            </p:cNvGrpSpPr>
            <p:nvPr/>
          </p:nvGrpSpPr>
          <p:grpSpPr bwMode="auto">
            <a:xfrm>
              <a:off x="548" y="3174"/>
              <a:ext cx="1133" cy="343"/>
              <a:chOff x="2122" y="2112"/>
              <a:chExt cx="702" cy="192"/>
            </a:xfrm>
          </p:grpSpPr>
          <p:sp>
            <p:nvSpPr>
              <p:cNvPr id="27803" name="Line 22"/>
              <p:cNvSpPr>
                <a:spLocks noChangeShapeType="1"/>
              </p:cNvSpPr>
              <p:nvPr/>
            </p:nvSpPr>
            <p:spPr bwMode="auto">
              <a:xfrm>
                <a:off x="2122" y="2112"/>
                <a:ext cx="0" cy="192"/>
              </a:xfrm>
              <a:prstGeom prst="line">
                <a:avLst/>
              </a:prstGeom>
              <a:noFill/>
              <a:ln w="9525">
                <a:solidFill>
                  <a:srgbClr val="00CCFF"/>
                </a:solidFill>
                <a:round/>
                <a:headEnd/>
                <a:tailEnd type="triangle" w="sm" len="med"/>
              </a:ln>
            </p:spPr>
            <p:txBody>
              <a:bodyPr>
                <a:prstTxWarp prst="textNoShape">
                  <a:avLst/>
                </a:prstTxWarp>
              </a:bodyPr>
              <a:lstStyle/>
              <a:p>
                <a:endParaRPr lang="en-US"/>
              </a:p>
            </p:txBody>
          </p:sp>
          <p:sp>
            <p:nvSpPr>
              <p:cNvPr id="27804" name="Line 23"/>
              <p:cNvSpPr>
                <a:spLocks noChangeShapeType="1"/>
              </p:cNvSpPr>
              <p:nvPr/>
            </p:nvSpPr>
            <p:spPr bwMode="auto">
              <a:xfrm>
                <a:off x="2473" y="2112"/>
                <a:ext cx="0" cy="192"/>
              </a:xfrm>
              <a:prstGeom prst="line">
                <a:avLst/>
              </a:prstGeom>
              <a:noFill/>
              <a:ln w="9525">
                <a:solidFill>
                  <a:srgbClr val="00CCFF"/>
                </a:solidFill>
                <a:round/>
                <a:headEnd/>
                <a:tailEnd type="triangle" w="sm" len="med"/>
              </a:ln>
            </p:spPr>
            <p:txBody>
              <a:bodyPr>
                <a:prstTxWarp prst="textNoShape">
                  <a:avLst/>
                </a:prstTxWarp>
              </a:bodyPr>
              <a:lstStyle/>
              <a:p>
                <a:endParaRPr lang="en-US"/>
              </a:p>
            </p:txBody>
          </p:sp>
          <p:sp>
            <p:nvSpPr>
              <p:cNvPr id="27805" name="Line 24"/>
              <p:cNvSpPr>
                <a:spLocks noChangeShapeType="1"/>
              </p:cNvSpPr>
              <p:nvPr/>
            </p:nvSpPr>
            <p:spPr bwMode="auto">
              <a:xfrm>
                <a:off x="2824" y="2112"/>
                <a:ext cx="0" cy="192"/>
              </a:xfrm>
              <a:prstGeom prst="line">
                <a:avLst/>
              </a:prstGeom>
              <a:noFill/>
              <a:ln w="9525">
                <a:solidFill>
                  <a:srgbClr val="00CCFF"/>
                </a:solidFill>
                <a:round/>
                <a:headEnd/>
                <a:tailEnd type="triangle" w="sm" len="med"/>
              </a:ln>
            </p:spPr>
            <p:txBody>
              <a:bodyPr>
                <a:prstTxWarp prst="textNoShape">
                  <a:avLst/>
                </a:prstTxWarp>
              </a:bodyPr>
              <a:lstStyle/>
              <a:p>
                <a:endParaRPr lang="en-US"/>
              </a:p>
            </p:txBody>
          </p:sp>
          <p:sp>
            <p:nvSpPr>
              <p:cNvPr id="27806" name="Line 25"/>
              <p:cNvSpPr>
                <a:spLocks noChangeShapeType="1"/>
              </p:cNvSpPr>
              <p:nvPr/>
            </p:nvSpPr>
            <p:spPr bwMode="auto">
              <a:xfrm>
                <a:off x="2623" y="2112"/>
                <a:ext cx="0" cy="96"/>
              </a:xfrm>
              <a:prstGeom prst="line">
                <a:avLst/>
              </a:prstGeom>
              <a:noFill/>
              <a:ln w="9525">
                <a:solidFill>
                  <a:srgbClr val="00CCFF"/>
                </a:solidFill>
                <a:round/>
                <a:headEnd/>
                <a:tailEnd type="triangle" w="sm" len="med"/>
              </a:ln>
            </p:spPr>
            <p:txBody>
              <a:bodyPr>
                <a:prstTxWarp prst="textNoShape">
                  <a:avLst/>
                </a:prstTxWarp>
              </a:bodyPr>
              <a:lstStyle/>
              <a:p>
                <a:endParaRPr lang="en-US"/>
              </a:p>
            </p:txBody>
          </p:sp>
          <p:sp>
            <p:nvSpPr>
              <p:cNvPr id="27807" name="Line 26"/>
              <p:cNvSpPr>
                <a:spLocks noChangeShapeType="1"/>
              </p:cNvSpPr>
              <p:nvPr/>
            </p:nvSpPr>
            <p:spPr bwMode="auto">
              <a:xfrm>
                <a:off x="2323" y="2112"/>
                <a:ext cx="0" cy="96"/>
              </a:xfrm>
              <a:prstGeom prst="line">
                <a:avLst/>
              </a:prstGeom>
              <a:noFill/>
              <a:ln w="9525">
                <a:solidFill>
                  <a:srgbClr val="00CCFF"/>
                </a:solidFill>
                <a:round/>
                <a:headEnd/>
                <a:tailEnd type="triangle" w="sm" len="med"/>
              </a:ln>
            </p:spPr>
            <p:txBody>
              <a:bodyPr>
                <a:prstTxWarp prst="textNoShape">
                  <a:avLst/>
                </a:prstTxWarp>
              </a:bodyPr>
              <a:lstStyle/>
              <a:p>
                <a:endParaRPr lang="en-US"/>
              </a:p>
            </p:txBody>
          </p:sp>
        </p:grpSp>
        <p:sp>
          <p:nvSpPr>
            <p:cNvPr id="27669" name="Text Box 27"/>
            <p:cNvSpPr txBox="1">
              <a:spLocks noChangeArrowheads="1"/>
            </p:cNvSpPr>
            <p:nvPr/>
          </p:nvSpPr>
          <p:spPr bwMode="auto">
            <a:xfrm>
              <a:off x="2003" y="3229"/>
              <a:ext cx="1028" cy="326"/>
            </a:xfrm>
            <a:prstGeom prst="rect">
              <a:avLst/>
            </a:prstGeom>
            <a:noFill/>
            <a:ln w="9525">
              <a:noFill/>
              <a:miter lim="800000"/>
              <a:headEnd/>
              <a:tailEnd/>
            </a:ln>
          </p:spPr>
          <p:txBody>
            <a:bodyPr wrap="none">
              <a:prstTxWarp prst="textNoShape">
                <a:avLst/>
              </a:prstTxWarp>
              <a:spAutoFit/>
            </a:bodyPr>
            <a:lstStyle/>
            <a:p>
              <a:r>
                <a:rPr lang="en-US" sz="1400">
                  <a:ea typeface="Arial" pitchFamily="-108" charset="0"/>
                  <a:cs typeface="Arial" pitchFamily="-108" charset="0"/>
                </a:rPr>
                <a:t>Drainage by</a:t>
              </a:r>
            </a:p>
            <a:p>
              <a:r>
                <a:rPr lang="en-US" sz="1400">
                  <a:ea typeface="Arial" pitchFamily="-108" charset="0"/>
                  <a:cs typeface="Arial" pitchFamily="-108" charset="0"/>
                </a:rPr>
                <a:t>Deep Percolation, D</a:t>
              </a:r>
            </a:p>
          </p:txBody>
        </p:sp>
        <p:sp>
          <p:nvSpPr>
            <p:cNvPr id="27670" name="Line 28"/>
            <p:cNvSpPr>
              <a:spLocks noChangeShapeType="1"/>
            </p:cNvSpPr>
            <p:nvPr/>
          </p:nvSpPr>
          <p:spPr bwMode="auto">
            <a:xfrm>
              <a:off x="2081" y="1887"/>
              <a:ext cx="310" cy="0"/>
            </a:xfrm>
            <a:prstGeom prst="line">
              <a:avLst/>
            </a:prstGeom>
            <a:noFill/>
            <a:ln w="9525">
              <a:solidFill>
                <a:srgbClr val="3366FF"/>
              </a:solidFill>
              <a:round/>
              <a:headEnd/>
              <a:tailEnd type="triangle" w="sm" len="med"/>
            </a:ln>
          </p:spPr>
          <p:txBody>
            <a:bodyPr>
              <a:prstTxWarp prst="textNoShape">
                <a:avLst/>
              </a:prstTxWarp>
            </a:bodyPr>
            <a:lstStyle/>
            <a:p>
              <a:endParaRPr lang="en-US"/>
            </a:p>
          </p:txBody>
        </p:sp>
        <p:grpSp>
          <p:nvGrpSpPr>
            <p:cNvPr id="27671" name="Group 29"/>
            <p:cNvGrpSpPr>
              <a:grpSpLocks/>
            </p:cNvGrpSpPr>
            <p:nvPr/>
          </p:nvGrpSpPr>
          <p:grpSpPr bwMode="auto">
            <a:xfrm>
              <a:off x="1151" y="1458"/>
              <a:ext cx="388" cy="686"/>
              <a:chOff x="2304" y="1056"/>
              <a:chExt cx="360" cy="576"/>
            </a:xfrm>
          </p:grpSpPr>
          <p:sp>
            <p:nvSpPr>
              <p:cNvPr id="27795" name="Line 30"/>
              <p:cNvSpPr>
                <a:spLocks noChangeShapeType="1"/>
              </p:cNvSpPr>
              <p:nvPr/>
            </p:nvSpPr>
            <p:spPr bwMode="auto">
              <a:xfrm flipH="1" flipV="1">
                <a:off x="2400" y="1392"/>
                <a:ext cx="48" cy="240"/>
              </a:xfrm>
              <a:prstGeom prst="line">
                <a:avLst/>
              </a:prstGeom>
              <a:noFill/>
              <a:ln w="3175">
                <a:solidFill>
                  <a:schemeClr val="tx1"/>
                </a:solidFill>
                <a:round/>
                <a:headEnd/>
                <a:tailEnd/>
              </a:ln>
            </p:spPr>
            <p:txBody>
              <a:bodyPr>
                <a:prstTxWarp prst="textNoShape">
                  <a:avLst/>
                </a:prstTxWarp>
              </a:bodyPr>
              <a:lstStyle/>
              <a:p>
                <a:endParaRPr lang="en-US"/>
              </a:p>
            </p:txBody>
          </p:sp>
          <p:sp>
            <p:nvSpPr>
              <p:cNvPr id="27796" name="Line 31"/>
              <p:cNvSpPr>
                <a:spLocks noChangeShapeType="1"/>
              </p:cNvSpPr>
              <p:nvPr/>
            </p:nvSpPr>
            <p:spPr bwMode="auto">
              <a:xfrm flipV="1">
                <a:off x="2448" y="1200"/>
                <a:ext cx="96" cy="432"/>
              </a:xfrm>
              <a:prstGeom prst="line">
                <a:avLst/>
              </a:prstGeom>
              <a:noFill/>
              <a:ln w="3175">
                <a:solidFill>
                  <a:schemeClr val="tx1"/>
                </a:solidFill>
                <a:round/>
                <a:headEnd/>
                <a:tailEnd/>
              </a:ln>
            </p:spPr>
            <p:txBody>
              <a:bodyPr>
                <a:prstTxWarp prst="textNoShape">
                  <a:avLst/>
                </a:prstTxWarp>
              </a:bodyPr>
              <a:lstStyle/>
              <a:p>
                <a:endParaRPr lang="en-US"/>
              </a:p>
            </p:txBody>
          </p:sp>
          <p:sp>
            <p:nvSpPr>
              <p:cNvPr id="27797" name="AutoShape 32"/>
              <p:cNvSpPr>
                <a:spLocks noChangeArrowheads="1"/>
              </p:cNvSpPr>
              <p:nvPr/>
            </p:nvSpPr>
            <p:spPr bwMode="auto">
              <a:xfrm>
                <a:off x="2496" y="1056"/>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27798" name="AutoShape 33"/>
              <p:cNvSpPr>
                <a:spLocks noChangeArrowheads="1"/>
              </p:cNvSpPr>
              <p:nvPr/>
            </p:nvSpPr>
            <p:spPr bwMode="auto">
              <a:xfrm>
                <a:off x="2304" y="1248"/>
                <a:ext cx="144" cy="144"/>
              </a:xfrm>
              <a:prstGeom prst="sun">
                <a:avLst>
                  <a:gd name="adj" fmla="val 12500"/>
                </a:avLst>
              </a:prstGeom>
              <a:solidFill>
                <a:srgbClr val="FFCC00"/>
              </a:solidFill>
              <a:ln w="3175">
                <a:solidFill>
                  <a:schemeClr val="tx1"/>
                </a:solidFill>
                <a:miter lim="800000"/>
                <a:headEnd/>
                <a:tailEnd/>
              </a:ln>
            </p:spPr>
            <p:txBody>
              <a:bodyPr wrap="none" anchor="ctr">
                <a:prstTxWarp prst="textNoShape">
                  <a:avLst/>
                </a:prstTxWarp>
              </a:bodyPr>
              <a:lstStyle/>
              <a:p>
                <a:endParaRPr lang="en-US"/>
              </a:p>
            </p:txBody>
          </p:sp>
          <p:sp>
            <p:nvSpPr>
              <p:cNvPr id="27799" name="Freeform 34"/>
              <p:cNvSpPr>
                <a:spLocks/>
              </p:cNvSpPr>
              <p:nvPr/>
            </p:nvSpPr>
            <p:spPr bwMode="auto">
              <a:xfrm>
                <a:off x="2544" y="1200"/>
                <a:ext cx="120" cy="104"/>
              </a:xfrm>
              <a:custGeom>
                <a:avLst/>
                <a:gdLst>
                  <a:gd name="T0" fmla="*/ 0 w 168"/>
                  <a:gd name="T1" fmla="*/ 67 h 112"/>
                  <a:gd name="T2" fmla="*/ 19 w 168"/>
                  <a:gd name="T3" fmla="*/ 36 h 112"/>
                  <a:gd name="T4" fmla="*/ 19 w 168"/>
                  <a:gd name="T5" fmla="*/ 7 h 112"/>
                  <a:gd name="T6" fmla="*/ 0 w 168"/>
                  <a:gd name="T7" fmla="*/ 67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27800" name="Freeform 35"/>
              <p:cNvSpPr>
                <a:spLocks/>
              </p:cNvSpPr>
              <p:nvPr/>
            </p:nvSpPr>
            <p:spPr bwMode="auto">
              <a:xfrm>
                <a:off x="2496" y="1392"/>
                <a:ext cx="144" cy="64"/>
              </a:xfrm>
              <a:custGeom>
                <a:avLst/>
                <a:gdLst>
                  <a:gd name="T0" fmla="*/ 0 w 168"/>
                  <a:gd name="T1" fmla="*/ 3 h 112"/>
                  <a:gd name="T2" fmla="*/ 57 w 168"/>
                  <a:gd name="T3" fmla="*/ 2 h 112"/>
                  <a:gd name="T4" fmla="*/ 57 w 168"/>
                  <a:gd name="T5" fmla="*/ 1 h 112"/>
                  <a:gd name="T6" fmla="*/ 0 w 168"/>
                  <a:gd name="T7" fmla="*/ 3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27801" name="Freeform 36"/>
              <p:cNvSpPr>
                <a:spLocks/>
              </p:cNvSpPr>
              <p:nvPr/>
            </p:nvSpPr>
            <p:spPr bwMode="auto">
              <a:xfrm rot="-5400000">
                <a:off x="2328" y="1416"/>
                <a:ext cx="48" cy="96"/>
              </a:xfrm>
              <a:custGeom>
                <a:avLst/>
                <a:gdLst>
                  <a:gd name="T0" fmla="*/ 0 w 168"/>
                  <a:gd name="T1" fmla="*/ 41 h 112"/>
                  <a:gd name="T2" fmla="*/ 0 w 168"/>
                  <a:gd name="T3" fmla="*/ 22 h 112"/>
                  <a:gd name="T4" fmla="*/ 0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sp>
            <p:nvSpPr>
              <p:cNvPr id="27802" name="Freeform 37"/>
              <p:cNvSpPr>
                <a:spLocks/>
              </p:cNvSpPr>
              <p:nvPr/>
            </p:nvSpPr>
            <p:spPr bwMode="auto">
              <a:xfrm rot="-5400000">
                <a:off x="2400" y="1152"/>
                <a:ext cx="96" cy="96"/>
              </a:xfrm>
              <a:custGeom>
                <a:avLst/>
                <a:gdLst>
                  <a:gd name="T0" fmla="*/ 0 w 168"/>
                  <a:gd name="T1" fmla="*/ 41 h 112"/>
                  <a:gd name="T2" fmla="*/ 5 w 168"/>
                  <a:gd name="T3" fmla="*/ 22 h 112"/>
                  <a:gd name="T4" fmla="*/ 5 w 168"/>
                  <a:gd name="T5" fmla="*/ 3 h 112"/>
                  <a:gd name="T6" fmla="*/ 0 w 168"/>
                  <a:gd name="T7" fmla="*/ 41 h 112"/>
                  <a:gd name="T8" fmla="*/ 0 60000 65536"/>
                  <a:gd name="T9" fmla="*/ 0 60000 65536"/>
                  <a:gd name="T10" fmla="*/ 0 60000 65536"/>
                  <a:gd name="T11" fmla="*/ 0 60000 65536"/>
                  <a:gd name="T12" fmla="*/ 0 w 168"/>
                  <a:gd name="T13" fmla="*/ 0 h 112"/>
                  <a:gd name="T14" fmla="*/ 168 w 168"/>
                  <a:gd name="T15" fmla="*/ 112 h 112"/>
                </a:gdLst>
                <a:ahLst/>
                <a:cxnLst>
                  <a:cxn ang="T8">
                    <a:pos x="T0" y="T1"/>
                  </a:cxn>
                  <a:cxn ang="T9">
                    <a:pos x="T2" y="T3"/>
                  </a:cxn>
                  <a:cxn ang="T10">
                    <a:pos x="T4" y="T5"/>
                  </a:cxn>
                  <a:cxn ang="T11">
                    <a:pos x="T6" y="T7"/>
                  </a:cxn>
                </a:cxnLst>
                <a:rect l="T12" t="T13" r="T14" b="T15"/>
                <a:pathLst>
                  <a:path w="168" h="112">
                    <a:moveTo>
                      <a:pt x="0" y="104"/>
                    </a:moveTo>
                    <a:cubicBezTo>
                      <a:pt x="0" y="112"/>
                      <a:pt x="120" y="72"/>
                      <a:pt x="144" y="56"/>
                    </a:cubicBezTo>
                    <a:cubicBezTo>
                      <a:pt x="168" y="40"/>
                      <a:pt x="168" y="0"/>
                      <a:pt x="144" y="8"/>
                    </a:cubicBezTo>
                    <a:cubicBezTo>
                      <a:pt x="120" y="16"/>
                      <a:pt x="0" y="96"/>
                      <a:pt x="0" y="104"/>
                    </a:cubicBezTo>
                    <a:close/>
                  </a:path>
                </a:pathLst>
              </a:custGeom>
              <a:solidFill>
                <a:schemeClr val="folHlink"/>
              </a:solidFill>
              <a:ln w="3175">
                <a:solidFill>
                  <a:schemeClr val="tx1"/>
                </a:solidFill>
                <a:round/>
                <a:headEnd/>
                <a:tailEnd/>
              </a:ln>
            </p:spPr>
            <p:txBody>
              <a:bodyPr>
                <a:prstTxWarp prst="textNoShape">
                  <a:avLst/>
                </a:prstTxWarp>
              </a:bodyPr>
              <a:lstStyle/>
              <a:p>
                <a:endParaRPr lang="en-US"/>
              </a:p>
            </p:txBody>
          </p:sp>
        </p:grpSp>
        <p:sp>
          <p:nvSpPr>
            <p:cNvPr id="27672" name="Rectangle 38"/>
            <p:cNvSpPr>
              <a:spLocks noChangeArrowheads="1"/>
            </p:cNvSpPr>
            <p:nvPr/>
          </p:nvSpPr>
          <p:spPr bwMode="auto">
            <a:xfrm>
              <a:off x="2081" y="2402"/>
              <a:ext cx="542" cy="460"/>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Root   </a:t>
              </a:r>
            </a:p>
            <a:p>
              <a:r>
                <a:rPr lang="en-US" sz="1400">
                  <a:ea typeface="Arial" pitchFamily="-108" charset="0"/>
                  <a:cs typeface="Arial" pitchFamily="-108" charset="0"/>
                </a:rPr>
                <a:t>Zone,</a:t>
              </a:r>
            </a:p>
            <a:p>
              <a:r>
                <a:rPr lang="en-US" sz="1400">
                  <a:ea typeface="Arial" pitchFamily="-108" charset="0"/>
                  <a:cs typeface="Arial" pitchFamily="-108" charset="0"/>
                </a:rPr>
                <a:t>RZ</a:t>
              </a:r>
            </a:p>
          </p:txBody>
        </p:sp>
        <p:sp>
          <p:nvSpPr>
            <p:cNvPr id="27673" name="Line 39"/>
            <p:cNvSpPr>
              <a:spLocks noChangeShapeType="1"/>
            </p:cNvSpPr>
            <p:nvPr/>
          </p:nvSpPr>
          <p:spPr bwMode="auto">
            <a:xfrm flipH="1">
              <a:off x="2081" y="2144"/>
              <a:ext cx="387"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7674" name="Line 40"/>
            <p:cNvSpPr>
              <a:spLocks noChangeShapeType="1"/>
            </p:cNvSpPr>
            <p:nvPr/>
          </p:nvSpPr>
          <p:spPr bwMode="auto">
            <a:xfrm flipV="1">
              <a:off x="2468" y="2144"/>
              <a:ext cx="0" cy="1030"/>
            </a:xfrm>
            <a:prstGeom prst="line">
              <a:avLst/>
            </a:prstGeom>
            <a:noFill/>
            <a:ln w="9525">
              <a:solidFill>
                <a:schemeClr val="tx1"/>
              </a:solidFill>
              <a:round/>
              <a:headEnd type="triangle" w="sm" len="med"/>
              <a:tailEnd type="triangle" w="sm" len="med"/>
            </a:ln>
          </p:spPr>
          <p:txBody>
            <a:bodyPr>
              <a:prstTxWarp prst="textNoShape">
                <a:avLst/>
              </a:prstTxWarp>
            </a:bodyPr>
            <a:lstStyle/>
            <a:p>
              <a:endParaRPr lang="en-US"/>
            </a:p>
          </p:txBody>
        </p:sp>
        <p:sp>
          <p:nvSpPr>
            <p:cNvPr id="27675" name="Line 41"/>
            <p:cNvSpPr>
              <a:spLocks noChangeShapeType="1"/>
            </p:cNvSpPr>
            <p:nvPr/>
          </p:nvSpPr>
          <p:spPr bwMode="auto">
            <a:xfrm>
              <a:off x="144" y="3174"/>
              <a:ext cx="1859"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7676" name="Freeform 42"/>
            <p:cNvSpPr>
              <a:spLocks/>
            </p:cNvSpPr>
            <p:nvPr/>
          </p:nvSpPr>
          <p:spPr bwMode="auto">
            <a:xfrm>
              <a:off x="144" y="1801"/>
              <a:ext cx="1872" cy="372"/>
            </a:xfrm>
            <a:custGeom>
              <a:avLst/>
              <a:gdLst>
                <a:gd name="T0" fmla="*/ 144 w 1160"/>
                <a:gd name="T1" fmla="*/ 6269 h 208"/>
                <a:gd name="T2" fmla="*/ 144 w 1160"/>
                <a:gd name="T3" fmla="*/ 3151 h 208"/>
                <a:gd name="T4" fmla="*/ 984 w 1160"/>
                <a:gd name="T5" fmla="*/ 6269 h 208"/>
                <a:gd name="T6" fmla="*/ 2677 w 1160"/>
                <a:gd name="T7" fmla="*/ 0 h 208"/>
                <a:gd name="T8" fmla="*/ 1836 w 1160"/>
                <a:gd name="T9" fmla="*/ 6269 h 208"/>
                <a:gd name="T10" fmla="*/ 3534 w 1160"/>
                <a:gd name="T11" fmla="*/ 3151 h 208"/>
                <a:gd name="T12" fmla="*/ 3534 w 1160"/>
                <a:gd name="T13" fmla="*/ 6269 h 208"/>
                <a:gd name="T14" fmla="*/ 3534 w 1160"/>
                <a:gd name="T15" fmla="*/ 0 h 208"/>
                <a:gd name="T16" fmla="*/ 4383 w 1160"/>
                <a:gd name="T17" fmla="*/ 6269 h 208"/>
                <a:gd name="T18" fmla="*/ 4383 w 1160"/>
                <a:gd name="T19" fmla="*/ 1574 h 208"/>
                <a:gd name="T20" fmla="*/ 6079 w 1160"/>
                <a:gd name="T21" fmla="*/ 6269 h 208"/>
                <a:gd name="T22" fmla="*/ 6930 w 1160"/>
                <a:gd name="T23" fmla="*/ 0 h 208"/>
                <a:gd name="T24" fmla="*/ 6930 w 1160"/>
                <a:gd name="T25" fmla="*/ 6269 h 208"/>
                <a:gd name="T26" fmla="*/ 7772 w 1160"/>
                <a:gd name="T27" fmla="*/ 0 h 208"/>
                <a:gd name="T28" fmla="*/ 8627 w 1160"/>
                <a:gd name="T29" fmla="*/ 6269 h 208"/>
                <a:gd name="T30" fmla="*/ 8627 w 1160"/>
                <a:gd name="T31" fmla="*/ 1574 h 208"/>
                <a:gd name="T32" fmla="*/ 10311 w 1160"/>
                <a:gd name="T33" fmla="*/ 6269 h 208"/>
                <a:gd name="T34" fmla="*/ 9470 w 1160"/>
                <a:gd name="T35" fmla="*/ 0 h 208"/>
                <a:gd name="T36" fmla="*/ 12003 w 1160"/>
                <a:gd name="T37" fmla="*/ 6269 h 208"/>
                <a:gd name="T38" fmla="*/ 12003 w 1160"/>
                <a:gd name="T39" fmla="*/ 1574 h 208"/>
                <a:gd name="T40" fmla="*/ 12860 w 1160"/>
                <a:gd name="T41" fmla="*/ 6269 h 208"/>
                <a:gd name="T42" fmla="*/ 12860 w 1160"/>
                <a:gd name="T43" fmla="*/ 0 h 208"/>
                <a:gd name="T44" fmla="*/ 13701 w 1160"/>
                <a:gd name="T45" fmla="*/ 6269 h 208"/>
                <a:gd name="T46" fmla="*/ 13701 w 1160"/>
                <a:gd name="T47" fmla="*/ 1574 h 208"/>
                <a:gd name="T48" fmla="*/ 15405 w 1160"/>
                <a:gd name="T49" fmla="*/ 6269 h 208"/>
                <a:gd name="T50" fmla="*/ 17098 w 1160"/>
                <a:gd name="T51" fmla="*/ 0 h 208"/>
                <a:gd name="T52" fmla="*/ 17098 w 1160"/>
                <a:gd name="T53" fmla="*/ 6269 h 208"/>
                <a:gd name="T54" fmla="*/ 17953 w 1160"/>
                <a:gd name="T55" fmla="*/ 0 h 208"/>
                <a:gd name="T56" fmla="*/ 18796 w 1160"/>
                <a:gd name="T57" fmla="*/ 6269 h 208"/>
                <a:gd name="T58" fmla="*/ 18796 w 1160"/>
                <a:gd name="T59" fmla="*/ 1574 h 208"/>
                <a:gd name="T60" fmla="*/ 20489 w 1160"/>
                <a:gd name="T61" fmla="*/ 6269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0"/>
                <a:gd name="T94" fmla="*/ 0 h 208"/>
                <a:gd name="T95" fmla="*/ 1160 w 1160"/>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0" h="208">
                  <a:moveTo>
                    <a:pt x="8" y="192"/>
                  </a:moveTo>
                  <a:cubicBezTo>
                    <a:pt x="4" y="144"/>
                    <a:pt x="0" y="96"/>
                    <a:pt x="8" y="96"/>
                  </a:cubicBezTo>
                  <a:cubicBezTo>
                    <a:pt x="16" y="96"/>
                    <a:pt x="32" y="208"/>
                    <a:pt x="56" y="192"/>
                  </a:cubicBezTo>
                  <a:cubicBezTo>
                    <a:pt x="80" y="176"/>
                    <a:pt x="144" y="0"/>
                    <a:pt x="152" y="0"/>
                  </a:cubicBezTo>
                  <a:cubicBezTo>
                    <a:pt x="160" y="0"/>
                    <a:pt x="96" y="176"/>
                    <a:pt x="104" y="192"/>
                  </a:cubicBezTo>
                  <a:cubicBezTo>
                    <a:pt x="112" y="208"/>
                    <a:pt x="184" y="96"/>
                    <a:pt x="200" y="96"/>
                  </a:cubicBezTo>
                  <a:cubicBezTo>
                    <a:pt x="216" y="96"/>
                    <a:pt x="200" y="208"/>
                    <a:pt x="200" y="192"/>
                  </a:cubicBezTo>
                  <a:cubicBezTo>
                    <a:pt x="200" y="176"/>
                    <a:pt x="192" y="0"/>
                    <a:pt x="200" y="0"/>
                  </a:cubicBezTo>
                  <a:cubicBezTo>
                    <a:pt x="208" y="0"/>
                    <a:pt x="240" y="184"/>
                    <a:pt x="248" y="192"/>
                  </a:cubicBezTo>
                  <a:cubicBezTo>
                    <a:pt x="256" y="200"/>
                    <a:pt x="232" y="48"/>
                    <a:pt x="248" y="48"/>
                  </a:cubicBezTo>
                  <a:cubicBezTo>
                    <a:pt x="264" y="48"/>
                    <a:pt x="320" y="200"/>
                    <a:pt x="344" y="192"/>
                  </a:cubicBezTo>
                  <a:cubicBezTo>
                    <a:pt x="368" y="184"/>
                    <a:pt x="384" y="0"/>
                    <a:pt x="392" y="0"/>
                  </a:cubicBezTo>
                  <a:cubicBezTo>
                    <a:pt x="400" y="0"/>
                    <a:pt x="384" y="192"/>
                    <a:pt x="392" y="192"/>
                  </a:cubicBezTo>
                  <a:cubicBezTo>
                    <a:pt x="400" y="192"/>
                    <a:pt x="424" y="0"/>
                    <a:pt x="440" y="0"/>
                  </a:cubicBezTo>
                  <a:cubicBezTo>
                    <a:pt x="456" y="0"/>
                    <a:pt x="480" y="184"/>
                    <a:pt x="488" y="192"/>
                  </a:cubicBezTo>
                  <a:cubicBezTo>
                    <a:pt x="496" y="200"/>
                    <a:pt x="472" y="48"/>
                    <a:pt x="488" y="48"/>
                  </a:cubicBezTo>
                  <a:cubicBezTo>
                    <a:pt x="504" y="48"/>
                    <a:pt x="576" y="200"/>
                    <a:pt x="584" y="192"/>
                  </a:cubicBezTo>
                  <a:cubicBezTo>
                    <a:pt x="592" y="184"/>
                    <a:pt x="520" y="0"/>
                    <a:pt x="536" y="0"/>
                  </a:cubicBezTo>
                  <a:cubicBezTo>
                    <a:pt x="552" y="0"/>
                    <a:pt x="656" y="184"/>
                    <a:pt x="680" y="192"/>
                  </a:cubicBezTo>
                  <a:cubicBezTo>
                    <a:pt x="704" y="200"/>
                    <a:pt x="672" y="48"/>
                    <a:pt x="680" y="48"/>
                  </a:cubicBezTo>
                  <a:cubicBezTo>
                    <a:pt x="688" y="48"/>
                    <a:pt x="720" y="200"/>
                    <a:pt x="728" y="192"/>
                  </a:cubicBezTo>
                  <a:cubicBezTo>
                    <a:pt x="736" y="184"/>
                    <a:pt x="720" y="0"/>
                    <a:pt x="728" y="0"/>
                  </a:cubicBezTo>
                  <a:cubicBezTo>
                    <a:pt x="736" y="0"/>
                    <a:pt x="768" y="184"/>
                    <a:pt x="776" y="192"/>
                  </a:cubicBezTo>
                  <a:cubicBezTo>
                    <a:pt x="784" y="200"/>
                    <a:pt x="760" y="48"/>
                    <a:pt x="776" y="48"/>
                  </a:cubicBezTo>
                  <a:cubicBezTo>
                    <a:pt x="792" y="48"/>
                    <a:pt x="840" y="200"/>
                    <a:pt x="872" y="192"/>
                  </a:cubicBezTo>
                  <a:cubicBezTo>
                    <a:pt x="904" y="184"/>
                    <a:pt x="952" y="0"/>
                    <a:pt x="968" y="0"/>
                  </a:cubicBezTo>
                  <a:cubicBezTo>
                    <a:pt x="984" y="0"/>
                    <a:pt x="960" y="192"/>
                    <a:pt x="968" y="192"/>
                  </a:cubicBezTo>
                  <a:cubicBezTo>
                    <a:pt x="976" y="192"/>
                    <a:pt x="1000" y="0"/>
                    <a:pt x="1016" y="0"/>
                  </a:cubicBezTo>
                  <a:cubicBezTo>
                    <a:pt x="1032" y="0"/>
                    <a:pt x="1056" y="184"/>
                    <a:pt x="1064" y="192"/>
                  </a:cubicBezTo>
                  <a:cubicBezTo>
                    <a:pt x="1072" y="200"/>
                    <a:pt x="1048" y="48"/>
                    <a:pt x="1064" y="48"/>
                  </a:cubicBezTo>
                  <a:cubicBezTo>
                    <a:pt x="1080" y="48"/>
                    <a:pt x="1120" y="120"/>
                    <a:pt x="1160" y="192"/>
                  </a:cubicBezTo>
                </a:path>
              </a:pathLst>
            </a:custGeom>
            <a:solidFill>
              <a:schemeClr val="folHlink"/>
            </a:solidFill>
            <a:ln w="9525">
              <a:solidFill>
                <a:schemeClr val="tx1"/>
              </a:solidFill>
              <a:round/>
              <a:headEnd/>
              <a:tailEnd/>
            </a:ln>
          </p:spPr>
          <p:txBody>
            <a:bodyPr>
              <a:prstTxWarp prst="textNoShape">
                <a:avLst/>
              </a:prstTxWarp>
            </a:bodyPr>
            <a:lstStyle/>
            <a:p>
              <a:endParaRPr lang="en-US"/>
            </a:p>
          </p:txBody>
        </p:sp>
        <p:sp>
          <p:nvSpPr>
            <p:cNvPr id="27677" name="Freeform 43"/>
            <p:cNvSpPr>
              <a:spLocks/>
            </p:cNvSpPr>
            <p:nvPr/>
          </p:nvSpPr>
          <p:spPr bwMode="auto">
            <a:xfrm>
              <a:off x="157" y="1715"/>
              <a:ext cx="1872" cy="486"/>
            </a:xfrm>
            <a:custGeom>
              <a:avLst/>
              <a:gdLst>
                <a:gd name="T0" fmla="*/ 0 w 1160"/>
                <a:gd name="T1" fmla="*/ 7815 h 272"/>
                <a:gd name="T2" fmla="*/ 841 w 1160"/>
                <a:gd name="T3" fmla="*/ 6248 h 272"/>
                <a:gd name="T4" fmla="*/ 841 w 1160"/>
                <a:gd name="T5" fmla="*/ 3132 h 272"/>
                <a:gd name="T6" fmla="*/ 841 w 1160"/>
                <a:gd name="T7" fmla="*/ 7815 h 272"/>
                <a:gd name="T8" fmla="*/ 1693 w 1160"/>
                <a:gd name="T9" fmla="*/ 1567 h 272"/>
                <a:gd name="T10" fmla="*/ 1693 w 1160"/>
                <a:gd name="T11" fmla="*/ 7815 h 272"/>
                <a:gd name="T12" fmla="*/ 2538 w 1160"/>
                <a:gd name="T13" fmla="*/ 0 h 272"/>
                <a:gd name="T14" fmla="*/ 2538 w 1160"/>
                <a:gd name="T15" fmla="*/ 7815 h 272"/>
                <a:gd name="T16" fmla="*/ 3391 w 1160"/>
                <a:gd name="T17" fmla="*/ 4678 h 272"/>
                <a:gd name="T18" fmla="*/ 4239 w 1160"/>
                <a:gd name="T19" fmla="*/ 7815 h 272"/>
                <a:gd name="T20" fmla="*/ 3391 w 1160"/>
                <a:gd name="T21" fmla="*/ 0 h 272"/>
                <a:gd name="T22" fmla="*/ 5087 w 1160"/>
                <a:gd name="T23" fmla="*/ 7815 h 272"/>
                <a:gd name="T24" fmla="*/ 5936 w 1160"/>
                <a:gd name="T25" fmla="*/ 3132 h 272"/>
                <a:gd name="T26" fmla="*/ 5936 w 1160"/>
                <a:gd name="T27" fmla="*/ 7815 h 272"/>
                <a:gd name="T28" fmla="*/ 7633 w 1160"/>
                <a:gd name="T29" fmla="*/ 0 h 272"/>
                <a:gd name="T30" fmla="*/ 7633 w 1160"/>
                <a:gd name="T31" fmla="*/ 7815 h 272"/>
                <a:gd name="T32" fmla="*/ 9326 w 1160"/>
                <a:gd name="T33" fmla="*/ 0 h 272"/>
                <a:gd name="T34" fmla="*/ 8485 w 1160"/>
                <a:gd name="T35" fmla="*/ 7815 h 272"/>
                <a:gd name="T36" fmla="*/ 9326 w 1160"/>
                <a:gd name="T37" fmla="*/ 3132 h 272"/>
                <a:gd name="T38" fmla="*/ 9326 w 1160"/>
                <a:gd name="T39" fmla="*/ 7815 h 272"/>
                <a:gd name="T40" fmla="*/ 10180 w 1160"/>
                <a:gd name="T41" fmla="*/ 6248 h 272"/>
                <a:gd name="T42" fmla="*/ 11019 w 1160"/>
                <a:gd name="T43" fmla="*/ 7815 h 272"/>
                <a:gd name="T44" fmla="*/ 10180 w 1160"/>
                <a:gd name="T45" fmla="*/ 0 h 272"/>
                <a:gd name="T46" fmla="*/ 11865 w 1160"/>
                <a:gd name="T47" fmla="*/ 7815 h 272"/>
                <a:gd name="T48" fmla="*/ 11019 w 1160"/>
                <a:gd name="T49" fmla="*/ 1567 h 272"/>
                <a:gd name="T50" fmla="*/ 12717 w 1160"/>
                <a:gd name="T51" fmla="*/ 7815 h 272"/>
                <a:gd name="T52" fmla="*/ 13557 w 1160"/>
                <a:gd name="T53" fmla="*/ 1567 h 272"/>
                <a:gd name="T54" fmla="*/ 14413 w 1160"/>
                <a:gd name="T55" fmla="*/ 7815 h 272"/>
                <a:gd name="T56" fmla="*/ 15262 w 1160"/>
                <a:gd name="T57" fmla="*/ 3132 h 272"/>
                <a:gd name="T58" fmla="*/ 16114 w 1160"/>
                <a:gd name="T59" fmla="*/ 7815 h 272"/>
                <a:gd name="T60" fmla="*/ 16114 w 1160"/>
                <a:gd name="T61" fmla="*/ 0 h 272"/>
                <a:gd name="T62" fmla="*/ 17811 w 1160"/>
                <a:gd name="T63" fmla="*/ 7815 h 272"/>
                <a:gd name="T64" fmla="*/ 19506 w 1160"/>
                <a:gd name="T65" fmla="*/ 3132 h 272"/>
                <a:gd name="T66" fmla="*/ 18652 w 1160"/>
                <a:gd name="T67" fmla="*/ 7815 h 272"/>
                <a:gd name="T68" fmla="*/ 20345 w 1160"/>
                <a:gd name="T69" fmla="*/ 3132 h 272"/>
                <a:gd name="T70" fmla="*/ 19506 w 1160"/>
                <a:gd name="T71" fmla="*/ 7815 h 272"/>
                <a:gd name="T72" fmla="*/ 20345 w 1160"/>
                <a:gd name="T73" fmla="*/ 6248 h 272"/>
                <a:gd name="T74" fmla="*/ 20345 w 1160"/>
                <a:gd name="T75" fmla="*/ 7815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0"/>
                <a:gd name="T115" fmla="*/ 0 h 272"/>
                <a:gd name="T116" fmla="*/ 1160 w 1160"/>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0" h="272">
                  <a:moveTo>
                    <a:pt x="0" y="240"/>
                  </a:moveTo>
                  <a:cubicBezTo>
                    <a:pt x="20" y="228"/>
                    <a:pt x="40" y="216"/>
                    <a:pt x="48" y="192"/>
                  </a:cubicBezTo>
                  <a:cubicBezTo>
                    <a:pt x="56" y="168"/>
                    <a:pt x="48" y="88"/>
                    <a:pt x="48" y="96"/>
                  </a:cubicBezTo>
                  <a:cubicBezTo>
                    <a:pt x="48" y="104"/>
                    <a:pt x="40" y="248"/>
                    <a:pt x="48" y="240"/>
                  </a:cubicBezTo>
                  <a:cubicBezTo>
                    <a:pt x="56" y="232"/>
                    <a:pt x="88" y="48"/>
                    <a:pt x="96" y="48"/>
                  </a:cubicBezTo>
                  <a:cubicBezTo>
                    <a:pt x="104" y="48"/>
                    <a:pt x="88" y="248"/>
                    <a:pt x="96" y="240"/>
                  </a:cubicBezTo>
                  <a:cubicBezTo>
                    <a:pt x="104" y="232"/>
                    <a:pt x="136" y="0"/>
                    <a:pt x="144" y="0"/>
                  </a:cubicBezTo>
                  <a:cubicBezTo>
                    <a:pt x="152" y="0"/>
                    <a:pt x="136" y="216"/>
                    <a:pt x="144" y="240"/>
                  </a:cubicBezTo>
                  <a:cubicBezTo>
                    <a:pt x="152" y="264"/>
                    <a:pt x="176" y="144"/>
                    <a:pt x="192" y="144"/>
                  </a:cubicBezTo>
                  <a:cubicBezTo>
                    <a:pt x="208" y="144"/>
                    <a:pt x="240" y="264"/>
                    <a:pt x="240" y="240"/>
                  </a:cubicBezTo>
                  <a:cubicBezTo>
                    <a:pt x="240" y="216"/>
                    <a:pt x="184" y="0"/>
                    <a:pt x="192" y="0"/>
                  </a:cubicBezTo>
                  <a:cubicBezTo>
                    <a:pt x="200" y="0"/>
                    <a:pt x="264" y="224"/>
                    <a:pt x="288" y="240"/>
                  </a:cubicBezTo>
                  <a:cubicBezTo>
                    <a:pt x="312" y="256"/>
                    <a:pt x="328" y="96"/>
                    <a:pt x="336" y="96"/>
                  </a:cubicBezTo>
                  <a:cubicBezTo>
                    <a:pt x="344" y="96"/>
                    <a:pt x="320" y="256"/>
                    <a:pt x="336" y="240"/>
                  </a:cubicBezTo>
                  <a:cubicBezTo>
                    <a:pt x="352" y="224"/>
                    <a:pt x="416" y="0"/>
                    <a:pt x="432" y="0"/>
                  </a:cubicBezTo>
                  <a:cubicBezTo>
                    <a:pt x="448" y="0"/>
                    <a:pt x="416" y="240"/>
                    <a:pt x="432" y="240"/>
                  </a:cubicBezTo>
                  <a:cubicBezTo>
                    <a:pt x="448" y="240"/>
                    <a:pt x="520" y="0"/>
                    <a:pt x="528" y="0"/>
                  </a:cubicBezTo>
                  <a:cubicBezTo>
                    <a:pt x="536" y="0"/>
                    <a:pt x="480" y="224"/>
                    <a:pt x="480" y="240"/>
                  </a:cubicBezTo>
                  <a:cubicBezTo>
                    <a:pt x="480" y="256"/>
                    <a:pt x="520" y="96"/>
                    <a:pt x="528" y="96"/>
                  </a:cubicBezTo>
                  <a:cubicBezTo>
                    <a:pt x="536" y="96"/>
                    <a:pt x="520" y="224"/>
                    <a:pt x="528" y="240"/>
                  </a:cubicBezTo>
                  <a:cubicBezTo>
                    <a:pt x="536" y="256"/>
                    <a:pt x="560" y="192"/>
                    <a:pt x="576" y="192"/>
                  </a:cubicBezTo>
                  <a:cubicBezTo>
                    <a:pt x="592" y="192"/>
                    <a:pt x="624" y="272"/>
                    <a:pt x="624" y="240"/>
                  </a:cubicBezTo>
                  <a:cubicBezTo>
                    <a:pt x="624" y="208"/>
                    <a:pt x="568" y="0"/>
                    <a:pt x="576" y="0"/>
                  </a:cubicBezTo>
                  <a:cubicBezTo>
                    <a:pt x="584" y="0"/>
                    <a:pt x="664" y="232"/>
                    <a:pt x="672" y="240"/>
                  </a:cubicBezTo>
                  <a:cubicBezTo>
                    <a:pt x="680" y="248"/>
                    <a:pt x="616" y="48"/>
                    <a:pt x="624" y="48"/>
                  </a:cubicBezTo>
                  <a:cubicBezTo>
                    <a:pt x="632" y="48"/>
                    <a:pt x="696" y="240"/>
                    <a:pt x="720" y="240"/>
                  </a:cubicBezTo>
                  <a:cubicBezTo>
                    <a:pt x="744" y="240"/>
                    <a:pt x="752" y="48"/>
                    <a:pt x="768" y="48"/>
                  </a:cubicBezTo>
                  <a:cubicBezTo>
                    <a:pt x="784" y="48"/>
                    <a:pt x="800" y="232"/>
                    <a:pt x="816" y="240"/>
                  </a:cubicBezTo>
                  <a:cubicBezTo>
                    <a:pt x="832" y="248"/>
                    <a:pt x="848" y="96"/>
                    <a:pt x="864" y="96"/>
                  </a:cubicBezTo>
                  <a:cubicBezTo>
                    <a:pt x="880" y="96"/>
                    <a:pt x="904" y="256"/>
                    <a:pt x="912" y="240"/>
                  </a:cubicBezTo>
                  <a:cubicBezTo>
                    <a:pt x="920" y="224"/>
                    <a:pt x="896" y="0"/>
                    <a:pt x="912" y="0"/>
                  </a:cubicBezTo>
                  <a:cubicBezTo>
                    <a:pt x="928" y="0"/>
                    <a:pt x="976" y="224"/>
                    <a:pt x="1008" y="240"/>
                  </a:cubicBezTo>
                  <a:cubicBezTo>
                    <a:pt x="1040" y="256"/>
                    <a:pt x="1096" y="96"/>
                    <a:pt x="1104" y="96"/>
                  </a:cubicBezTo>
                  <a:cubicBezTo>
                    <a:pt x="1112" y="96"/>
                    <a:pt x="1048" y="240"/>
                    <a:pt x="1056" y="240"/>
                  </a:cubicBezTo>
                  <a:cubicBezTo>
                    <a:pt x="1064" y="240"/>
                    <a:pt x="1144" y="96"/>
                    <a:pt x="1152" y="96"/>
                  </a:cubicBezTo>
                  <a:cubicBezTo>
                    <a:pt x="1160" y="96"/>
                    <a:pt x="1104" y="224"/>
                    <a:pt x="1104" y="240"/>
                  </a:cubicBezTo>
                  <a:cubicBezTo>
                    <a:pt x="1104" y="256"/>
                    <a:pt x="1144" y="192"/>
                    <a:pt x="1152" y="192"/>
                  </a:cubicBezTo>
                  <a:cubicBezTo>
                    <a:pt x="1160" y="192"/>
                    <a:pt x="1156" y="216"/>
                    <a:pt x="1152" y="240"/>
                  </a:cubicBezTo>
                </a:path>
              </a:pathLst>
            </a:custGeom>
            <a:solidFill>
              <a:srgbClr val="008000"/>
            </a:solidFill>
            <a:ln w="9525">
              <a:solidFill>
                <a:schemeClr val="tx1"/>
              </a:solidFill>
              <a:round/>
              <a:headEnd/>
              <a:tailEnd/>
            </a:ln>
          </p:spPr>
          <p:txBody>
            <a:bodyPr>
              <a:prstTxWarp prst="textNoShape">
                <a:avLst/>
              </a:prstTxWarp>
            </a:bodyPr>
            <a:lstStyle/>
            <a:p>
              <a:endParaRPr lang="en-US"/>
            </a:p>
          </p:txBody>
        </p:sp>
        <p:sp>
          <p:nvSpPr>
            <p:cNvPr id="27678" name="Line 44"/>
            <p:cNvSpPr>
              <a:spLocks noChangeShapeType="1"/>
            </p:cNvSpPr>
            <p:nvPr/>
          </p:nvSpPr>
          <p:spPr bwMode="auto">
            <a:xfrm flipH="1">
              <a:off x="2081" y="3174"/>
              <a:ext cx="387" cy="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27679" name="Group 45"/>
            <p:cNvGrpSpPr>
              <a:grpSpLocks/>
            </p:cNvGrpSpPr>
            <p:nvPr/>
          </p:nvGrpSpPr>
          <p:grpSpPr bwMode="auto">
            <a:xfrm>
              <a:off x="144" y="2144"/>
              <a:ext cx="1859" cy="1030"/>
              <a:chOff x="1872" y="1536"/>
              <a:chExt cx="1170" cy="603"/>
            </a:xfrm>
          </p:grpSpPr>
          <p:grpSp>
            <p:nvGrpSpPr>
              <p:cNvPr id="27681" name="Group 46"/>
              <p:cNvGrpSpPr>
                <a:grpSpLocks/>
              </p:cNvGrpSpPr>
              <p:nvPr/>
            </p:nvGrpSpPr>
            <p:grpSpPr bwMode="auto">
              <a:xfrm>
                <a:off x="2256" y="1536"/>
                <a:ext cx="450" cy="603"/>
                <a:chOff x="912" y="2016"/>
                <a:chExt cx="450" cy="603"/>
              </a:xfrm>
            </p:grpSpPr>
            <p:sp>
              <p:nvSpPr>
                <p:cNvPr id="27758" name="Freeform 47"/>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27759" name="Freeform 48"/>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27760" name="Freeform 49"/>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27761" name="Freeform 50"/>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27762" name="Freeform 51"/>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27763" name="Freeform 52"/>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27764" name="Freeform 53"/>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27765" name="Freeform 54"/>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27766" name="Freeform 55"/>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27767" name="Freeform 56"/>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27768" name="Freeform 57"/>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27769" name="Freeform 58"/>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27770" name="Freeform 59"/>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27771" name="Freeform 60"/>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27772" name="Freeform 61"/>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27773" name="Freeform 62"/>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27774" name="Freeform 63"/>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27775" name="Freeform 64"/>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27776" name="Freeform 65"/>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27777" name="Freeform 66"/>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27778" name="Freeform 67"/>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27779" name="Freeform 68"/>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27780" name="Freeform 69"/>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27781" name="Freeform 70"/>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27782" name="Freeform 71"/>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27783" name="Freeform 72"/>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27784" name="Freeform 73"/>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27785" name="Freeform 74"/>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27786" name="Freeform 75"/>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27787" name="Freeform 76"/>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27788" name="Freeform 77"/>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27789" name="Freeform 78"/>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27790" name="Freeform 79"/>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27791" name="Freeform 80"/>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27792" name="Freeform 81"/>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27793" name="Freeform 82"/>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27794" name="Freeform 83"/>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27682" name="Group 84"/>
              <p:cNvGrpSpPr>
                <a:grpSpLocks/>
              </p:cNvGrpSpPr>
              <p:nvPr/>
            </p:nvGrpSpPr>
            <p:grpSpPr bwMode="auto">
              <a:xfrm>
                <a:off x="2592" y="1536"/>
                <a:ext cx="450" cy="603"/>
                <a:chOff x="912" y="2016"/>
                <a:chExt cx="450" cy="603"/>
              </a:xfrm>
            </p:grpSpPr>
            <p:sp>
              <p:nvSpPr>
                <p:cNvPr id="27721" name="Freeform 85"/>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27722" name="Freeform 86"/>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27723" name="Freeform 87"/>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27724" name="Freeform 88"/>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27725" name="Freeform 89"/>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27726" name="Freeform 90"/>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27727" name="Freeform 91"/>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27728" name="Freeform 92"/>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27729" name="Freeform 93"/>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27730" name="Freeform 94"/>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27731" name="Freeform 95"/>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27732" name="Freeform 96"/>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27733" name="Freeform 97"/>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27734" name="Freeform 98"/>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27735" name="Freeform 99"/>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27736" name="Freeform 100"/>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27737" name="Freeform 101"/>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27738" name="Freeform 102"/>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27739" name="Freeform 103"/>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27740" name="Freeform 104"/>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27741" name="Freeform 105"/>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27742" name="Freeform 106"/>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27743" name="Freeform 107"/>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27744" name="Freeform 108"/>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27745" name="Freeform 109"/>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27746" name="Freeform 110"/>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27747" name="Freeform 111"/>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27748" name="Freeform 112"/>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27749" name="Freeform 113"/>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27750" name="Freeform 114"/>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27751" name="Freeform 115"/>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27752" name="Freeform 116"/>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27753" name="Freeform 117"/>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27754" name="Freeform 118"/>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27755" name="Freeform 119"/>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27756" name="Freeform 120"/>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27757" name="Freeform 121"/>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nvGrpSpPr>
              <p:cNvPr id="27683" name="Group 122"/>
              <p:cNvGrpSpPr>
                <a:grpSpLocks/>
              </p:cNvGrpSpPr>
              <p:nvPr/>
            </p:nvGrpSpPr>
            <p:grpSpPr bwMode="auto">
              <a:xfrm>
                <a:off x="1872" y="1536"/>
                <a:ext cx="450" cy="603"/>
                <a:chOff x="912" y="2016"/>
                <a:chExt cx="450" cy="603"/>
              </a:xfrm>
            </p:grpSpPr>
            <p:sp>
              <p:nvSpPr>
                <p:cNvPr id="27684" name="Freeform 123"/>
                <p:cNvSpPr>
                  <a:spLocks/>
                </p:cNvSpPr>
                <p:nvPr/>
              </p:nvSpPr>
              <p:spPr bwMode="auto">
                <a:xfrm>
                  <a:off x="1137" y="2037"/>
                  <a:ext cx="210" cy="69"/>
                </a:xfrm>
                <a:custGeom>
                  <a:avLst/>
                  <a:gdLst>
                    <a:gd name="T0" fmla="*/ 0 w 210"/>
                    <a:gd name="T1" fmla="*/ 0 h 69"/>
                    <a:gd name="T2" fmla="*/ 171 w 210"/>
                    <a:gd name="T3" fmla="*/ 39 h 69"/>
                    <a:gd name="T4" fmla="*/ 186 w 210"/>
                    <a:gd name="T5" fmla="*/ 54 h 69"/>
                    <a:gd name="T6" fmla="*/ 207 w 210"/>
                    <a:gd name="T7" fmla="*/ 60 h 69"/>
                    <a:gd name="T8" fmla="*/ 210 w 210"/>
                    <a:gd name="T9" fmla="*/ 69 h 69"/>
                    <a:gd name="T10" fmla="*/ 0 60000 65536"/>
                    <a:gd name="T11" fmla="*/ 0 60000 65536"/>
                    <a:gd name="T12" fmla="*/ 0 60000 65536"/>
                    <a:gd name="T13" fmla="*/ 0 60000 65536"/>
                    <a:gd name="T14" fmla="*/ 0 60000 65536"/>
                    <a:gd name="T15" fmla="*/ 0 w 210"/>
                    <a:gd name="T16" fmla="*/ 0 h 69"/>
                    <a:gd name="T17" fmla="*/ 210 w 210"/>
                    <a:gd name="T18" fmla="*/ 69 h 69"/>
                  </a:gdLst>
                  <a:ahLst/>
                  <a:cxnLst>
                    <a:cxn ang="T10">
                      <a:pos x="T0" y="T1"/>
                    </a:cxn>
                    <a:cxn ang="T11">
                      <a:pos x="T2" y="T3"/>
                    </a:cxn>
                    <a:cxn ang="T12">
                      <a:pos x="T4" y="T5"/>
                    </a:cxn>
                    <a:cxn ang="T13">
                      <a:pos x="T6" y="T7"/>
                    </a:cxn>
                    <a:cxn ang="T14">
                      <a:pos x="T8" y="T9"/>
                    </a:cxn>
                  </a:cxnLst>
                  <a:rect l="T15" t="T16" r="T17" b="T18"/>
                  <a:pathLst>
                    <a:path w="210" h="69">
                      <a:moveTo>
                        <a:pt x="0" y="0"/>
                      </a:moveTo>
                      <a:cubicBezTo>
                        <a:pt x="44" y="44"/>
                        <a:pt x="115" y="37"/>
                        <a:pt x="171" y="39"/>
                      </a:cubicBezTo>
                      <a:cubicBezTo>
                        <a:pt x="177" y="43"/>
                        <a:pt x="180" y="50"/>
                        <a:pt x="186" y="54"/>
                      </a:cubicBezTo>
                      <a:cubicBezTo>
                        <a:pt x="192" y="58"/>
                        <a:pt x="200" y="58"/>
                        <a:pt x="207" y="60"/>
                      </a:cubicBezTo>
                      <a:cubicBezTo>
                        <a:pt x="208" y="63"/>
                        <a:pt x="210" y="69"/>
                        <a:pt x="210" y="69"/>
                      </a:cubicBezTo>
                    </a:path>
                  </a:pathLst>
                </a:custGeom>
                <a:noFill/>
                <a:ln w="3175">
                  <a:solidFill>
                    <a:schemeClr val="tx1"/>
                  </a:solidFill>
                  <a:round/>
                  <a:headEnd/>
                  <a:tailEnd/>
                </a:ln>
              </p:spPr>
              <p:txBody>
                <a:bodyPr>
                  <a:prstTxWarp prst="textNoShape">
                    <a:avLst/>
                  </a:prstTxWarp>
                </a:bodyPr>
                <a:lstStyle/>
                <a:p>
                  <a:endParaRPr lang="en-US"/>
                </a:p>
              </p:txBody>
            </p:sp>
            <p:sp>
              <p:nvSpPr>
                <p:cNvPr id="27685" name="Freeform 124"/>
                <p:cNvSpPr>
                  <a:spLocks/>
                </p:cNvSpPr>
                <p:nvPr/>
              </p:nvSpPr>
              <p:spPr bwMode="auto">
                <a:xfrm>
                  <a:off x="1020" y="2028"/>
                  <a:ext cx="111" cy="18"/>
                </a:xfrm>
                <a:custGeom>
                  <a:avLst/>
                  <a:gdLst>
                    <a:gd name="T0" fmla="*/ 111 w 111"/>
                    <a:gd name="T1" fmla="*/ 0 h 18"/>
                    <a:gd name="T2" fmla="*/ 21 w 111"/>
                    <a:gd name="T3" fmla="*/ 3 h 18"/>
                    <a:gd name="T4" fmla="*/ 0 w 111"/>
                    <a:gd name="T5" fmla="*/ 18 h 18"/>
                    <a:gd name="T6" fmla="*/ 0 60000 65536"/>
                    <a:gd name="T7" fmla="*/ 0 60000 65536"/>
                    <a:gd name="T8" fmla="*/ 0 60000 65536"/>
                    <a:gd name="T9" fmla="*/ 0 w 111"/>
                    <a:gd name="T10" fmla="*/ 0 h 18"/>
                    <a:gd name="T11" fmla="*/ 111 w 111"/>
                    <a:gd name="T12" fmla="*/ 18 h 18"/>
                  </a:gdLst>
                  <a:ahLst/>
                  <a:cxnLst>
                    <a:cxn ang="T6">
                      <a:pos x="T0" y="T1"/>
                    </a:cxn>
                    <a:cxn ang="T7">
                      <a:pos x="T2" y="T3"/>
                    </a:cxn>
                    <a:cxn ang="T8">
                      <a:pos x="T4" y="T5"/>
                    </a:cxn>
                  </a:cxnLst>
                  <a:rect l="T9" t="T10" r="T11" b="T12"/>
                  <a:pathLst>
                    <a:path w="111" h="18">
                      <a:moveTo>
                        <a:pt x="111" y="0"/>
                      </a:moveTo>
                      <a:cubicBezTo>
                        <a:pt x="84" y="9"/>
                        <a:pt x="50" y="0"/>
                        <a:pt x="21" y="3"/>
                      </a:cubicBezTo>
                      <a:cubicBezTo>
                        <a:pt x="2" y="16"/>
                        <a:pt x="8" y="10"/>
                        <a:pt x="0" y="18"/>
                      </a:cubicBezTo>
                    </a:path>
                  </a:pathLst>
                </a:custGeom>
                <a:noFill/>
                <a:ln w="3175">
                  <a:solidFill>
                    <a:schemeClr val="tx1"/>
                  </a:solidFill>
                  <a:round/>
                  <a:headEnd/>
                  <a:tailEnd/>
                </a:ln>
              </p:spPr>
              <p:txBody>
                <a:bodyPr>
                  <a:prstTxWarp prst="textNoShape">
                    <a:avLst/>
                  </a:prstTxWarp>
                </a:bodyPr>
                <a:lstStyle/>
                <a:p>
                  <a:endParaRPr lang="en-US"/>
                </a:p>
              </p:txBody>
            </p:sp>
            <p:sp>
              <p:nvSpPr>
                <p:cNvPr id="27686" name="Freeform 125"/>
                <p:cNvSpPr>
                  <a:spLocks/>
                </p:cNvSpPr>
                <p:nvPr/>
              </p:nvSpPr>
              <p:spPr bwMode="auto">
                <a:xfrm>
                  <a:off x="1134" y="2025"/>
                  <a:ext cx="210" cy="381"/>
                </a:xfrm>
                <a:custGeom>
                  <a:avLst/>
                  <a:gdLst>
                    <a:gd name="T0" fmla="*/ 0 w 210"/>
                    <a:gd name="T1" fmla="*/ 0 h 381"/>
                    <a:gd name="T2" fmla="*/ 27 w 210"/>
                    <a:gd name="T3" fmla="*/ 72 h 381"/>
                    <a:gd name="T4" fmla="*/ 63 w 210"/>
                    <a:gd name="T5" fmla="*/ 189 h 381"/>
                    <a:gd name="T6" fmla="*/ 117 w 210"/>
                    <a:gd name="T7" fmla="*/ 237 h 381"/>
                    <a:gd name="T8" fmla="*/ 144 w 210"/>
                    <a:gd name="T9" fmla="*/ 270 h 381"/>
                    <a:gd name="T10" fmla="*/ 153 w 210"/>
                    <a:gd name="T11" fmla="*/ 288 h 381"/>
                    <a:gd name="T12" fmla="*/ 171 w 210"/>
                    <a:gd name="T13" fmla="*/ 336 h 381"/>
                    <a:gd name="T14" fmla="*/ 210 w 210"/>
                    <a:gd name="T15" fmla="*/ 381 h 381"/>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381"/>
                    <a:gd name="T26" fmla="*/ 210 w 21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381">
                      <a:moveTo>
                        <a:pt x="0" y="0"/>
                      </a:moveTo>
                      <a:cubicBezTo>
                        <a:pt x="3" y="28"/>
                        <a:pt x="1" y="55"/>
                        <a:pt x="27" y="72"/>
                      </a:cubicBezTo>
                      <a:cubicBezTo>
                        <a:pt x="53" y="111"/>
                        <a:pt x="25" y="151"/>
                        <a:pt x="63" y="189"/>
                      </a:cubicBezTo>
                      <a:cubicBezTo>
                        <a:pt x="69" y="206"/>
                        <a:pt x="102" y="225"/>
                        <a:pt x="117" y="237"/>
                      </a:cubicBezTo>
                      <a:cubicBezTo>
                        <a:pt x="128" y="246"/>
                        <a:pt x="144" y="270"/>
                        <a:pt x="144" y="270"/>
                      </a:cubicBezTo>
                      <a:cubicBezTo>
                        <a:pt x="146" y="276"/>
                        <a:pt x="152" y="281"/>
                        <a:pt x="153" y="288"/>
                      </a:cubicBezTo>
                      <a:cubicBezTo>
                        <a:pt x="159" y="317"/>
                        <a:pt x="149" y="322"/>
                        <a:pt x="171" y="336"/>
                      </a:cubicBezTo>
                      <a:cubicBezTo>
                        <a:pt x="180" y="349"/>
                        <a:pt x="210" y="375"/>
                        <a:pt x="210" y="381"/>
                      </a:cubicBezTo>
                    </a:path>
                  </a:pathLst>
                </a:custGeom>
                <a:noFill/>
                <a:ln w="3175">
                  <a:solidFill>
                    <a:schemeClr val="tx1"/>
                  </a:solidFill>
                  <a:round/>
                  <a:headEnd/>
                  <a:tailEnd/>
                </a:ln>
              </p:spPr>
              <p:txBody>
                <a:bodyPr>
                  <a:prstTxWarp prst="textNoShape">
                    <a:avLst/>
                  </a:prstTxWarp>
                </a:bodyPr>
                <a:lstStyle/>
                <a:p>
                  <a:endParaRPr lang="en-US"/>
                </a:p>
              </p:txBody>
            </p:sp>
            <p:sp>
              <p:nvSpPr>
                <p:cNvPr id="27687" name="Freeform 126"/>
                <p:cNvSpPr>
                  <a:spLocks/>
                </p:cNvSpPr>
                <p:nvPr/>
              </p:nvSpPr>
              <p:spPr bwMode="auto">
                <a:xfrm>
                  <a:off x="945" y="2016"/>
                  <a:ext cx="189" cy="312"/>
                </a:xfrm>
                <a:custGeom>
                  <a:avLst/>
                  <a:gdLst>
                    <a:gd name="T0" fmla="*/ 189 w 189"/>
                    <a:gd name="T1" fmla="*/ 0 h 312"/>
                    <a:gd name="T2" fmla="*/ 186 w 189"/>
                    <a:gd name="T3" fmla="*/ 48 h 312"/>
                    <a:gd name="T4" fmla="*/ 165 w 189"/>
                    <a:gd name="T5" fmla="*/ 75 h 312"/>
                    <a:gd name="T6" fmla="*/ 126 w 189"/>
                    <a:gd name="T7" fmla="*/ 150 h 312"/>
                    <a:gd name="T8" fmla="*/ 93 w 189"/>
                    <a:gd name="T9" fmla="*/ 180 h 312"/>
                    <a:gd name="T10" fmla="*/ 69 w 189"/>
                    <a:gd name="T11" fmla="*/ 204 h 312"/>
                    <a:gd name="T12" fmla="*/ 24 w 189"/>
                    <a:gd name="T13" fmla="*/ 237 h 312"/>
                    <a:gd name="T14" fmla="*/ 0 w 189"/>
                    <a:gd name="T15" fmla="*/ 312 h 31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312"/>
                    <a:gd name="T26" fmla="*/ 189 w 189"/>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312">
                      <a:moveTo>
                        <a:pt x="189" y="0"/>
                      </a:moveTo>
                      <a:cubicBezTo>
                        <a:pt x="188" y="16"/>
                        <a:pt x="189" y="32"/>
                        <a:pt x="186" y="48"/>
                      </a:cubicBezTo>
                      <a:cubicBezTo>
                        <a:pt x="184" y="58"/>
                        <a:pt x="170" y="66"/>
                        <a:pt x="165" y="75"/>
                      </a:cubicBezTo>
                      <a:cubicBezTo>
                        <a:pt x="153" y="100"/>
                        <a:pt x="150" y="134"/>
                        <a:pt x="126" y="150"/>
                      </a:cubicBezTo>
                      <a:cubicBezTo>
                        <a:pt x="114" y="168"/>
                        <a:pt x="112" y="170"/>
                        <a:pt x="93" y="180"/>
                      </a:cubicBezTo>
                      <a:cubicBezTo>
                        <a:pt x="86" y="190"/>
                        <a:pt x="79" y="197"/>
                        <a:pt x="69" y="204"/>
                      </a:cubicBezTo>
                      <a:cubicBezTo>
                        <a:pt x="58" y="221"/>
                        <a:pt x="40" y="226"/>
                        <a:pt x="24" y="237"/>
                      </a:cubicBezTo>
                      <a:cubicBezTo>
                        <a:pt x="12" y="255"/>
                        <a:pt x="0" y="289"/>
                        <a:pt x="0" y="312"/>
                      </a:cubicBezTo>
                    </a:path>
                  </a:pathLst>
                </a:custGeom>
                <a:noFill/>
                <a:ln w="3175">
                  <a:solidFill>
                    <a:schemeClr val="tx1"/>
                  </a:solidFill>
                  <a:round/>
                  <a:headEnd/>
                  <a:tailEnd/>
                </a:ln>
              </p:spPr>
              <p:txBody>
                <a:bodyPr>
                  <a:prstTxWarp prst="textNoShape">
                    <a:avLst/>
                  </a:prstTxWarp>
                </a:bodyPr>
                <a:lstStyle/>
                <a:p>
                  <a:endParaRPr lang="en-US"/>
                </a:p>
              </p:txBody>
            </p:sp>
            <p:sp>
              <p:nvSpPr>
                <p:cNvPr id="27688" name="Freeform 127"/>
                <p:cNvSpPr>
                  <a:spLocks/>
                </p:cNvSpPr>
                <p:nvPr/>
              </p:nvSpPr>
              <p:spPr bwMode="auto">
                <a:xfrm>
                  <a:off x="1074" y="2058"/>
                  <a:ext cx="69" cy="405"/>
                </a:xfrm>
                <a:custGeom>
                  <a:avLst/>
                  <a:gdLst>
                    <a:gd name="T0" fmla="*/ 60 w 69"/>
                    <a:gd name="T1" fmla="*/ 0 h 405"/>
                    <a:gd name="T2" fmla="*/ 69 w 69"/>
                    <a:gd name="T3" fmla="*/ 180 h 405"/>
                    <a:gd name="T4" fmla="*/ 54 w 69"/>
                    <a:gd name="T5" fmla="*/ 258 h 405"/>
                    <a:gd name="T6" fmla="*/ 45 w 69"/>
                    <a:gd name="T7" fmla="*/ 333 h 405"/>
                    <a:gd name="T8" fmla="*/ 27 w 69"/>
                    <a:gd name="T9" fmla="*/ 342 h 405"/>
                    <a:gd name="T10" fmla="*/ 9 w 69"/>
                    <a:gd name="T11" fmla="*/ 360 h 405"/>
                    <a:gd name="T12" fmla="*/ 3 w 69"/>
                    <a:gd name="T13" fmla="*/ 405 h 405"/>
                    <a:gd name="T14" fmla="*/ 0 60000 65536"/>
                    <a:gd name="T15" fmla="*/ 0 60000 65536"/>
                    <a:gd name="T16" fmla="*/ 0 60000 65536"/>
                    <a:gd name="T17" fmla="*/ 0 60000 65536"/>
                    <a:gd name="T18" fmla="*/ 0 60000 65536"/>
                    <a:gd name="T19" fmla="*/ 0 60000 65536"/>
                    <a:gd name="T20" fmla="*/ 0 60000 65536"/>
                    <a:gd name="T21" fmla="*/ 0 w 69"/>
                    <a:gd name="T22" fmla="*/ 0 h 405"/>
                    <a:gd name="T23" fmla="*/ 69 w 69"/>
                    <a:gd name="T24" fmla="*/ 405 h 4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5">
                      <a:moveTo>
                        <a:pt x="60" y="0"/>
                      </a:moveTo>
                      <a:cubicBezTo>
                        <a:pt x="58" y="45"/>
                        <a:pt x="39" y="136"/>
                        <a:pt x="69" y="180"/>
                      </a:cubicBezTo>
                      <a:cubicBezTo>
                        <a:pt x="66" y="223"/>
                        <a:pt x="65" y="225"/>
                        <a:pt x="54" y="258"/>
                      </a:cubicBezTo>
                      <a:cubicBezTo>
                        <a:pt x="52" y="283"/>
                        <a:pt x="63" y="315"/>
                        <a:pt x="45" y="333"/>
                      </a:cubicBezTo>
                      <a:cubicBezTo>
                        <a:pt x="40" y="338"/>
                        <a:pt x="32" y="338"/>
                        <a:pt x="27" y="342"/>
                      </a:cubicBezTo>
                      <a:cubicBezTo>
                        <a:pt x="21" y="348"/>
                        <a:pt x="9" y="360"/>
                        <a:pt x="9" y="360"/>
                      </a:cubicBezTo>
                      <a:cubicBezTo>
                        <a:pt x="0" y="387"/>
                        <a:pt x="3" y="372"/>
                        <a:pt x="3" y="405"/>
                      </a:cubicBezTo>
                    </a:path>
                  </a:pathLst>
                </a:custGeom>
                <a:noFill/>
                <a:ln w="3175">
                  <a:solidFill>
                    <a:schemeClr val="tx1"/>
                  </a:solidFill>
                  <a:round/>
                  <a:headEnd/>
                  <a:tailEnd/>
                </a:ln>
              </p:spPr>
              <p:txBody>
                <a:bodyPr>
                  <a:prstTxWarp prst="textNoShape">
                    <a:avLst/>
                  </a:prstTxWarp>
                </a:bodyPr>
                <a:lstStyle/>
                <a:p>
                  <a:endParaRPr lang="en-US"/>
                </a:p>
              </p:txBody>
            </p:sp>
            <p:sp>
              <p:nvSpPr>
                <p:cNvPr id="27689" name="Freeform 128"/>
                <p:cNvSpPr>
                  <a:spLocks/>
                </p:cNvSpPr>
                <p:nvPr/>
              </p:nvSpPr>
              <p:spPr bwMode="auto">
                <a:xfrm>
                  <a:off x="1176" y="2130"/>
                  <a:ext cx="174" cy="147"/>
                </a:xfrm>
                <a:custGeom>
                  <a:avLst/>
                  <a:gdLst>
                    <a:gd name="T0" fmla="*/ 0 w 174"/>
                    <a:gd name="T1" fmla="*/ 0 h 147"/>
                    <a:gd name="T2" fmla="*/ 45 w 174"/>
                    <a:gd name="T3" fmla="*/ 42 h 147"/>
                    <a:gd name="T4" fmla="*/ 99 w 174"/>
                    <a:gd name="T5" fmla="*/ 93 h 147"/>
                    <a:gd name="T6" fmla="*/ 117 w 174"/>
                    <a:gd name="T7" fmla="*/ 108 h 147"/>
                    <a:gd name="T8" fmla="*/ 144 w 174"/>
                    <a:gd name="T9" fmla="*/ 111 h 147"/>
                    <a:gd name="T10" fmla="*/ 174 w 174"/>
                    <a:gd name="T11" fmla="*/ 147 h 147"/>
                    <a:gd name="T12" fmla="*/ 0 60000 65536"/>
                    <a:gd name="T13" fmla="*/ 0 60000 65536"/>
                    <a:gd name="T14" fmla="*/ 0 60000 65536"/>
                    <a:gd name="T15" fmla="*/ 0 60000 65536"/>
                    <a:gd name="T16" fmla="*/ 0 60000 65536"/>
                    <a:gd name="T17" fmla="*/ 0 60000 65536"/>
                    <a:gd name="T18" fmla="*/ 0 w 174"/>
                    <a:gd name="T19" fmla="*/ 0 h 147"/>
                    <a:gd name="T20" fmla="*/ 174 w 17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74" h="147">
                      <a:moveTo>
                        <a:pt x="0" y="0"/>
                      </a:moveTo>
                      <a:cubicBezTo>
                        <a:pt x="5" y="24"/>
                        <a:pt x="22" y="34"/>
                        <a:pt x="45" y="42"/>
                      </a:cubicBezTo>
                      <a:cubicBezTo>
                        <a:pt x="59" y="64"/>
                        <a:pt x="77" y="78"/>
                        <a:pt x="99" y="93"/>
                      </a:cubicBezTo>
                      <a:cubicBezTo>
                        <a:pt x="105" y="97"/>
                        <a:pt x="110" y="106"/>
                        <a:pt x="117" y="108"/>
                      </a:cubicBezTo>
                      <a:cubicBezTo>
                        <a:pt x="126" y="111"/>
                        <a:pt x="135" y="110"/>
                        <a:pt x="144" y="111"/>
                      </a:cubicBezTo>
                      <a:cubicBezTo>
                        <a:pt x="147" y="116"/>
                        <a:pt x="168" y="147"/>
                        <a:pt x="174" y="147"/>
                      </a:cubicBezTo>
                    </a:path>
                  </a:pathLst>
                </a:custGeom>
                <a:noFill/>
                <a:ln w="3175">
                  <a:solidFill>
                    <a:schemeClr val="tx1"/>
                  </a:solidFill>
                  <a:round/>
                  <a:headEnd/>
                  <a:tailEnd/>
                </a:ln>
              </p:spPr>
              <p:txBody>
                <a:bodyPr>
                  <a:prstTxWarp prst="textNoShape">
                    <a:avLst/>
                  </a:prstTxWarp>
                </a:bodyPr>
                <a:lstStyle/>
                <a:p>
                  <a:endParaRPr lang="en-US"/>
                </a:p>
              </p:txBody>
            </p:sp>
            <p:sp>
              <p:nvSpPr>
                <p:cNvPr id="27690" name="Freeform 129"/>
                <p:cNvSpPr>
                  <a:spLocks/>
                </p:cNvSpPr>
                <p:nvPr/>
              </p:nvSpPr>
              <p:spPr bwMode="auto">
                <a:xfrm>
                  <a:off x="912" y="2064"/>
                  <a:ext cx="141" cy="195"/>
                </a:xfrm>
                <a:custGeom>
                  <a:avLst/>
                  <a:gdLst>
                    <a:gd name="T0" fmla="*/ 141 w 141"/>
                    <a:gd name="T1" fmla="*/ 0 h 195"/>
                    <a:gd name="T2" fmla="*/ 90 w 141"/>
                    <a:gd name="T3" fmla="*/ 66 h 195"/>
                    <a:gd name="T4" fmla="*/ 84 w 141"/>
                    <a:gd name="T5" fmla="*/ 117 h 195"/>
                    <a:gd name="T6" fmla="*/ 15 w 141"/>
                    <a:gd name="T7" fmla="*/ 168 h 195"/>
                    <a:gd name="T8" fmla="*/ 3 w 141"/>
                    <a:gd name="T9" fmla="*/ 186 h 195"/>
                    <a:gd name="T10" fmla="*/ 0 w 141"/>
                    <a:gd name="T11" fmla="*/ 195 h 195"/>
                    <a:gd name="T12" fmla="*/ 0 60000 65536"/>
                    <a:gd name="T13" fmla="*/ 0 60000 65536"/>
                    <a:gd name="T14" fmla="*/ 0 60000 65536"/>
                    <a:gd name="T15" fmla="*/ 0 60000 65536"/>
                    <a:gd name="T16" fmla="*/ 0 60000 65536"/>
                    <a:gd name="T17" fmla="*/ 0 60000 65536"/>
                    <a:gd name="T18" fmla="*/ 0 w 141"/>
                    <a:gd name="T19" fmla="*/ 0 h 195"/>
                    <a:gd name="T20" fmla="*/ 141 w 141"/>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41" h="195">
                      <a:moveTo>
                        <a:pt x="141" y="0"/>
                      </a:moveTo>
                      <a:cubicBezTo>
                        <a:pt x="123" y="27"/>
                        <a:pt x="99" y="28"/>
                        <a:pt x="90" y="66"/>
                      </a:cubicBezTo>
                      <a:cubicBezTo>
                        <a:pt x="90" y="69"/>
                        <a:pt x="87" y="108"/>
                        <a:pt x="84" y="117"/>
                      </a:cubicBezTo>
                      <a:cubicBezTo>
                        <a:pt x="79" y="131"/>
                        <a:pt x="29" y="163"/>
                        <a:pt x="15" y="168"/>
                      </a:cubicBezTo>
                      <a:cubicBezTo>
                        <a:pt x="11" y="174"/>
                        <a:pt x="7" y="180"/>
                        <a:pt x="3" y="186"/>
                      </a:cubicBezTo>
                      <a:cubicBezTo>
                        <a:pt x="1" y="189"/>
                        <a:pt x="0" y="195"/>
                        <a:pt x="0" y="195"/>
                      </a:cubicBezTo>
                    </a:path>
                  </a:pathLst>
                </a:custGeom>
                <a:noFill/>
                <a:ln w="3175">
                  <a:solidFill>
                    <a:schemeClr val="tx1"/>
                  </a:solidFill>
                  <a:round/>
                  <a:headEnd/>
                  <a:tailEnd/>
                </a:ln>
              </p:spPr>
              <p:txBody>
                <a:bodyPr>
                  <a:prstTxWarp prst="textNoShape">
                    <a:avLst/>
                  </a:prstTxWarp>
                </a:bodyPr>
                <a:lstStyle/>
                <a:p>
                  <a:endParaRPr lang="en-US"/>
                </a:p>
              </p:txBody>
            </p:sp>
            <p:sp>
              <p:nvSpPr>
                <p:cNvPr id="27691" name="Freeform 130"/>
                <p:cNvSpPr>
                  <a:spLocks/>
                </p:cNvSpPr>
                <p:nvPr/>
              </p:nvSpPr>
              <p:spPr bwMode="auto">
                <a:xfrm>
                  <a:off x="1236" y="2082"/>
                  <a:ext cx="102" cy="120"/>
                </a:xfrm>
                <a:custGeom>
                  <a:avLst/>
                  <a:gdLst>
                    <a:gd name="T0" fmla="*/ 0 w 102"/>
                    <a:gd name="T1" fmla="*/ 0 h 120"/>
                    <a:gd name="T2" fmla="*/ 15 w 102"/>
                    <a:gd name="T3" fmla="*/ 54 h 120"/>
                    <a:gd name="T4" fmla="*/ 78 w 102"/>
                    <a:gd name="T5" fmla="*/ 102 h 120"/>
                    <a:gd name="T6" fmla="*/ 102 w 102"/>
                    <a:gd name="T7" fmla="*/ 120 h 120"/>
                    <a:gd name="T8" fmla="*/ 0 60000 65536"/>
                    <a:gd name="T9" fmla="*/ 0 60000 65536"/>
                    <a:gd name="T10" fmla="*/ 0 60000 65536"/>
                    <a:gd name="T11" fmla="*/ 0 60000 65536"/>
                    <a:gd name="T12" fmla="*/ 0 w 102"/>
                    <a:gd name="T13" fmla="*/ 0 h 120"/>
                    <a:gd name="T14" fmla="*/ 102 w 102"/>
                    <a:gd name="T15" fmla="*/ 120 h 120"/>
                  </a:gdLst>
                  <a:ahLst/>
                  <a:cxnLst>
                    <a:cxn ang="T8">
                      <a:pos x="T0" y="T1"/>
                    </a:cxn>
                    <a:cxn ang="T9">
                      <a:pos x="T2" y="T3"/>
                    </a:cxn>
                    <a:cxn ang="T10">
                      <a:pos x="T4" y="T5"/>
                    </a:cxn>
                    <a:cxn ang="T11">
                      <a:pos x="T6" y="T7"/>
                    </a:cxn>
                  </a:cxnLst>
                  <a:rect l="T12" t="T13" r="T14" b="T15"/>
                  <a:pathLst>
                    <a:path w="102" h="120">
                      <a:moveTo>
                        <a:pt x="0" y="0"/>
                      </a:moveTo>
                      <a:cubicBezTo>
                        <a:pt x="16" y="16"/>
                        <a:pt x="2" y="38"/>
                        <a:pt x="15" y="54"/>
                      </a:cubicBezTo>
                      <a:cubicBezTo>
                        <a:pt x="31" y="74"/>
                        <a:pt x="59" y="86"/>
                        <a:pt x="78" y="102"/>
                      </a:cubicBezTo>
                      <a:cubicBezTo>
                        <a:pt x="82" y="105"/>
                        <a:pt x="97" y="120"/>
                        <a:pt x="102" y="120"/>
                      </a:cubicBezTo>
                    </a:path>
                  </a:pathLst>
                </a:custGeom>
                <a:noFill/>
                <a:ln w="3175">
                  <a:solidFill>
                    <a:schemeClr val="tx1"/>
                  </a:solidFill>
                  <a:round/>
                  <a:headEnd/>
                  <a:tailEnd/>
                </a:ln>
              </p:spPr>
              <p:txBody>
                <a:bodyPr>
                  <a:prstTxWarp prst="textNoShape">
                    <a:avLst/>
                  </a:prstTxWarp>
                </a:bodyPr>
                <a:lstStyle/>
                <a:p>
                  <a:endParaRPr lang="en-US"/>
                </a:p>
              </p:txBody>
            </p:sp>
            <p:sp>
              <p:nvSpPr>
                <p:cNvPr id="27692" name="Freeform 131"/>
                <p:cNvSpPr>
                  <a:spLocks/>
                </p:cNvSpPr>
                <p:nvPr/>
              </p:nvSpPr>
              <p:spPr bwMode="auto">
                <a:xfrm>
                  <a:off x="979" y="2187"/>
                  <a:ext cx="110" cy="345"/>
                </a:xfrm>
                <a:custGeom>
                  <a:avLst/>
                  <a:gdLst>
                    <a:gd name="T0" fmla="*/ 86 w 110"/>
                    <a:gd name="T1" fmla="*/ 0 h 345"/>
                    <a:gd name="T2" fmla="*/ 35 w 110"/>
                    <a:gd name="T3" fmla="*/ 189 h 345"/>
                    <a:gd name="T4" fmla="*/ 20 w 110"/>
                    <a:gd name="T5" fmla="*/ 294 h 345"/>
                    <a:gd name="T6" fmla="*/ 23 w 110"/>
                    <a:gd name="T7" fmla="*/ 345 h 345"/>
                    <a:gd name="T8" fmla="*/ 0 60000 65536"/>
                    <a:gd name="T9" fmla="*/ 0 60000 65536"/>
                    <a:gd name="T10" fmla="*/ 0 60000 65536"/>
                    <a:gd name="T11" fmla="*/ 0 60000 65536"/>
                    <a:gd name="T12" fmla="*/ 0 w 110"/>
                    <a:gd name="T13" fmla="*/ 0 h 345"/>
                    <a:gd name="T14" fmla="*/ 110 w 110"/>
                    <a:gd name="T15" fmla="*/ 345 h 345"/>
                  </a:gdLst>
                  <a:ahLst/>
                  <a:cxnLst>
                    <a:cxn ang="T8">
                      <a:pos x="T0" y="T1"/>
                    </a:cxn>
                    <a:cxn ang="T9">
                      <a:pos x="T2" y="T3"/>
                    </a:cxn>
                    <a:cxn ang="T10">
                      <a:pos x="T4" y="T5"/>
                    </a:cxn>
                    <a:cxn ang="T11">
                      <a:pos x="T6" y="T7"/>
                    </a:cxn>
                  </a:cxnLst>
                  <a:rect l="T12" t="T13" r="T14" b="T15"/>
                  <a:pathLst>
                    <a:path w="110" h="345">
                      <a:moveTo>
                        <a:pt x="86" y="0"/>
                      </a:moveTo>
                      <a:cubicBezTo>
                        <a:pt x="110" y="72"/>
                        <a:pt x="51" y="124"/>
                        <a:pt x="35" y="189"/>
                      </a:cubicBezTo>
                      <a:cubicBezTo>
                        <a:pt x="37" y="230"/>
                        <a:pt x="45" y="261"/>
                        <a:pt x="20" y="294"/>
                      </a:cubicBezTo>
                      <a:cubicBezTo>
                        <a:pt x="16" y="306"/>
                        <a:pt x="0" y="345"/>
                        <a:pt x="23" y="345"/>
                      </a:cubicBezTo>
                    </a:path>
                  </a:pathLst>
                </a:custGeom>
                <a:noFill/>
                <a:ln w="3175">
                  <a:solidFill>
                    <a:schemeClr val="tx1"/>
                  </a:solidFill>
                  <a:round/>
                  <a:headEnd/>
                  <a:tailEnd/>
                </a:ln>
              </p:spPr>
              <p:txBody>
                <a:bodyPr>
                  <a:prstTxWarp prst="textNoShape">
                    <a:avLst/>
                  </a:prstTxWarp>
                </a:bodyPr>
                <a:lstStyle/>
                <a:p>
                  <a:endParaRPr lang="en-US"/>
                </a:p>
              </p:txBody>
            </p:sp>
            <p:sp>
              <p:nvSpPr>
                <p:cNvPr id="27693" name="Freeform 132"/>
                <p:cNvSpPr>
                  <a:spLocks/>
                </p:cNvSpPr>
                <p:nvPr/>
              </p:nvSpPr>
              <p:spPr bwMode="auto">
                <a:xfrm>
                  <a:off x="1152" y="2208"/>
                  <a:ext cx="127" cy="249"/>
                </a:xfrm>
                <a:custGeom>
                  <a:avLst/>
                  <a:gdLst>
                    <a:gd name="T0" fmla="*/ 0 w 127"/>
                    <a:gd name="T1" fmla="*/ 0 h 249"/>
                    <a:gd name="T2" fmla="*/ 9 w 127"/>
                    <a:gd name="T3" fmla="*/ 6 h 249"/>
                    <a:gd name="T4" fmla="*/ 21 w 127"/>
                    <a:gd name="T5" fmla="*/ 9 h 249"/>
                    <a:gd name="T6" fmla="*/ 39 w 127"/>
                    <a:gd name="T7" fmla="*/ 24 h 249"/>
                    <a:gd name="T8" fmla="*/ 69 w 127"/>
                    <a:gd name="T9" fmla="*/ 81 h 249"/>
                    <a:gd name="T10" fmla="*/ 114 w 127"/>
                    <a:gd name="T11" fmla="*/ 195 h 249"/>
                    <a:gd name="T12" fmla="*/ 120 w 127"/>
                    <a:gd name="T13" fmla="*/ 249 h 249"/>
                    <a:gd name="T14" fmla="*/ 0 60000 65536"/>
                    <a:gd name="T15" fmla="*/ 0 60000 65536"/>
                    <a:gd name="T16" fmla="*/ 0 60000 65536"/>
                    <a:gd name="T17" fmla="*/ 0 60000 65536"/>
                    <a:gd name="T18" fmla="*/ 0 60000 65536"/>
                    <a:gd name="T19" fmla="*/ 0 60000 65536"/>
                    <a:gd name="T20" fmla="*/ 0 60000 65536"/>
                    <a:gd name="T21" fmla="*/ 0 w 127"/>
                    <a:gd name="T22" fmla="*/ 0 h 249"/>
                    <a:gd name="T23" fmla="*/ 127 w 127"/>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9">
                      <a:moveTo>
                        <a:pt x="0" y="0"/>
                      </a:moveTo>
                      <a:cubicBezTo>
                        <a:pt x="3" y="2"/>
                        <a:pt x="6" y="5"/>
                        <a:pt x="9" y="6"/>
                      </a:cubicBezTo>
                      <a:cubicBezTo>
                        <a:pt x="13" y="8"/>
                        <a:pt x="17" y="7"/>
                        <a:pt x="21" y="9"/>
                      </a:cubicBezTo>
                      <a:cubicBezTo>
                        <a:pt x="28" y="13"/>
                        <a:pt x="33" y="20"/>
                        <a:pt x="39" y="24"/>
                      </a:cubicBezTo>
                      <a:cubicBezTo>
                        <a:pt x="51" y="41"/>
                        <a:pt x="62" y="61"/>
                        <a:pt x="69" y="81"/>
                      </a:cubicBezTo>
                      <a:cubicBezTo>
                        <a:pt x="64" y="130"/>
                        <a:pt x="72" y="167"/>
                        <a:pt x="114" y="195"/>
                      </a:cubicBezTo>
                      <a:cubicBezTo>
                        <a:pt x="127" y="215"/>
                        <a:pt x="120" y="223"/>
                        <a:pt x="120" y="249"/>
                      </a:cubicBezTo>
                    </a:path>
                  </a:pathLst>
                </a:custGeom>
                <a:noFill/>
                <a:ln w="3175">
                  <a:solidFill>
                    <a:schemeClr val="tx1"/>
                  </a:solidFill>
                  <a:round/>
                  <a:headEnd/>
                  <a:tailEnd/>
                </a:ln>
              </p:spPr>
              <p:txBody>
                <a:bodyPr>
                  <a:prstTxWarp prst="textNoShape">
                    <a:avLst/>
                  </a:prstTxWarp>
                </a:bodyPr>
                <a:lstStyle/>
                <a:p>
                  <a:endParaRPr lang="en-US"/>
                </a:p>
              </p:txBody>
            </p:sp>
            <p:sp>
              <p:nvSpPr>
                <p:cNvPr id="27694" name="Freeform 133"/>
                <p:cNvSpPr>
                  <a:spLocks/>
                </p:cNvSpPr>
                <p:nvPr/>
              </p:nvSpPr>
              <p:spPr bwMode="auto">
                <a:xfrm>
                  <a:off x="1116" y="2352"/>
                  <a:ext cx="90" cy="198"/>
                </a:xfrm>
                <a:custGeom>
                  <a:avLst/>
                  <a:gdLst>
                    <a:gd name="T0" fmla="*/ 90 w 90"/>
                    <a:gd name="T1" fmla="*/ 0 h 198"/>
                    <a:gd name="T2" fmla="*/ 42 w 90"/>
                    <a:gd name="T3" fmla="*/ 63 h 198"/>
                    <a:gd name="T4" fmla="*/ 39 w 90"/>
                    <a:gd name="T5" fmla="*/ 144 h 198"/>
                    <a:gd name="T6" fmla="*/ 15 w 90"/>
                    <a:gd name="T7" fmla="*/ 183 h 198"/>
                    <a:gd name="T8" fmla="*/ 0 w 90"/>
                    <a:gd name="T9" fmla="*/ 198 h 198"/>
                    <a:gd name="T10" fmla="*/ 0 60000 65536"/>
                    <a:gd name="T11" fmla="*/ 0 60000 65536"/>
                    <a:gd name="T12" fmla="*/ 0 60000 65536"/>
                    <a:gd name="T13" fmla="*/ 0 60000 65536"/>
                    <a:gd name="T14" fmla="*/ 0 60000 65536"/>
                    <a:gd name="T15" fmla="*/ 0 w 90"/>
                    <a:gd name="T16" fmla="*/ 0 h 198"/>
                    <a:gd name="T17" fmla="*/ 90 w 90"/>
                    <a:gd name="T18" fmla="*/ 198 h 198"/>
                  </a:gdLst>
                  <a:ahLst/>
                  <a:cxnLst>
                    <a:cxn ang="T10">
                      <a:pos x="T0" y="T1"/>
                    </a:cxn>
                    <a:cxn ang="T11">
                      <a:pos x="T2" y="T3"/>
                    </a:cxn>
                    <a:cxn ang="T12">
                      <a:pos x="T4" y="T5"/>
                    </a:cxn>
                    <a:cxn ang="T13">
                      <a:pos x="T6" y="T7"/>
                    </a:cxn>
                    <a:cxn ang="T14">
                      <a:pos x="T8" y="T9"/>
                    </a:cxn>
                  </a:cxnLst>
                  <a:rect l="T15" t="T16" r="T17" b="T18"/>
                  <a:pathLst>
                    <a:path w="90" h="198">
                      <a:moveTo>
                        <a:pt x="90" y="0"/>
                      </a:moveTo>
                      <a:cubicBezTo>
                        <a:pt x="62" y="6"/>
                        <a:pt x="47" y="36"/>
                        <a:pt x="42" y="63"/>
                      </a:cubicBezTo>
                      <a:cubicBezTo>
                        <a:pt x="41" y="90"/>
                        <a:pt x="42" y="117"/>
                        <a:pt x="39" y="144"/>
                      </a:cubicBezTo>
                      <a:cubicBezTo>
                        <a:pt x="38" y="153"/>
                        <a:pt x="19" y="177"/>
                        <a:pt x="15" y="183"/>
                      </a:cubicBezTo>
                      <a:cubicBezTo>
                        <a:pt x="11" y="189"/>
                        <a:pt x="0" y="198"/>
                        <a:pt x="0" y="198"/>
                      </a:cubicBezTo>
                    </a:path>
                  </a:pathLst>
                </a:custGeom>
                <a:noFill/>
                <a:ln w="3175">
                  <a:solidFill>
                    <a:schemeClr val="tx1"/>
                  </a:solidFill>
                  <a:round/>
                  <a:headEnd/>
                  <a:tailEnd/>
                </a:ln>
              </p:spPr>
              <p:txBody>
                <a:bodyPr>
                  <a:prstTxWarp prst="textNoShape">
                    <a:avLst/>
                  </a:prstTxWarp>
                </a:bodyPr>
                <a:lstStyle/>
                <a:p>
                  <a:endParaRPr lang="en-US"/>
                </a:p>
              </p:txBody>
            </p:sp>
            <p:sp>
              <p:nvSpPr>
                <p:cNvPr id="27695" name="Freeform 134"/>
                <p:cNvSpPr>
                  <a:spLocks/>
                </p:cNvSpPr>
                <p:nvPr/>
              </p:nvSpPr>
              <p:spPr bwMode="auto">
                <a:xfrm>
                  <a:off x="1164" y="2394"/>
                  <a:ext cx="114" cy="225"/>
                </a:xfrm>
                <a:custGeom>
                  <a:avLst/>
                  <a:gdLst>
                    <a:gd name="T0" fmla="*/ 0 w 114"/>
                    <a:gd name="T1" fmla="*/ 0 h 225"/>
                    <a:gd name="T2" fmla="*/ 24 w 114"/>
                    <a:gd name="T3" fmla="*/ 27 h 225"/>
                    <a:gd name="T4" fmla="*/ 72 w 114"/>
                    <a:gd name="T5" fmla="*/ 165 h 225"/>
                    <a:gd name="T6" fmla="*/ 99 w 114"/>
                    <a:gd name="T7" fmla="*/ 198 h 225"/>
                    <a:gd name="T8" fmla="*/ 111 w 114"/>
                    <a:gd name="T9" fmla="*/ 216 h 225"/>
                    <a:gd name="T10" fmla="*/ 114 w 114"/>
                    <a:gd name="T11" fmla="*/ 225 h 225"/>
                    <a:gd name="T12" fmla="*/ 0 60000 65536"/>
                    <a:gd name="T13" fmla="*/ 0 60000 65536"/>
                    <a:gd name="T14" fmla="*/ 0 60000 65536"/>
                    <a:gd name="T15" fmla="*/ 0 60000 65536"/>
                    <a:gd name="T16" fmla="*/ 0 60000 65536"/>
                    <a:gd name="T17" fmla="*/ 0 60000 65536"/>
                    <a:gd name="T18" fmla="*/ 0 w 114"/>
                    <a:gd name="T19" fmla="*/ 0 h 225"/>
                    <a:gd name="T20" fmla="*/ 114 w 114"/>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4" h="225">
                      <a:moveTo>
                        <a:pt x="0" y="0"/>
                      </a:moveTo>
                      <a:cubicBezTo>
                        <a:pt x="14" y="5"/>
                        <a:pt x="18" y="14"/>
                        <a:pt x="24" y="27"/>
                      </a:cubicBezTo>
                      <a:cubicBezTo>
                        <a:pt x="27" y="63"/>
                        <a:pt x="37" y="142"/>
                        <a:pt x="72" y="165"/>
                      </a:cubicBezTo>
                      <a:cubicBezTo>
                        <a:pt x="81" y="178"/>
                        <a:pt x="90" y="184"/>
                        <a:pt x="99" y="198"/>
                      </a:cubicBezTo>
                      <a:cubicBezTo>
                        <a:pt x="103" y="204"/>
                        <a:pt x="107" y="210"/>
                        <a:pt x="111" y="216"/>
                      </a:cubicBezTo>
                      <a:cubicBezTo>
                        <a:pt x="113" y="219"/>
                        <a:pt x="114" y="225"/>
                        <a:pt x="114" y="225"/>
                      </a:cubicBezTo>
                    </a:path>
                  </a:pathLst>
                </a:custGeom>
                <a:noFill/>
                <a:ln w="3175">
                  <a:solidFill>
                    <a:schemeClr val="tx1"/>
                  </a:solidFill>
                  <a:round/>
                  <a:headEnd/>
                  <a:tailEnd/>
                </a:ln>
              </p:spPr>
              <p:txBody>
                <a:bodyPr>
                  <a:prstTxWarp prst="textNoShape">
                    <a:avLst/>
                  </a:prstTxWarp>
                </a:bodyPr>
                <a:lstStyle/>
                <a:p>
                  <a:endParaRPr lang="en-US"/>
                </a:p>
              </p:txBody>
            </p:sp>
            <p:sp>
              <p:nvSpPr>
                <p:cNvPr id="27696" name="Freeform 135"/>
                <p:cNvSpPr>
                  <a:spLocks/>
                </p:cNvSpPr>
                <p:nvPr/>
              </p:nvSpPr>
              <p:spPr bwMode="auto">
                <a:xfrm>
                  <a:off x="1290" y="2058"/>
                  <a:ext cx="60" cy="21"/>
                </a:xfrm>
                <a:custGeom>
                  <a:avLst/>
                  <a:gdLst>
                    <a:gd name="T0" fmla="*/ 0 w 60"/>
                    <a:gd name="T1" fmla="*/ 21 h 21"/>
                    <a:gd name="T2" fmla="*/ 60 w 60"/>
                    <a:gd name="T3" fmla="*/ 12 h 21"/>
                    <a:gd name="T4" fmla="*/ 0 60000 65536"/>
                    <a:gd name="T5" fmla="*/ 0 60000 65536"/>
                    <a:gd name="T6" fmla="*/ 0 w 60"/>
                    <a:gd name="T7" fmla="*/ 0 h 21"/>
                    <a:gd name="T8" fmla="*/ 60 w 60"/>
                    <a:gd name="T9" fmla="*/ 21 h 21"/>
                  </a:gdLst>
                  <a:ahLst/>
                  <a:cxnLst>
                    <a:cxn ang="T4">
                      <a:pos x="T0" y="T1"/>
                    </a:cxn>
                    <a:cxn ang="T5">
                      <a:pos x="T2" y="T3"/>
                    </a:cxn>
                  </a:cxnLst>
                  <a:rect l="T6" t="T7" r="T8" b="T9"/>
                  <a:pathLst>
                    <a:path w="60" h="21">
                      <a:moveTo>
                        <a:pt x="0" y="21"/>
                      </a:moveTo>
                      <a:cubicBezTo>
                        <a:pt x="21" y="0"/>
                        <a:pt x="5" y="12"/>
                        <a:pt x="60" y="12"/>
                      </a:cubicBezTo>
                    </a:path>
                  </a:pathLst>
                </a:custGeom>
                <a:noFill/>
                <a:ln w="3175">
                  <a:solidFill>
                    <a:schemeClr val="tx1"/>
                  </a:solidFill>
                  <a:round/>
                  <a:headEnd/>
                  <a:tailEnd/>
                </a:ln>
              </p:spPr>
              <p:txBody>
                <a:bodyPr>
                  <a:prstTxWarp prst="textNoShape">
                    <a:avLst/>
                  </a:prstTxWarp>
                </a:bodyPr>
                <a:lstStyle/>
                <a:p>
                  <a:endParaRPr lang="en-US"/>
                </a:p>
              </p:txBody>
            </p:sp>
            <p:sp>
              <p:nvSpPr>
                <p:cNvPr id="27697" name="Freeform 136"/>
                <p:cNvSpPr>
                  <a:spLocks/>
                </p:cNvSpPr>
                <p:nvPr/>
              </p:nvSpPr>
              <p:spPr bwMode="auto">
                <a:xfrm>
                  <a:off x="1290" y="2082"/>
                  <a:ext cx="19" cy="33"/>
                </a:xfrm>
                <a:custGeom>
                  <a:avLst/>
                  <a:gdLst>
                    <a:gd name="T0" fmla="*/ 0 w 19"/>
                    <a:gd name="T1" fmla="*/ 0 h 33"/>
                    <a:gd name="T2" fmla="*/ 18 w 19"/>
                    <a:gd name="T3" fmla="*/ 33 h 33"/>
                    <a:gd name="T4" fmla="*/ 0 60000 65536"/>
                    <a:gd name="T5" fmla="*/ 0 60000 65536"/>
                    <a:gd name="T6" fmla="*/ 0 w 19"/>
                    <a:gd name="T7" fmla="*/ 0 h 33"/>
                    <a:gd name="T8" fmla="*/ 19 w 19"/>
                    <a:gd name="T9" fmla="*/ 33 h 33"/>
                  </a:gdLst>
                  <a:ahLst/>
                  <a:cxnLst>
                    <a:cxn ang="T4">
                      <a:pos x="T0" y="T1"/>
                    </a:cxn>
                    <a:cxn ang="T5">
                      <a:pos x="T2" y="T3"/>
                    </a:cxn>
                  </a:cxnLst>
                  <a:rect l="T6" t="T7" r="T8" b="T9"/>
                  <a:pathLst>
                    <a:path w="19" h="33">
                      <a:moveTo>
                        <a:pt x="0" y="0"/>
                      </a:moveTo>
                      <a:cubicBezTo>
                        <a:pt x="19" y="6"/>
                        <a:pt x="5" y="20"/>
                        <a:pt x="18" y="33"/>
                      </a:cubicBezTo>
                    </a:path>
                  </a:pathLst>
                </a:custGeom>
                <a:noFill/>
                <a:ln w="3175">
                  <a:solidFill>
                    <a:schemeClr val="tx1"/>
                  </a:solidFill>
                  <a:round/>
                  <a:headEnd/>
                  <a:tailEnd/>
                </a:ln>
              </p:spPr>
              <p:txBody>
                <a:bodyPr>
                  <a:prstTxWarp prst="textNoShape">
                    <a:avLst/>
                  </a:prstTxWarp>
                </a:bodyPr>
                <a:lstStyle/>
                <a:p>
                  <a:endParaRPr lang="en-US"/>
                </a:p>
              </p:txBody>
            </p:sp>
            <p:sp>
              <p:nvSpPr>
                <p:cNvPr id="27698" name="Freeform 137"/>
                <p:cNvSpPr>
                  <a:spLocks/>
                </p:cNvSpPr>
                <p:nvPr/>
              </p:nvSpPr>
              <p:spPr bwMode="auto">
                <a:xfrm>
                  <a:off x="1341" y="2100"/>
                  <a:ext cx="12" cy="81"/>
                </a:xfrm>
                <a:custGeom>
                  <a:avLst/>
                  <a:gdLst>
                    <a:gd name="T0" fmla="*/ 0 w 12"/>
                    <a:gd name="T1" fmla="*/ 0 h 81"/>
                    <a:gd name="T2" fmla="*/ 3 w 12"/>
                    <a:gd name="T3" fmla="*/ 51 h 81"/>
                    <a:gd name="T4" fmla="*/ 12 w 12"/>
                    <a:gd name="T5" fmla="*/ 81 h 81"/>
                    <a:gd name="T6" fmla="*/ 0 60000 65536"/>
                    <a:gd name="T7" fmla="*/ 0 60000 65536"/>
                    <a:gd name="T8" fmla="*/ 0 60000 65536"/>
                    <a:gd name="T9" fmla="*/ 0 w 12"/>
                    <a:gd name="T10" fmla="*/ 0 h 81"/>
                    <a:gd name="T11" fmla="*/ 12 w 12"/>
                    <a:gd name="T12" fmla="*/ 81 h 81"/>
                  </a:gdLst>
                  <a:ahLst/>
                  <a:cxnLst>
                    <a:cxn ang="T6">
                      <a:pos x="T0" y="T1"/>
                    </a:cxn>
                    <a:cxn ang="T7">
                      <a:pos x="T2" y="T3"/>
                    </a:cxn>
                    <a:cxn ang="T8">
                      <a:pos x="T4" y="T5"/>
                    </a:cxn>
                  </a:cxnLst>
                  <a:rect l="T9" t="T10" r="T11" b="T12"/>
                  <a:pathLst>
                    <a:path w="12" h="81">
                      <a:moveTo>
                        <a:pt x="0" y="0"/>
                      </a:moveTo>
                      <a:cubicBezTo>
                        <a:pt x="1" y="17"/>
                        <a:pt x="0" y="34"/>
                        <a:pt x="3" y="51"/>
                      </a:cubicBezTo>
                      <a:cubicBezTo>
                        <a:pt x="5" y="63"/>
                        <a:pt x="12" y="67"/>
                        <a:pt x="12" y="81"/>
                      </a:cubicBezTo>
                    </a:path>
                  </a:pathLst>
                </a:custGeom>
                <a:noFill/>
                <a:ln w="3175">
                  <a:solidFill>
                    <a:schemeClr val="tx1"/>
                  </a:solidFill>
                  <a:round/>
                  <a:headEnd/>
                  <a:tailEnd/>
                </a:ln>
              </p:spPr>
              <p:txBody>
                <a:bodyPr>
                  <a:prstTxWarp prst="textNoShape">
                    <a:avLst/>
                  </a:prstTxWarp>
                </a:bodyPr>
                <a:lstStyle/>
                <a:p>
                  <a:endParaRPr lang="en-US"/>
                </a:p>
              </p:txBody>
            </p:sp>
            <p:sp>
              <p:nvSpPr>
                <p:cNvPr id="27699" name="Freeform 138"/>
                <p:cNvSpPr>
                  <a:spLocks/>
                </p:cNvSpPr>
                <p:nvPr/>
              </p:nvSpPr>
              <p:spPr bwMode="auto">
                <a:xfrm>
                  <a:off x="1341" y="2118"/>
                  <a:ext cx="21" cy="27"/>
                </a:xfrm>
                <a:custGeom>
                  <a:avLst/>
                  <a:gdLst>
                    <a:gd name="T0" fmla="*/ 0 w 21"/>
                    <a:gd name="T1" fmla="*/ 0 h 27"/>
                    <a:gd name="T2" fmla="*/ 12 w 21"/>
                    <a:gd name="T3" fmla="*/ 18 h 27"/>
                    <a:gd name="T4" fmla="*/ 21 w 21"/>
                    <a:gd name="T5" fmla="*/ 27 h 27"/>
                    <a:gd name="T6" fmla="*/ 0 60000 65536"/>
                    <a:gd name="T7" fmla="*/ 0 60000 65536"/>
                    <a:gd name="T8" fmla="*/ 0 60000 65536"/>
                    <a:gd name="T9" fmla="*/ 0 w 21"/>
                    <a:gd name="T10" fmla="*/ 0 h 27"/>
                    <a:gd name="T11" fmla="*/ 21 w 21"/>
                    <a:gd name="T12" fmla="*/ 27 h 27"/>
                  </a:gdLst>
                  <a:ahLst/>
                  <a:cxnLst>
                    <a:cxn ang="T6">
                      <a:pos x="T0" y="T1"/>
                    </a:cxn>
                    <a:cxn ang="T7">
                      <a:pos x="T2" y="T3"/>
                    </a:cxn>
                    <a:cxn ang="T8">
                      <a:pos x="T4" y="T5"/>
                    </a:cxn>
                  </a:cxnLst>
                  <a:rect l="T9" t="T10" r="T11" b="T12"/>
                  <a:pathLst>
                    <a:path w="21" h="27">
                      <a:moveTo>
                        <a:pt x="0" y="0"/>
                      </a:moveTo>
                      <a:cubicBezTo>
                        <a:pt x="4" y="6"/>
                        <a:pt x="7" y="13"/>
                        <a:pt x="12" y="18"/>
                      </a:cubicBezTo>
                      <a:cubicBezTo>
                        <a:pt x="15" y="21"/>
                        <a:pt x="21" y="27"/>
                        <a:pt x="21" y="27"/>
                      </a:cubicBezTo>
                    </a:path>
                  </a:pathLst>
                </a:custGeom>
                <a:noFill/>
                <a:ln w="3175">
                  <a:solidFill>
                    <a:schemeClr val="tx1"/>
                  </a:solidFill>
                  <a:round/>
                  <a:headEnd/>
                  <a:tailEnd/>
                </a:ln>
              </p:spPr>
              <p:txBody>
                <a:bodyPr>
                  <a:prstTxWarp prst="textNoShape">
                    <a:avLst/>
                  </a:prstTxWarp>
                </a:bodyPr>
                <a:lstStyle/>
                <a:p>
                  <a:endParaRPr lang="en-US"/>
                </a:p>
              </p:txBody>
            </p:sp>
            <p:sp>
              <p:nvSpPr>
                <p:cNvPr id="27700" name="Freeform 139"/>
                <p:cNvSpPr>
                  <a:spLocks/>
                </p:cNvSpPr>
                <p:nvPr/>
              </p:nvSpPr>
              <p:spPr bwMode="auto">
                <a:xfrm>
                  <a:off x="963" y="2043"/>
                  <a:ext cx="174" cy="45"/>
                </a:xfrm>
                <a:custGeom>
                  <a:avLst/>
                  <a:gdLst>
                    <a:gd name="T0" fmla="*/ 174 w 174"/>
                    <a:gd name="T1" fmla="*/ 0 h 45"/>
                    <a:gd name="T2" fmla="*/ 87 w 174"/>
                    <a:gd name="T3" fmla="*/ 12 h 45"/>
                    <a:gd name="T4" fmla="*/ 33 w 174"/>
                    <a:gd name="T5" fmla="*/ 21 h 45"/>
                    <a:gd name="T6" fmla="*/ 0 w 174"/>
                    <a:gd name="T7" fmla="*/ 45 h 45"/>
                    <a:gd name="T8" fmla="*/ 0 60000 65536"/>
                    <a:gd name="T9" fmla="*/ 0 60000 65536"/>
                    <a:gd name="T10" fmla="*/ 0 60000 65536"/>
                    <a:gd name="T11" fmla="*/ 0 60000 65536"/>
                    <a:gd name="T12" fmla="*/ 0 w 174"/>
                    <a:gd name="T13" fmla="*/ 0 h 45"/>
                    <a:gd name="T14" fmla="*/ 174 w 174"/>
                    <a:gd name="T15" fmla="*/ 45 h 45"/>
                  </a:gdLst>
                  <a:ahLst/>
                  <a:cxnLst>
                    <a:cxn ang="T8">
                      <a:pos x="T0" y="T1"/>
                    </a:cxn>
                    <a:cxn ang="T9">
                      <a:pos x="T2" y="T3"/>
                    </a:cxn>
                    <a:cxn ang="T10">
                      <a:pos x="T4" y="T5"/>
                    </a:cxn>
                    <a:cxn ang="T11">
                      <a:pos x="T6" y="T7"/>
                    </a:cxn>
                  </a:cxnLst>
                  <a:rect l="T12" t="T13" r="T14" b="T15"/>
                  <a:pathLst>
                    <a:path w="174" h="45">
                      <a:moveTo>
                        <a:pt x="174" y="0"/>
                      </a:moveTo>
                      <a:cubicBezTo>
                        <a:pt x="133" y="14"/>
                        <a:pt x="172" y="8"/>
                        <a:pt x="87" y="12"/>
                      </a:cubicBezTo>
                      <a:cubicBezTo>
                        <a:pt x="63" y="28"/>
                        <a:pt x="90" y="12"/>
                        <a:pt x="33" y="21"/>
                      </a:cubicBezTo>
                      <a:cubicBezTo>
                        <a:pt x="20" y="23"/>
                        <a:pt x="9" y="36"/>
                        <a:pt x="0" y="45"/>
                      </a:cubicBezTo>
                    </a:path>
                  </a:pathLst>
                </a:custGeom>
                <a:noFill/>
                <a:ln w="3175">
                  <a:solidFill>
                    <a:schemeClr val="tx1"/>
                  </a:solidFill>
                  <a:round/>
                  <a:headEnd/>
                  <a:tailEnd/>
                </a:ln>
              </p:spPr>
              <p:txBody>
                <a:bodyPr>
                  <a:prstTxWarp prst="textNoShape">
                    <a:avLst/>
                  </a:prstTxWarp>
                </a:bodyPr>
                <a:lstStyle/>
                <a:p>
                  <a:endParaRPr lang="en-US"/>
                </a:p>
              </p:txBody>
            </p:sp>
            <p:sp>
              <p:nvSpPr>
                <p:cNvPr id="27701" name="Freeform 140"/>
                <p:cNvSpPr>
                  <a:spLocks/>
                </p:cNvSpPr>
                <p:nvPr/>
              </p:nvSpPr>
              <p:spPr bwMode="auto">
                <a:xfrm>
                  <a:off x="918" y="2064"/>
                  <a:ext cx="60" cy="13"/>
                </a:xfrm>
                <a:custGeom>
                  <a:avLst/>
                  <a:gdLst>
                    <a:gd name="T0" fmla="*/ 60 w 60"/>
                    <a:gd name="T1" fmla="*/ 9 h 13"/>
                    <a:gd name="T2" fmla="*/ 15 w 60"/>
                    <a:gd name="T3" fmla="*/ 3 h 13"/>
                    <a:gd name="T4" fmla="*/ 0 w 60"/>
                    <a:gd name="T5" fmla="*/ 12 h 13"/>
                    <a:gd name="T6" fmla="*/ 0 60000 65536"/>
                    <a:gd name="T7" fmla="*/ 0 60000 65536"/>
                    <a:gd name="T8" fmla="*/ 0 60000 65536"/>
                    <a:gd name="T9" fmla="*/ 0 w 60"/>
                    <a:gd name="T10" fmla="*/ 0 h 13"/>
                    <a:gd name="T11" fmla="*/ 60 w 60"/>
                    <a:gd name="T12" fmla="*/ 13 h 13"/>
                  </a:gdLst>
                  <a:ahLst/>
                  <a:cxnLst>
                    <a:cxn ang="T6">
                      <a:pos x="T0" y="T1"/>
                    </a:cxn>
                    <a:cxn ang="T7">
                      <a:pos x="T2" y="T3"/>
                    </a:cxn>
                    <a:cxn ang="T8">
                      <a:pos x="T4" y="T5"/>
                    </a:cxn>
                  </a:cxnLst>
                  <a:rect l="T9" t="T10" r="T11" b="T12"/>
                  <a:pathLst>
                    <a:path w="60" h="13">
                      <a:moveTo>
                        <a:pt x="60" y="9"/>
                      </a:moveTo>
                      <a:cubicBezTo>
                        <a:pt x="40" y="2"/>
                        <a:pt x="40" y="0"/>
                        <a:pt x="15" y="3"/>
                      </a:cubicBezTo>
                      <a:cubicBezTo>
                        <a:pt x="2" y="13"/>
                        <a:pt x="8" y="12"/>
                        <a:pt x="0" y="12"/>
                      </a:cubicBezTo>
                    </a:path>
                  </a:pathLst>
                </a:custGeom>
                <a:noFill/>
                <a:ln w="3175">
                  <a:solidFill>
                    <a:schemeClr val="tx1"/>
                  </a:solidFill>
                  <a:round/>
                  <a:headEnd/>
                  <a:tailEnd/>
                </a:ln>
              </p:spPr>
              <p:txBody>
                <a:bodyPr>
                  <a:prstTxWarp prst="textNoShape">
                    <a:avLst/>
                  </a:prstTxWarp>
                </a:bodyPr>
                <a:lstStyle/>
                <a:p>
                  <a:endParaRPr lang="en-US"/>
                </a:p>
              </p:txBody>
            </p:sp>
            <p:sp>
              <p:nvSpPr>
                <p:cNvPr id="27702" name="Freeform 141"/>
                <p:cNvSpPr>
                  <a:spLocks/>
                </p:cNvSpPr>
                <p:nvPr/>
              </p:nvSpPr>
              <p:spPr bwMode="auto">
                <a:xfrm>
                  <a:off x="1137" y="2019"/>
                  <a:ext cx="111" cy="39"/>
                </a:xfrm>
                <a:custGeom>
                  <a:avLst/>
                  <a:gdLst>
                    <a:gd name="T0" fmla="*/ 0 w 111"/>
                    <a:gd name="T1" fmla="*/ 9 h 39"/>
                    <a:gd name="T2" fmla="*/ 69 w 111"/>
                    <a:gd name="T3" fmla="*/ 18 h 39"/>
                    <a:gd name="T4" fmla="*/ 72 w 111"/>
                    <a:gd name="T5" fmla="*/ 27 h 39"/>
                    <a:gd name="T6" fmla="*/ 111 w 111"/>
                    <a:gd name="T7" fmla="*/ 39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0" y="9"/>
                      </a:moveTo>
                      <a:cubicBezTo>
                        <a:pt x="23" y="10"/>
                        <a:pt x="55" y="0"/>
                        <a:pt x="69" y="18"/>
                      </a:cubicBezTo>
                      <a:cubicBezTo>
                        <a:pt x="71" y="20"/>
                        <a:pt x="70" y="25"/>
                        <a:pt x="72" y="27"/>
                      </a:cubicBezTo>
                      <a:cubicBezTo>
                        <a:pt x="81" y="34"/>
                        <a:pt x="100" y="33"/>
                        <a:pt x="111" y="39"/>
                      </a:cubicBezTo>
                    </a:path>
                  </a:pathLst>
                </a:custGeom>
                <a:noFill/>
                <a:ln w="3175">
                  <a:solidFill>
                    <a:schemeClr val="tx1"/>
                  </a:solidFill>
                  <a:round/>
                  <a:headEnd/>
                  <a:tailEnd/>
                </a:ln>
              </p:spPr>
              <p:txBody>
                <a:bodyPr>
                  <a:prstTxWarp prst="textNoShape">
                    <a:avLst/>
                  </a:prstTxWarp>
                </a:bodyPr>
                <a:lstStyle/>
                <a:p>
                  <a:endParaRPr lang="en-US"/>
                </a:p>
              </p:txBody>
            </p:sp>
            <p:sp>
              <p:nvSpPr>
                <p:cNvPr id="27703" name="Freeform 142"/>
                <p:cNvSpPr>
                  <a:spLocks/>
                </p:cNvSpPr>
                <p:nvPr/>
              </p:nvSpPr>
              <p:spPr bwMode="auto">
                <a:xfrm>
                  <a:off x="987" y="2217"/>
                  <a:ext cx="84" cy="78"/>
                </a:xfrm>
                <a:custGeom>
                  <a:avLst/>
                  <a:gdLst>
                    <a:gd name="T0" fmla="*/ 84 w 84"/>
                    <a:gd name="T1" fmla="*/ 0 h 78"/>
                    <a:gd name="T2" fmla="*/ 45 w 84"/>
                    <a:gd name="T3" fmla="*/ 36 h 78"/>
                    <a:gd name="T4" fmla="*/ 0 w 84"/>
                    <a:gd name="T5" fmla="*/ 78 h 78"/>
                    <a:gd name="T6" fmla="*/ 0 60000 65536"/>
                    <a:gd name="T7" fmla="*/ 0 60000 65536"/>
                    <a:gd name="T8" fmla="*/ 0 60000 65536"/>
                    <a:gd name="T9" fmla="*/ 0 w 84"/>
                    <a:gd name="T10" fmla="*/ 0 h 78"/>
                    <a:gd name="T11" fmla="*/ 84 w 84"/>
                    <a:gd name="T12" fmla="*/ 78 h 78"/>
                  </a:gdLst>
                  <a:ahLst/>
                  <a:cxnLst>
                    <a:cxn ang="T6">
                      <a:pos x="T0" y="T1"/>
                    </a:cxn>
                    <a:cxn ang="T7">
                      <a:pos x="T2" y="T3"/>
                    </a:cxn>
                    <a:cxn ang="T8">
                      <a:pos x="T4" y="T5"/>
                    </a:cxn>
                  </a:cxnLst>
                  <a:rect l="T9" t="T10" r="T11" b="T12"/>
                  <a:pathLst>
                    <a:path w="84" h="78">
                      <a:moveTo>
                        <a:pt x="84" y="0"/>
                      </a:moveTo>
                      <a:cubicBezTo>
                        <a:pt x="69" y="10"/>
                        <a:pt x="55" y="20"/>
                        <a:pt x="45" y="36"/>
                      </a:cubicBezTo>
                      <a:cubicBezTo>
                        <a:pt x="30" y="60"/>
                        <a:pt x="33" y="78"/>
                        <a:pt x="0" y="78"/>
                      </a:cubicBezTo>
                    </a:path>
                  </a:pathLst>
                </a:custGeom>
                <a:noFill/>
                <a:ln w="3175">
                  <a:solidFill>
                    <a:schemeClr val="tx1"/>
                  </a:solidFill>
                  <a:round/>
                  <a:headEnd/>
                  <a:tailEnd/>
                </a:ln>
              </p:spPr>
              <p:txBody>
                <a:bodyPr>
                  <a:prstTxWarp prst="textNoShape">
                    <a:avLst/>
                  </a:prstTxWarp>
                </a:bodyPr>
                <a:lstStyle/>
                <a:p>
                  <a:endParaRPr lang="en-US"/>
                </a:p>
              </p:txBody>
            </p:sp>
            <p:sp>
              <p:nvSpPr>
                <p:cNvPr id="27704" name="Freeform 143"/>
                <p:cNvSpPr>
                  <a:spLocks/>
                </p:cNvSpPr>
                <p:nvPr/>
              </p:nvSpPr>
              <p:spPr bwMode="auto">
                <a:xfrm>
                  <a:off x="963" y="2346"/>
                  <a:ext cx="60" cy="75"/>
                </a:xfrm>
                <a:custGeom>
                  <a:avLst/>
                  <a:gdLst>
                    <a:gd name="T0" fmla="*/ 60 w 60"/>
                    <a:gd name="T1" fmla="*/ 0 h 75"/>
                    <a:gd name="T2" fmla="*/ 0 w 60"/>
                    <a:gd name="T3" fmla="*/ 75 h 75"/>
                    <a:gd name="T4" fmla="*/ 0 60000 65536"/>
                    <a:gd name="T5" fmla="*/ 0 60000 65536"/>
                    <a:gd name="T6" fmla="*/ 0 w 60"/>
                    <a:gd name="T7" fmla="*/ 0 h 75"/>
                    <a:gd name="T8" fmla="*/ 60 w 60"/>
                    <a:gd name="T9" fmla="*/ 75 h 75"/>
                  </a:gdLst>
                  <a:ahLst/>
                  <a:cxnLst>
                    <a:cxn ang="T4">
                      <a:pos x="T0" y="T1"/>
                    </a:cxn>
                    <a:cxn ang="T5">
                      <a:pos x="T2" y="T3"/>
                    </a:cxn>
                  </a:cxnLst>
                  <a:rect l="T6" t="T7" r="T8" b="T9"/>
                  <a:pathLst>
                    <a:path w="60" h="75">
                      <a:moveTo>
                        <a:pt x="60" y="0"/>
                      </a:moveTo>
                      <a:cubicBezTo>
                        <a:pt x="10" y="8"/>
                        <a:pt x="28" y="47"/>
                        <a:pt x="0" y="75"/>
                      </a:cubicBezTo>
                    </a:path>
                  </a:pathLst>
                </a:custGeom>
                <a:noFill/>
                <a:ln w="3175">
                  <a:solidFill>
                    <a:schemeClr val="tx1"/>
                  </a:solidFill>
                  <a:round/>
                  <a:headEnd/>
                  <a:tailEnd/>
                </a:ln>
              </p:spPr>
              <p:txBody>
                <a:bodyPr>
                  <a:prstTxWarp prst="textNoShape">
                    <a:avLst/>
                  </a:prstTxWarp>
                </a:bodyPr>
                <a:lstStyle/>
                <a:p>
                  <a:endParaRPr lang="en-US"/>
                </a:p>
              </p:txBody>
            </p:sp>
            <p:sp>
              <p:nvSpPr>
                <p:cNvPr id="27705" name="Freeform 144"/>
                <p:cNvSpPr>
                  <a:spLocks/>
                </p:cNvSpPr>
                <p:nvPr/>
              </p:nvSpPr>
              <p:spPr bwMode="auto">
                <a:xfrm>
                  <a:off x="1029" y="2336"/>
                  <a:ext cx="18" cy="76"/>
                </a:xfrm>
                <a:custGeom>
                  <a:avLst/>
                  <a:gdLst>
                    <a:gd name="T0" fmla="*/ 0 w 18"/>
                    <a:gd name="T1" fmla="*/ 4 h 76"/>
                    <a:gd name="T2" fmla="*/ 0 w 18"/>
                    <a:gd name="T3" fmla="*/ 52 h 76"/>
                    <a:gd name="T4" fmla="*/ 18 w 18"/>
                    <a:gd name="T5" fmla="*/ 76 h 76"/>
                    <a:gd name="T6" fmla="*/ 0 60000 65536"/>
                    <a:gd name="T7" fmla="*/ 0 60000 65536"/>
                    <a:gd name="T8" fmla="*/ 0 60000 65536"/>
                    <a:gd name="T9" fmla="*/ 0 w 18"/>
                    <a:gd name="T10" fmla="*/ 0 h 76"/>
                    <a:gd name="T11" fmla="*/ 18 w 18"/>
                    <a:gd name="T12" fmla="*/ 76 h 76"/>
                  </a:gdLst>
                  <a:ahLst/>
                  <a:cxnLst>
                    <a:cxn ang="T6">
                      <a:pos x="T0" y="T1"/>
                    </a:cxn>
                    <a:cxn ang="T7">
                      <a:pos x="T2" y="T3"/>
                    </a:cxn>
                    <a:cxn ang="T8">
                      <a:pos x="T4" y="T5"/>
                    </a:cxn>
                  </a:cxnLst>
                  <a:rect l="T9" t="T10" r="T11" b="T12"/>
                  <a:pathLst>
                    <a:path w="18" h="76">
                      <a:moveTo>
                        <a:pt x="0" y="4"/>
                      </a:moveTo>
                      <a:cubicBezTo>
                        <a:pt x="8" y="28"/>
                        <a:pt x="0" y="0"/>
                        <a:pt x="0" y="52"/>
                      </a:cubicBezTo>
                      <a:cubicBezTo>
                        <a:pt x="0" y="62"/>
                        <a:pt x="18" y="76"/>
                        <a:pt x="18" y="76"/>
                      </a:cubicBezTo>
                    </a:path>
                  </a:pathLst>
                </a:custGeom>
                <a:noFill/>
                <a:ln w="3175">
                  <a:solidFill>
                    <a:schemeClr val="tx1"/>
                  </a:solidFill>
                  <a:round/>
                  <a:headEnd/>
                  <a:tailEnd/>
                </a:ln>
              </p:spPr>
              <p:txBody>
                <a:bodyPr>
                  <a:prstTxWarp prst="textNoShape">
                    <a:avLst/>
                  </a:prstTxWarp>
                </a:bodyPr>
                <a:lstStyle/>
                <a:p>
                  <a:endParaRPr lang="en-US"/>
                </a:p>
              </p:txBody>
            </p:sp>
            <p:sp>
              <p:nvSpPr>
                <p:cNvPr id="27706" name="Freeform 145"/>
                <p:cNvSpPr>
                  <a:spLocks/>
                </p:cNvSpPr>
                <p:nvPr/>
              </p:nvSpPr>
              <p:spPr bwMode="auto">
                <a:xfrm>
                  <a:off x="1014" y="2463"/>
                  <a:ext cx="36" cy="117"/>
                </a:xfrm>
                <a:custGeom>
                  <a:avLst/>
                  <a:gdLst>
                    <a:gd name="T0" fmla="*/ 0 w 36"/>
                    <a:gd name="T1" fmla="*/ 0 h 117"/>
                    <a:gd name="T2" fmla="*/ 15 w 36"/>
                    <a:gd name="T3" fmla="*/ 69 h 117"/>
                    <a:gd name="T4" fmla="*/ 33 w 36"/>
                    <a:gd name="T5" fmla="*/ 108 h 117"/>
                    <a:gd name="T6" fmla="*/ 36 w 36"/>
                    <a:gd name="T7" fmla="*/ 117 h 117"/>
                    <a:gd name="T8" fmla="*/ 0 60000 65536"/>
                    <a:gd name="T9" fmla="*/ 0 60000 65536"/>
                    <a:gd name="T10" fmla="*/ 0 60000 65536"/>
                    <a:gd name="T11" fmla="*/ 0 60000 65536"/>
                    <a:gd name="T12" fmla="*/ 0 w 36"/>
                    <a:gd name="T13" fmla="*/ 0 h 117"/>
                    <a:gd name="T14" fmla="*/ 36 w 36"/>
                    <a:gd name="T15" fmla="*/ 117 h 117"/>
                  </a:gdLst>
                  <a:ahLst/>
                  <a:cxnLst>
                    <a:cxn ang="T8">
                      <a:pos x="T0" y="T1"/>
                    </a:cxn>
                    <a:cxn ang="T9">
                      <a:pos x="T2" y="T3"/>
                    </a:cxn>
                    <a:cxn ang="T10">
                      <a:pos x="T4" y="T5"/>
                    </a:cxn>
                    <a:cxn ang="T11">
                      <a:pos x="T6" y="T7"/>
                    </a:cxn>
                  </a:cxnLst>
                  <a:rect l="T12" t="T13" r="T14" b="T15"/>
                  <a:pathLst>
                    <a:path w="36" h="117">
                      <a:moveTo>
                        <a:pt x="0" y="0"/>
                      </a:moveTo>
                      <a:cubicBezTo>
                        <a:pt x="23" y="8"/>
                        <a:pt x="14" y="54"/>
                        <a:pt x="15" y="69"/>
                      </a:cubicBezTo>
                      <a:cubicBezTo>
                        <a:pt x="16" y="84"/>
                        <a:pt x="25" y="96"/>
                        <a:pt x="33" y="108"/>
                      </a:cubicBezTo>
                      <a:cubicBezTo>
                        <a:pt x="35" y="111"/>
                        <a:pt x="36" y="117"/>
                        <a:pt x="36" y="117"/>
                      </a:cubicBezTo>
                    </a:path>
                  </a:pathLst>
                </a:custGeom>
                <a:noFill/>
                <a:ln w="3175">
                  <a:solidFill>
                    <a:schemeClr val="tx1"/>
                  </a:solidFill>
                  <a:round/>
                  <a:headEnd/>
                  <a:tailEnd/>
                </a:ln>
              </p:spPr>
              <p:txBody>
                <a:bodyPr>
                  <a:prstTxWarp prst="textNoShape">
                    <a:avLst/>
                  </a:prstTxWarp>
                </a:bodyPr>
                <a:lstStyle/>
                <a:p>
                  <a:endParaRPr lang="en-US"/>
                </a:p>
              </p:txBody>
            </p:sp>
            <p:sp>
              <p:nvSpPr>
                <p:cNvPr id="27707" name="Freeform 146"/>
                <p:cNvSpPr>
                  <a:spLocks/>
                </p:cNvSpPr>
                <p:nvPr/>
              </p:nvSpPr>
              <p:spPr bwMode="auto">
                <a:xfrm>
                  <a:off x="960" y="2289"/>
                  <a:ext cx="17" cy="72"/>
                </a:xfrm>
                <a:custGeom>
                  <a:avLst/>
                  <a:gdLst>
                    <a:gd name="T0" fmla="*/ 0 w 17"/>
                    <a:gd name="T1" fmla="*/ 0 h 72"/>
                    <a:gd name="T2" fmla="*/ 0 w 17"/>
                    <a:gd name="T3" fmla="*/ 72 h 72"/>
                    <a:gd name="T4" fmla="*/ 0 60000 65536"/>
                    <a:gd name="T5" fmla="*/ 0 60000 65536"/>
                    <a:gd name="T6" fmla="*/ 0 w 17"/>
                    <a:gd name="T7" fmla="*/ 0 h 72"/>
                    <a:gd name="T8" fmla="*/ 17 w 17"/>
                    <a:gd name="T9" fmla="*/ 72 h 72"/>
                  </a:gdLst>
                  <a:ahLst/>
                  <a:cxnLst>
                    <a:cxn ang="T4">
                      <a:pos x="T0" y="T1"/>
                    </a:cxn>
                    <a:cxn ang="T5">
                      <a:pos x="T2" y="T3"/>
                    </a:cxn>
                  </a:cxnLst>
                  <a:rect l="T6" t="T7" r="T8" b="T9"/>
                  <a:pathLst>
                    <a:path w="17" h="72">
                      <a:moveTo>
                        <a:pt x="0" y="0"/>
                      </a:moveTo>
                      <a:cubicBezTo>
                        <a:pt x="17" y="25"/>
                        <a:pt x="0" y="46"/>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27708" name="Freeform 147"/>
                <p:cNvSpPr>
                  <a:spLocks/>
                </p:cNvSpPr>
                <p:nvPr/>
              </p:nvSpPr>
              <p:spPr bwMode="auto">
                <a:xfrm>
                  <a:off x="1077" y="2160"/>
                  <a:ext cx="12" cy="75"/>
                </a:xfrm>
                <a:custGeom>
                  <a:avLst/>
                  <a:gdLst>
                    <a:gd name="T0" fmla="*/ 0 w 12"/>
                    <a:gd name="T1" fmla="*/ 0 h 75"/>
                    <a:gd name="T2" fmla="*/ 12 w 12"/>
                    <a:gd name="T3" fmla="*/ 33 h 75"/>
                    <a:gd name="T4" fmla="*/ 9 w 12"/>
                    <a:gd name="T5" fmla="*/ 75 h 75"/>
                    <a:gd name="T6" fmla="*/ 0 60000 65536"/>
                    <a:gd name="T7" fmla="*/ 0 60000 65536"/>
                    <a:gd name="T8" fmla="*/ 0 60000 65536"/>
                    <a:gd name="T9" fmla="*/ 0 w 12"/>
                    <a:gd name="T10" fmla="*/ 0 h 75"/>
                    <a:gd name="T11" fmla="*/ 12 w 12"/>
                    <a:gd name="T12" fmla="*/ 75 h 75"/>
                  </a:gdLst>
                  <a:ahLst/>
                  <a:cxnLst>
                    <a:cxn ang="T6">
                      <a:pos x="T0" y="T1"/>
                    </a:cxn>
                    <a:cxn ang="T7">
                      <a:pos x="T2" y="T3"/>
                    </a:cxn>
                    <a:cxn ang="T8">
                      <a:pos x="T4" y="T5"/>
                    </a:cxn>
                  </a:cxnLst>
                  <a:rect l="T9" t="T10" r="T11" b="T12"/>
                  <a:pathLst>
                    <a:path w="12" h="75">
                      <a:moveTo>
                        <a:pt x="0" y="0"/>
                      </a:moveTo>
                      <a:cubicBezTo>
                        <a:pt x="3" y="12"/>
                        <a:pt x="8" y="22"/>
                        <a:pt x="12" y="33"/>
                      </a:cubicBezTo>
                      <a:cubicBezTo>
                        <a:pt x="8" y="63"/>
                        <a:pt x="9" y="49"/>
                        <a:pt x="9" y="75"/>
                      </a:cubicBezTo>
                    </a:path>
                  </a:pathLst>
                </a:custGeom>
                <a:noFill/>
                <a:ln w="3175">
                  <a:solidFill>
                    <a:schemeClr val="tx1"/>
                  </a:solidFill>
                  <a:round/>
                  <a:headEnd/>
                  <a:tailEnd/>
                </a:ln>
              </p:spPr>
              <p:txBody>
                <a:bodyPr>
                  <a:prstTxWarp prst="textNoShape">
                    <a:avLst/>
                  </a:prstTxWarp>
                </a:bodyPr>
                <a:lstStyle/>
                <a:p>
                  <a:endParaRPr lang="en-US"/>
                </a:p>
              </p:txBody>
            </p:sp>
            <p:sp>
              <p:nvSpPr>
                <p:cNvPr id="27709" name="Freeform 148"/>
                <p:cNvSpPr>
                  <a:spLocks/>
                </p:cNvSpPr>
                <p:nvPr/>
              </p:nvSpPr>
              <p:spPr bwMode="auto">
                <a:xfrm>
                  <a:off x="1092" y="2238"/>
                  <a:ext cx="48" cy="72"/>
                </a:xfrm>
                <a:custGeom>
                  <a:avLst/>
                  <a:gdLst>
                    <a:gd name="T0" fmla="*/ 48 w 48"/>
                    <a:gd name="T1" fmla="*/ 0 h 72"/>
                    <a:gd name="T2" fmla="*/ 30 w 48"/>
                    <a:gd name="T3" fmla="*/ 21 h 72"/>
                    <a:gd name="T4" fmla="*/ 0 w 48"/>
                    <a:gd name="T5" fmla="*/ 72 h 72"/>
                    <a:gd name="T6" fmla="*/ 0 60000 65536"/>
                    <a:gd name="T7" fmla="*/ 0 60000 65536"/>
                    <a:gd name="T8" fmla="*/ 0 60000 65536"/>
                    <a:gd name="T9" fmla="*/ 0 w 48"/>
                    <a:gd name="T10" fmla="*/ 0 h 72"/>
                    <a:gd name="T11" fmla="*/ 48 w 48"/>
                    <a:gd name="T12" fmla="*/ 72 h 72"/>
                  </a:gdLst>
                  <a:ahLst/>
                  <a:cxnLst>
                    <a:cxn ang="T6">
                      <a:pos x="T0" y="T1"/>
                    </a:cxn>
                    <a:cxn ang="T7">
                      <a:pos x="T2" y="T3"/>
                    </a:cxn>
                    <a:cxn ang="T8">
                      <a:pos x="T4" y="T5"/>
                    </a:cxn>
                  </a:cxnLst>
                  <a:rect l="T9" t="T10" r="T11" b="T12"/>
                  <a:pathLst>
                    <a:path w="48" h="72">
                      <a:moveTo>
                        <a:pt x="48" y="0"/>
                      </a:moveTo>
                      <a:cubicBezTo>
                        <a:pt x="36" y="4"/>
                        <a:pt x="34" y="9"/>
                        <a:pt x="30" y="21"/>
                      </a:cubicBezTo>
                      <a:cubicBezTo>
                        <a:pt x="27" y="48"/>
                        <a:pt x="25" y="60"/>
                        <a:pt x="0" y="72"/>
                      </a:cubicBezTo>
                    </a:path>
                  </a:pathLst>
                </a:custGeom>
                <a:noFill/>
                <a:ln w="3175">
                  <a:solidFill>
                    <a:schemeClr val="tx1"/>
                  </a:solidFill>
                  <a:round/>
                  <a:headEnd/>
                  <a:tailEnd/>
                </a:ln>
              </p:spPr>
              <p:txBody>
                <a:bodyPr>
                  <a:prstTxWarp prst="textNoShape">
                    <a:avLst/>
                  </a:prstTxWarp>
                </a:bodyPr>
                <a:lstStyle/>
                <a:p>
                  <a:endParaRPr lang="en-US"/>
                </a:p>
              </p:txBody>
            </p:sp>
            <p:sp>
              <p:nvSpPr>
                <p:cNvPr id="27710" name="Freeform 149"/>
                <p:cNvSpPr>
                  <a:spLocks/>
                </p:cNvSpPr>
                <p:nvPr/>
              </p:nvSpPr>
              <p:spPr bwMode="auto">
                <a:xfrm>
                  <a:off x="1086" y="2466"/>
                  <a:ext cx="66" cy="63"/>
                </a:xfrm>
                <a:custGeom>
                  <a:avLst/>
                  <a:gdLst>
                    <a:gd name="T0" fmla="*/ 66 w 66"/>
                    <a:gd name="T1" fmla="*/ 0 h 63"/>
                    <a:gd name="T2" fmla="*/ 27 w 66"/>
                    <a:gd name="T3" fmla="*/ 21 h 63"/>
                    <a:gd name="T4" fmla="*/ 0 w 66"/>
                    <a:gd name="T5" fmla="*/ 63 h 63"/>
                    <a:gd name="T6" fmla="*/ 0 60000 65536"/>
                    <a:gd name="T7" fmla="*/ 0 60000 65536"/>
                    <a:gd name="T8" fmla="*/ 0 60000 65536"/>
                    <a:gd name="T9" fmla="*/ 0 w 66"/>
                    <a:gd name="T10" fmla="*/ 0 h 63"/>
                    <a:gd name="T11" fmla="*/ 66 w 66"/>
                    <a:gd name="T12" fmla="*/ 63 h 63"/>
                  </a:gdLst>
                  <a:ahLst/>
                  <a:cxnLst>
                    <a:cxn ang="T6">
                      <a:pos x="T0" y="T1"/>
                    </a:cxn>
                    <a:cxn ang="T7">
                      <a:pos x="T2" y="T3"/>
                    </a:cxn>
                    <a:cxn ang="T8">
                      <a:pos x="T4" y="T5"/>
                    </a:cxn>
                  </a:cxnLst>
                  <a:rect l="T9" t="T10" r="T11" b="T12"/>
                  <a:pathLst>
                    <a:path w="66" h="63">
                      <a:moveTo>
                        <a:pt x="66" y="0"/>
                      </a:moveTo>
                      <a:cubicBezTo>
                        <a:pt x="51" y="10"/>
                        <a:pt x="43" y="17"/>
                        <a:pt x="27" y="21"/>
                      </a:cubicBezTo>
                      <a:cubicBezTo>
                        <a:pt x="15" y="33"/>
                        <a:pt x="8" y="48"/>
                        <a:pt x="0" y="63"/>
                      </a:cubicBezTo>
                    </a:path>
                  </a:pathLst>
                </a:custGeom>
                <a:noFill/>
                <a:ln w="3175">
                  <a:solidFill>
                    <a:schemeClr val="tx1"/>
                  </a:solidFill>
                  <a:round/>
                  <a:headEnd/>
                  <a:tailEnd/>
                </a:ln>
              </p:spPr>
              <p:txBody>
                <a:bodyPr>
                  <a:prstTxWarp prst="textNoShape">
                    <a:avLst/>
                  </a:prstTxWarp>
                </a:bodyPr>
                <a:lstStyle/>
                <a:p>
                  <a:endParaRPr lang="en-US"/>
                </a:p>
              </p:txBody>
            </p:sp>
            <p:sp>
              <p:nvSpPr>
                <p:cNvPr id="27711" name="Freeform 150"/>
                <p:cNvSpPr>
                  <a:spLocks/>
                </p:cNvSpPr>
                <p:nvPr/>
              </p:nvSpPr>
              <p:spPr bwMode="auto">
                <a:xfrm>
                  <a:off x="1209" y="2520"/>
                  <a:ext cx="51" cy="27"/>
                </a:xfrm>
                <a:custGeom>
                  <a:avLst/>
                  <a:gdLst>
                    <a:gd name="T0" fmla="*/ 0 w 51"/>
                    <a:gd name="T1" fmla="*/ 0 h 27"/>
                    <a:gd name="T2" fmla="*/ 30 w 51"/>
                    <a:gd name="T3" fmla="*/ 18 h 27"/>
                    <a:gd name="T4" fmla="*/ 51 w 51"/>
                    <a:gd name="T5" fmla="*/ 27 h 27"/>
                    <a:gd name="T6" fmla="*/ 0 60000 65536"/>
                    <a:gd name="T7" fmla="*/ 0 60000 65536"/>
                    <a:gd name="T8" fmla="*/ 0 60000 65536"/>
                    <a:gd name="T9" fmla="*/ 0 w 51"/>
                    <a:gd name="T10" fmla="*/ 0 h 27"/>
                    <a:gd name="T11" fmla="*/ 51 w 51"/>
                    <a:gd name="T12" fmla="*/ 27 h 27"/>
                  </a:gdLst>
                  <a:ahLst/>
                  <a:cxnLst>
                    <a:cxn ang="T6">
                      <a:pos x="T0" y="T1"/>
                    </a:cxn>
                    <a:cxn ang="T7">
                      <a:pos x="T2" y="T3"/>
                    </a:cxn>
                    <a:cxn ang="T8">
                      <a:pos x="T4" y="T5"/>
                    </a:cxn>
                  </a:cxnLst>
                  <a:rect l="T9" t="T10" r="T11" b="T12"/>
                  <a:pathLst>
                    <a:path w="51" h="27">
                      <a:moveTo>
                        <a:pt x="0" y="0"/>
                      </a:moveTo>
                      <a:cubicBezTo>
                        <a:pt x="16" y="5"/>
                        <a:pt x="12" y="11"/>
                        <a:pt x="30" y="18"/>
                      </a:cubicBezTo>
                      <a:cubicBezTo>
                        <a:pt x="37" y="21"/>
                        <a:pt x="51" y="27"/>
                        <a:pt x="51" y="27"/>
                      </a:cubicBezTo>
                    </a:path>
                  </a:pathLst>
                </a:custGeom>
                <a:noFill/>
                <a:ln w="3175">
                  <a:solidFill>
                    <a:schemeClr val="tx1"/>
                  </a:solidFill>
                  <a:round/>
                  <a:headEnd/>
                  <a:tailEnd/>
                </a:ln>
              </p:spPr>
              <p:txBody>
                <a:bodyPr>
                  <a:prstTxWarp prst="textNoShape">
                    <a:avLst/>
                  </a:prstTxWarp>
                </a:bodyPr>
                <a:lstStyle/>
                <a:p>
                  <a:endParaRPr lang="en-US"/>
                </a:p>
              </p:txBody>
            </p:sp>
            <p:sp>
              <p:nvSpPr>
                <p:cNvPr id="27712" name="Freeform 151"/>
                <p:cNvSpPr>
                  <a:spLocks/>
                </p:cNvSpPr>
                <p:nvPr/>
              </p:nvSpPr>
              <p:spPr bwMode="auto">
                <a:xfrm>
                  <a:off x="1200" y="2307"/>
                  <a:ext cx="33" cy="51"/>
                </a:xfrm>
                <a:custGeom>
                  <a:avLst/>
                  <a:gdLst>
                    <a:gd name="T0" fmla="*/ 0 w 33"/>
                    <a:gd name="T1" fmla="*/ 0 h 51"/>
                    <a:gd name="T2" fmla="*/ 21 w 33"/>
                    <a:gd name="T3" fmla="*/ 18 h 51"/>
                    <a:gd name="T4" fmla="*/ 24 w 33"/>
                    <a:gd name="T5" fmla="*/ 48 h 51"/>
                    <a:gd name="T6" fmla="*/ 33 w 33"/>
                    <a:gd name="T7" fmla="*/ 51 h 51"/>
                    <a:gd name="T8" fmla="*/ 0 60000 65536"/>
                    <a:gd name="T9" fmla="*/ 0 60000 65536"/>
                    <a:gd name="T10" fmla="*/ 0 60000 65536"/>
                    <a:gd name="T11" fmla="*/ 0 60000 65536"/>
                    <a:gd name="T12" fmla="*/ 0 w 33"/>
                    <a:gd name="T13" fmla="*/ 0 h 51"/>
                    <a:gd name="T14" fmla="*/ 33 w 33"/>
                    <a:gd name="T15" fmla="*/ 51 h 51"/>
                  </a:gdLst>
                  <a:ahLst/>
                  <a:cxnLst>
                    <a:cxn ang="T8">
                      <a:pos x="T0" y="T1"/>
                    </a:cxn>
                    <a:cxn ang="T9">
                      <a:pos x="T2" y="T3"/>
                    </a:cxn>
                    <a:cxn ang="T10">
                      <a:pos x="T4" y="T5"/>
                    </a:cxn>
                    <a:cxn ang="T11">
                      <a:pos x="T6" y="T7"/>
                    </a:cxn>
                  </a:cxnLst>
                  <a:rect l="T12" t="T13" r="T14" b="T15"/>
                  <a:pathLst>
                    <a:path w="33" h="51">
                      <a:moveTo>
                        <a:pt x="0" y="0"/>
                      </a:moveTo>
                      <a:cubicBezTo>
                        <a:pt x="11" y="7"/>
                        <a:pt x="17" y="6"/>
                        <a:pt x="21" y="18"/>
                      </a:cubicBezTo>
                      <a:cubicBezTo>
                        <a:pt x="22" y="28"/>
                        <a:pt x="21" y="39"/>
                        <a:pt x="24" y="48"/>
                      </a:cubicBezTo>
                      <a:cubicBezTo>
                        <a:pt x="25" y="51"/>
                        <a:pt x="33" y="51"/>
                        <a:pt x="33" y="51"/>
                      </a:cubicBezTo>
                    </a:path>
                  </a:pathLst>
                </a:custGeom>
                <a:noFill/>
                <a:ln w="3175">
                  <a:solidFill>
                    <a:schemeClr val="tx1"/>
                  </a:solidFill>
                  <a:round/>
                  <a:headEnd/>
                  <a:tailEnd/>
                </a:ln>
              </p:spPr>
              <p:txBody>
                <a:bodyPr>
                  <a:prstTxWarp prst="textNoShape">
                    <a:avLst/>
                  </a:prstTxWarp>
                </a:bodyPr>
                <a:lstStyle/>
                <a:p>
                  <a:endParaRPr lang="en-US"/>
                </a:p>
              </p:txBody>
            </p:sp>
            <p:sp>
              <p:nvSpPr>
                <p:cNvPr id="27713" name="Freeform 152"/>
                <p:cNvSpPr>
                  <a:spLocks/>
                </p:cNvSpPr>
                <p:nvPr/>
              </p:nvSpPr>
              <p:spPr bwMode="auto">
                <a:xfrm>
                  <a:off x="1257" y="2436"/>
                  <a:ext cx="15" cy="39"/>
                </a:xfrm>
                <a:custGeom>
                  <a:avLst/>
                  <a:gdLst>
                    <a:gd name="T0" fmla="*/ 0 w 15"/>
                    <a:gd name="T1" fmla="*/ 0 h 39"/>
                    <a:gd name="T2" fmla="*/ 15 w 15"/>
                    <a:gd name="T3" fmla="*/ 39 h 39"/>
                    <a:gd name="T4" fmla="*/ 0 60000 65536"/>
                    <a:gd name="T5" fmla="*/ 0 60000 65536"/>
                    <a:gd name="T6" fmla="*/ 0 w 15"/>
                    <a:gd name="T7" fmla="*/ 0 h 39"/>
                    <a:gd name="T8" fmla="*/ 15 w 15"/>
                    <a:gd name="T9" fmla="*/ 39 h 39"/>
                  </a:gdLst>
                  <a:ahLst/>
                  <a:cxnLst>
                    <a:cxn ang="T4">
                      <a:pos x="T0" y="T1"/>
                    </a:cxn>
                    <a:cxn ang="T5">
                      <a:pos x="T2" y="T3"/>
                    </a:cxn>
                  </a:cxnLst>
                  <a:rect l="T6" t="T7" r="T8" b="T9"/>
                  <a:pathLst>
                    <a:path w="15" h="39">
                      <a:moveTo>
                        <a:pt x="0" y="0"/>
                      </a:moveTo>
                      <a:cubicBezTo>
                        <a:pt x="9" y="13"/>
                        <a:pt x="4" y="28"/>
                        <a:pt x="15" y="39"/>
                      </a:cubicBezTo>
                    </a:path>
                  </a:pathLst>
                </a:custGeom>
                <a:noFill/>
                <a:ln w="3175">
                  <a:solidFill>
                    <a:schemeClr val="tx1"/>
                  </a:solidFill>
                  <a:round/>
                  <a:headEnd/>
                  <a:tailEnd/>
                </a:ln>
              </p:spPr>
              <p:txBody>
                <a:bodyPr>
                  <a:prstTxWarp prst="textNoShape">
                    <a:avLst/>
                  </a:prstTxWarp>
                </a:bodyPr>
                <a:lstStyle/>
                <a:p>
                  <a:endParaRPr lang="en-US"/>
                </a:p>
              </p:txBody>
            </p:sp>
            <p:sp>
              <p:nvSpPr>
                <p:cNvPr id="27714" name="Freeform 153"/>
                <p:cNvSpPr>
                  <a:spLocks/>
                </p:cNvSpPr>
                <p:nvPr/>
              </p:nvSpPr>
              <p:spPr bwMode="auto">
                <a:xfrm>
                  <a:off x="1230" y="2415"/>
                  <a:ext cx="21" cy="60"/>
                </a:xfrm>
                <a:custGeom>
                  <a:avLst/>
                  <a:gdLst>
                    <a:gd name="T0" fmla="*/ 21 w 21"/>
                    <a:gd name="T1" fmla="*/ 0 h 60"/>
                    <a:gd name="T2" fmla="*/ 0 w 21"/>
                    <a:gd name="T3" fmla="*/ 60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a:moveTo>
                        <a:pt x="21" y="0"/>
                      </a:moveTo>
                      <a:cubicBezTo>
                        <a:pt x="1" y="14"/>
                        <a:pt x="10" y="39"/>
                        <a:pt x="0" y="60"/>
                      </a:cubicBezTo>
                    </a:path>
                  </a:pathLst>
                </a:custGeom>
                <a:noFill/>
                <a:ln w="3175">
                  <a:solidFill>
                    <a:schemeClr val="tx1"/>
                  </a:solidFill>
                  <a:round/>
                  <a:headEnd/>
                  <a:tailEnd/>
                </a:ln>
              </p:spPr>
              <p:txBody>
                <a:bodyPr>
                  <a:prstTxWarp prst="textNoShape">
                    <a:avLst/>
                  </a:prstTxWarp>
                </a:bodyPr>
                <a:lstStyle/>
                <a:p>
                  <a:endParaRPr lang="en-US"/>
                </a:p>
              </p:txBody>
            </p:sp>
            <p:sp>
              <p:nvSpPr>
                <p:cNvPr id="27715" name="Freeform 154"/>
                <p:cNvSpPr>
                  <a:spLocks/>
                </p:cNvSpPr>
                <p:nvPr/>
              </p:nvSpPr>
              <p:spPr bwMode="auto">
                <a:xfrm>
                  <a:off x="1314" y="2370"/>
                  <a:ext cx="5" cy="63"/>
                </a:xfrm>
                <a:custGeom>
                  <a:avLst/>
                  <a:gdLst>
                    <a:gd name="T0" fmla="*/ 0 w 5"/>
                    <a:gd name="T1" fmla="*/ 0 h 63"/>
                    <a:gd name="T2" fmla="*/ 3 w 5"/>
                    <a:gd name="T3" fmla="*/ 63 h 63"/>
                    <a:gd name="T4" fmla="*/ 0 60000 65536"/>
                    <a:gd name="T5" fmla="*/ 0 60000 65536"/>
                    <a:gd name="T6" fmla="*/ 0 w 5"/>
                    <a:gd name="T7" fmla="*/ 0 h 63"/>
                    <a:gd name="T8" fmla="*/ 5 w 5"/>
                    <a:gd name="T9" fmla="*/ 63 h 63"/>
                  </a:gdLst>
                  <a:ahLst/>
                  <a:cxnLst>
                    <a:cxn ang="T4">
                      <a:pos x="T0" y="T1"/>
                    </a:cxn>
                    <a:cxn ang="T5">
                      <a:pos x="T2" y="T3"/>
                    </a:cxn>
                  </a:cxnLst>
                  <a:rect l="T6" t="T7" r="T8" b="T9"/>
                  <a:pathLst>
                    <a:path w="5" h="63">
                      <a:moveTo>
                        <a:pt x="0" y="0"/>
                      </a:moveTo>
                      <a:cubicBezTo>
                        <a:pt x="5" y="37"/>
                        <a:pt x="3" y="16"/>
                        <a:pt x="3" y="63"/>
                      </a:cubicBezTo>
                    </a:path>
                  </a:pathLst>
                </a:custGeom>
                <a:noFill/>
                <a:ln w="3175">
                  <a:solidFill>
                    <a:schemeClr val="tx1"/>
                  </a:solidFill>
                  <a:round/>
                  <a:headEnd/>
                  <a:tailEnd/>
                </a:ln>
              </p:spPr>
              <p:txBody>
                <a:bodyPr>
                  <a:prstTxWarp prst="textNoShape">
                    <a:avLst/>
                  </a:prstTxWarp>
                </a:bodyPr>
                <a:lstStyle/>
                <a:p>
                  <a:endParaRPr lang="en-US"/>
                </a:p>
              </p:txBody>
            </p:sp>
            <p:sp>
              <p:nvSpPr>
                <p:cNvPr id="27716" name="Freeform 155"/>
                <p:cNvSpPr>
                  <a:spLocks/>
                </p:cNvSpPr>
                <p:nvPr/>
              </p:nvSpPr>
              <p:spPr bwMode="auto">
                <a:xfrm>
                  <a:off x="1188" y="2205"/>
                  <a:ext cx="30" cy="9"/>
                </a:xfrm>
                <a:custGeom>
                  <a:avLst/>
                  <a:gdLst>
                    <a:gd name="T0" fmla="*/ 0 w 30"/>
                    <a:gd name="T1" fmla="*/ 0 h 9"/>
                    <a:gd name="T2" fmla="*/ 30 w 30"/>
                    <a:gd name="T3" fmla="*/ 9 h 9"/>
                    <a:gd name="T4" fmla="*/ 0 60000 65536"/>
                    <a:gd name="T5" fmla="*/ 0 60000 65536"/>
                    <a:gd name="T6" fmla="*/ 0 w 30"/>
                    <a:gd name="T7" fmla="*/ 0 h 9"/>
                    <a:gd name="T8" fmla="*/ 30 w 30"/>
                    <a:gd name="T9" fmla="*/ 9 h 9"/>
                  </a:gdLst>
                  <a:ahLst/>
                  <a:cxnLst>
                    <a:cxn ang="T4">
                      <a:pos x="T0" y="T1"/>
                    </a:cxn>
                    <a:cxn ang="T5">
                      <a:pos x="T2" y="T3"/>
                    </a:cxn>
                  </a:cxnLst>
                  <a:rect l="T6" t="T7" r="T8" b="T9"/>
                  <a:pathLst>
                    <a:path w="30" h="9">
                      <a:moveTo>
                        <a:pt x="0" y="0"/>
                      </a:moveTo>
                      <a:cubicBezTo>
                        <a:pt x="10" y="3"/>
                        <a:pt x="30" y="9"/>
                        <a:pt x="30" y="9"/>
                      </a:cubicBezTo>
                    </a:path>
                  </a:pathLst>
                </a:custGeom>
                <a:noFill/>
                <a:ln w="3175">
                  <a:solidFill>
                    <a:schemeClr val="tx1"/>
                  </a:solidFill>
                  <a:round/>
                  <a:headEnd/>
                  <a:tailEnd/>
                </a:ln>
              </p:spPr>
              <p:txBody>
                <a:bodyPr>
                  <a:prstTxWarp prst="textNoShape">
                    <a:avLst/>
                  </a:prstTxWarp>
                </a:bodyPr>
                <a:lstStyle/>
                <a:p>
                  <a:endParaRPr lang="en-US"/>
                </a:p>
              </p:txBody>
            </p:sp>
            <p:sp>
              <p:nvSpPr>
                <p:cNvPr id="27717" name="Freeform 156"/>
                <p:cNvSpPr>
                  <a:spLocks/>
                </p:cNvSpPr>
                <p:nvPr/>
              </p:nvSpPr>
              <p:spPr bwMode="auto">
                <a:xfrm>
                  <a:off x="1212" y="2172"/>
                  <a:ext cx="30" cy="4"/>
                </a:xfrm>
                <a:custGeom>
                  <a:avLst/>
                  <a:gdLst>
                    <a:gd name="T0" fmla="*/ 0 w 30"/>
                    <a:gd name="T1" fmla="*/ 0 h 4"/>
                    <a:gd name="T2" fmla="*/ 30 w 30"/>
                    <a:gd name="T3" fmla="*/ 3 h 4"/>
                    <a:gd name="T4" fmla="*/ 0 60000 65536"/>
                    <a:gd name="T5" fmla="*/ 0 60000 65536"/>
                    <a:gd name="T6" fmla="*/ 0 w 30"/>
                    <a:gd name="T7" fmla="*/ 0 h 4"/>
                    <a:gd name="T8" fmla="*/ 30 w 30"/>
                    <a:gd name="T9" fmla="*/ 4 h 4"/>
                  </a:gdLst>
                  <a:ahLst/>
                  <a:cxnLst>
                    <a:cxn ang="T4">
                      <a:pos x="T0" y="T1"/>
                    </a:cxn>
                    <a:cxn ang="T5">
                      <a:pos x="T2" y="T3"/>
                    </a:cxn>
                  </a:cxnLst>
                  <a:rect l="T6" t="T7" r="T8" b="T9"/>
                  <a:pathLst>
                    <a:path w="30" h="4">
                      <a:moveTo>
                        <a:pt x="0" y="0"/>
                      </a:moveTo>
                      <a:cubicBezTo>
                        <a:pt x="22" y="4"/>
                        <a:pt x="12" y="3"/>
                        <a:pt x="30" y="3"/>
                      </a:cubicBezTo>
                    </a:path>
                  </a:pathLst>
                </a:custGeom>
                <a:noFill/>
                <a:ln w="3175">
                  <a:solidFill>
                    <a:schemeClr val="tx1"/>
                  </a:solidFill>
                  <a:round/>
                  <a:headEnd/>
                  <a:tailEnd/>
                </a:ln>
              </p:spPr>
              <p:txBody>
                <a:bodyPr>
                  <a:prstTxWarp prst="textNoShape">
                    <a:avLst/>
                  </a:prstTxWarp>
                </a:bodyPr>
                <a:lstStyle/>
                <a:p>
                  <a:endParaRPr lang="en-US"/>
                </a:p>
              </p:txBody>
            </p:sp>
            <p:sp>
              <p:nvSpPr>
                <p:cNvPr id="27718" name="Freeform 157"/>
                <p:cNvSpPr>
                  <a:spLocks/>
                </p:cNvSpPr>
                <p:nvPr/>
              </p:nvSpPr>
              <p:spPr bwMode="auto">
                <a:xfrm>
                  <a:off x="1164" y="2110"/>
                  <a:ext cx="48" cy="26"/>
                </a:xfrm>
                <a:custGeom>
                  <a:avLst/>
                  <a:gdLst>
                    <a:gd name="T0" fmla="*/ 3 w 48"/>
                    <a:gd name="T1" fmla="*/ 5 h 26"/>
                    <a:gd name="T2" fmla="*/ 30 w 48"/>
                    <a:gd name="T3" fmla="*/ 20 h 26"/>
                    <a:gd name="T4" fmla="*/ 48 w 48"/>
                    <a:gd name="T5" fmla="*/ 26 h 26"/>
                    <a:gd name="T6" fmla="*/ 0 60000 65536"/>
                    <a:gd name="T7" fmla="*/ 0 60000 65536"/>
                    <a:gd name="T8" fmla="*/ 0 60000 65536"/>
                    <a:gd name="T9" fmla="*/ 0 w 48"/>
                    <a:gd name="T10" fmla="*/ 0 h 26"/>
                    <a:gd name="T11" fmla="*/ 48 w 48"/>
                    <a:gd name="T12" fmla="*/ 26 h 26"/>
                  </a:gdLst>
                  <a:ahLst/>
                  <a:cxnLst>
                    <a:cxn ang="T6">
                      <a:pos x="T0" y="T1"/>
                    </a:cxn>
                    <a:cxn ang="T7">
                      <a:pos x="T2" y="T3"/>
                    </a:cxn>
                    <a:cxn ang="T8">
                      <a:pos x="T4" y="T5"/>
                    </a:cxn>
                  </a:cxnLst>
                  <a:rect l="T9" t="T10" r="T11" b="T12"/>
                  <a:pathLst>
                    <a:path w="48" h="26">
                      <a:moveTo>
                        <a:pt x="3" y="5"/>
                      </a:moveTo>
                      <a:cubicBezTo>
                        <a:pt x="46" y="12"/>
                        <a:pt x="0" y="0"/>
                        <a:pt x="30" y="20"/>
                      </a:cubicBezTo>
                      <a:cubicBezTo>
                        <a:pt x="35" y="24"/>
                        <a:pt x="48" y="26"/>
                        <a:pt x="48" y="26"/>
                      </a:cubicBezTo>
                    </a:path>
                  </a:pathLst>
                </a:custGeom>
                <a:noFill/>
                <a:ln w="3175">
                  <a:solidFill>
                    <a:schemeClr val="tx1"/>
                  </a:solidFill>
                  <a:round/>
                  <a:headEnd/>
                  <a:tailEnd/>
                </a:ln>
              </p:spPr>
              <p:txBody>
                <a:bodyPr>
                  <a:prstTxWarp prst="textNoShape">
                    <a:avLst/>
                  </a:prstTxWarp>
                </a:bodyPr>
                <a:lstStyle/>
                <a:p>
                  <a:endParaRPr lang="en-US"/>
                </a:p>
              </p:txBody>
            </p:sp>
            <p:sp>
              <p:nvSpPr>
                <p:cNvPr id="27719" name="Freeform 158"/>
                <p:cNvSpPr>
                  <a:spLocks/>
                </p:cNvSpPr>
                <p:nvPr/>
              </p:nvSpPr>
              <p:spPr bwMode="auto">
                <a:xfrm>
                  <a:off x="1067" y="2061"/>
                  <a:ext cx="16" cy="39"/>
                </a:xfrm>
                <a:custGeom>
                  <a:avLst/>
                  <a:gdLst>
                    <a:gd name="T0" fmla="*/ 16 w 16"/>
                    <a:gd name="T1" fmla="*/ 0 h 39"/>
                    <a:gd name="T2" fmla="*/ 7 w 16"/>
                    <a:gd name="T3" fmla="*/ 39 h 39"/>
                    <a:gd name="T4" fmla="*/ 0 60000 65536"/>
                    <a:gd name="T5" fmla="*/ 0 60000 65536"/>
                    <a:gd name="T6" fmla="*/ 0 w 16"/>
                    <a:gd name="T7" fmla="*/ 0 h 39"/>
                    <a:gd name="T8" fmla="*/ 16 w 16"/>
                    <a:gd name="T9" fmla="*/ 39 h 39"/>
                  </a:gdLst>
                  <a:ahLst/>
                  <a:cxnLst>
                    <a:cxn ang="T4">
                      <a:pos x="T0" y="T1"/>
                    </a:cxn>
                    <a:cxn ang="T5">
                      <a:pos x="T2" y="T3"/>
                    </a:cxn>
                  </a:cxnLst>
                  <a:rect l="T6" t="T7" r="T8" b="T9"/>
                  <a:pathLst>
                    <a:path w="16" h="39">
                      <a:moveTo>
                        <a:pt x="16" y="0"/>
                      </a:moveTo>
                      <a:cubicBezTo>
                        <a:pt x="0" y="24"/>
                        <a:pt x="7" y="15"/>
                        <a:pt x="7" y="39"/>
                      </a:cubicBezTo>
                    </a:path>
                  </a:pathLst>
                </a:custGeom>
                <a:noFill/>
                <a:ln w="3175">
                  <a:solidFill>
                    <a:schemeClr val="tx1"/>
                  </a:solidFill>
                  <a:round/>
                  <a:headEnd/>
                  <a:tailEnd/>
                </a:ln>
              </p:spPr>
              <p:txBody>
                <a:bodyPr>
                  <a:prstTxWarp prst="textNoShape">
                    <a:avLst/>
                  </a:prstTxWarp>
                </a:bodyPr>
                <a:lstStyle/>
                <a:p>
                  <a:endParaRPr lang="en-US"/>
                </a:p>
              </p:txBody>
            </p:sp>
            <p:sp>
              <p:nvSpPr>
                <p:cNvPr id="27720" name="Freeform 159"/>
                <p:cNvSpPr>
                  <a:spLocks/>
                </p:cNvSpPr>
                <p:nvPr/>
              </p:nvSpPr>
              <p:spPr bwMode="auto">
                <a:xfrm>
                  <a:off x="984" y="2101"/>
                  <a:ext cx="30" cy="17"/>
                </a:xfrm>
                <a:custGeom>
                  <a:avLst/>
                  <a:gdLst>
                    <a:gd name="T0" fmla="*/ 30 w 30"/>
                    <a:gd name="T1" fmla="*/ 2 h 17"/>
                    <a:gd name="T2" fmla="*/ 9 w 30"/>
                    <a:gd name="T3" fmla="*/ 14 h 17"/>
                    <a:gd name="T4" fmla="*/ 0 w 30"/>
                    <a:gd name="T5" fmla="*/ 17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30" y="2"/>
                      </a:moveTo>
                      <a:cubicBezTo>
                        <a:pt x="5" y="8"/>
                        <a:pt x="30" y="0"/>
                        <a:pt x="9" y="14"/>
                      </a:cubicBezTo>
                      <a:cubicBezTo>
                        <a:pt x="6" y="16"/>
                        <a:pt x="0" y="17"/>
                        <a:pt x="0" y="17"/>
                      </a:cubicBezTo>
                    </a:path>
                  </a:pathLst>
                </a:custGeom>
                <a:noFill/>
                <a:ln w="3175">
                  <a:solidFill>
                    <a:schemeClr val="tx1"/>
                  </a:solidFill>
                  <a:round/>
                  <a:headEnd/>
                  <a:tailEnd/>
                </a:ln>
              </p:spPr>
              <p:txBody>
                <a:bodyPr>
                  <a:prstTxWarp prst="textNoShape">
                    <a:avLst/>
                  </a:prstTxWarp>
                </a:bodyPr>
                <a:lstStyle/>
                <a:p>
                  <a:endParaRPr lang="en-US"/>
                </a:p>
              </p:txBody>
            </p:sp>
          </p:grpSp>
        </p:grpSp>
        <p:sp>
          <p:nvSpPr>
            <p:cNvPr id="27680" name="Rectangle 160"/>
            <p:cNvSpPr>
              <a:spLocks noChangeArrowheads="1"/>
            </p:cNvSpPr>
            <p:nvPr/>
          </p:nvSpPr>
          <p:spPr bwMode="auto">
            <a:xfrm>
              <a:off x="2016" y="1680"/>
              <a:ext cx="1395" cy="192"/>
            </a:xfrm>
            <a:prstGeom prst="rect">
              <a:avLst/>
            </a:prstGeom>
            <a:noFill/>
            <a:ln w="9525">
              <a:noFill/>
              <a:miter lim="800000"/>
              <a:headEnd/>
              <a:tailEnd/>
            </a:ln>
          </p:spPr>
          <p:txBody>
            <a:bodyPr>
              <a:prstTxWarp prst="textNoShape">
                <a:avLst/>
              </a:prstTxWarp>
              <a:spAutoFit/>
            </a:bodyPr>
            <a:lstStyle/>
            <a:p>
              <a:r>
                <a:rPr lang="en-US" sz="1400">
                  <a:ea typeface="Arial" pitchFamily="-108" charset="0"/>
                  <a:cs typeface="Arial" pitchFamily="-108" charset="0"/>
                </a:rPr>
                <a:t>Surface Runoff, RO</a:t>
              </a:r>
            </a:p>
          </p:txBody>
        </p:sp>
      </p:grpSp>
      <p:sp>
        <p:nvSpPr>
          <p:cNvPr id="115873" name="Rectangle 161"/>
          <p:cNvSpPr>
            <a:spLocks noChangeArrowheads="1"/>
          </p:cNvSpPr>
          <p:nvPr/>
        </p:nvSpPr>
        <p:spPr bwMode="auto">
          <a:xfrm>
            <a:off x="5403850" y="4733925"/>
            <a:ext cx="2673350" cy="579438"/>
          </a:xfrm>
          <a:prstGeom prst="rect">
            <a:avLst/>
          </a:prstGeom>
          <a:noFill/>
          <a:ln w="9525">
            <a:noFill/>
            <a:miter lim="800000"/>
            <a:headEnd/>
            <a:tailEnd/>
          </a:ln>
          <a:effectLst/>
        </p:spPr>
        <p:txBody>
          <a:bodyPr>
            <a:prstTxWarp prst="textNoShape">
              <a:avLst/>
            </a:prstTxWarp>
            <a:spAutoFit/>
          </a:bodyPr>
          <a:lstStyle/>
          <a:p>
            <a:pPr>
              <a:defRPr/>
            </a:pPr>
            <a:r>
              <a:rPr lang="en-US" sz="3200" dirty="0">
                <a:solidFill>
                  <a:srgbClr val="FF6600"/>
                </a:solidFill>
                <a:effectLst>
                  <a:outerShdw blurRad="38100" dist="38100" dir="2700000" algn="tl">
                    <a:srgbClr val="DDDDDD"/>
                  </a:outerShdw>
                </a:effectLst>
              </a:rPr>
              <a:t>I = </a:t>
            </a:r>
            <a:r>
              <a:rPr lang="en-US" sz="3200" dirty="0" smtClean="0">
                <a:solidFill>
                  <a:srgbClr val="FF6600"/>
                </a:solidFill>
                <a:effectLst>
                  <a:outerShdw blurRad="38100" dist="38100" dir="2700000" algn="tl">
                    <a:srgbClr val="DDDDDD"/>
                  </a:outerShdw>
                </a:effectLst>
              </a:rPr>
              <a:t>ET </a:t>
            </a:r>
            <a:r>
              <a:rPr lang="en-US" sz="3200" dirty="0">
                <a:solidFill>
                  <a:srgbClr val="FF6600"/>
                </a:solidFill>
                <a:effectLst>
                  <a:outerShdw blurRad="38100" dist="38100" dir="2700000" algn="tl">
                    <a:srgbClr val="DDDDDD"/>
                  </a:outerShdw>
                </a:effectLst>
              </a:rPr>
              <a:t>– Re</a:t>
            </a:r>
          </a:p>
        </p:txBody>
      </p:sp>
      <p:sp>
        <p:nvSpPr>
          <p:cNvPr id="115874" name="Rectangle 162"/>
          <p:cNvSpPr>
            <a:spLocks noChangeArrowheads="1"/>
          </p:cNvSpPr>
          <p:nvPr/>
        </p:nvSpPr>
        <p:spPr bwMode="auto">
          <a:xfrm>
            <a:off x="4927600" y="2673350"/>
            <a:ext cx="4040188" cy="519113"/>
          </a:xfrm>
          <a:prstGeom prst="rect">
            <a:avLst/>
          </a:prstGeom>
          <a:noFill/>
          <a:ln w="9525">
            <a:noFill/>
            <a:miter lim="800000"/>
            <a:headEnd/>
            <a:tailEnd/>
          </a:ln>
          <a:effectLst/>
        </p:spPr>
        <p:txBody>
          <a:bodyPr wrap="none">
            <a:prstTxWarp prst="textNoShape">
              <a:avLst/>
            </a:prstTxWarp>
            <a:spAutoFit/>
          </a:bodyPr>
          <a:lstStyle/>
          <a:p>
            <a:pPr>
              <a:defRPr/>
            </a:pPr>
            <a:r>
              <a:rPr lang="en-US" sz="2800" dirty="0">
                <a:solidFill>
                  <a:srgbClr val="FF6600"/>
                </a:solidFill>
                <a:effectLst>
                  <a:outerShdw blurRad="38100" dist="38100" dir="2700000" algn="tl">
                    <a:srgbClr val="DDDDDD"/>
                  </a:outerShdw>
                </a:effectLst>
              </a:rPr>
              <a:t>Re + I – </a:t>
            </a:r>
            <a:r>
              <a:rPr lang="en-US" sz="2800" dirty="0" smtClean="0">
                <a:solidFill>
                  <a:srgbClr val="FF6600"/>
                </a:solidFill>
                <a:effectLst>
                  <a:outerShdw blurRad="38100" dist="38100" dir="2700000" algn="tl">
                    <a:srgbClr val="DDDDDD"/>
                  </a:outerShdw>
                </a:effectLst>
              </a:rPr>
              <a:t>ET </a:t>
            </a:r>
            <a:r>
              <a:rPr lang="en-US" sz="2800" dirty="0">
                <a:solidFill>
                  <a:srgbClr val="FF6600"/>
                </a:solidFill>
                <a:effectLst>
                  <a:outerShdw blurRad="38100" dist="38100" dir="2700000" algn="tl">
                    <a:srgbClr val="DDDDDD"/>
                  </a:outerShdw>
                </a:effectLst>
              </a:rPr>
              <a:t>– D – RO = 0</a:t>
            </a:r>
          </a:p>
        </p:txBody>
      </p:sp>
      <p:sp>
        <p:nvSpPr>
          <p:cNvPr id="27660" name="Text Box 164"/>
          <p:cNvSpPr txBox="1">
            <a:spLocks noChangeArrowheads="1"/>
          </p:cNvSpPr>
          <p:nvPr/>
        </p:nvSpPr>
        <p:spPr bwMode="auto">
          <a:xfrm>
            <a:off x="4454525" y="5260817"/>
            <a:ext cx="4495800" cy="2225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a:latin typeface="Arial" pitchFamily="-108" charset="0"/>
              </a:rPr>
              <a:t>That makes the amount of irrigation necessary the deference between the evapotranspiration and effective rainfall</a:t>
            </a:r>
          </a:p>
          <a:p>
            <a:pPr>
              <a:spcBef>
                <a:spcPct val="50000"/>
              </a:spcBef>
            </a:pPr>
            <a:endParaRPr lang="en-US" sz="2000" b="1" dirty="0">
              <a:latin typeface="Arial" pitchFamily="-108" charset="0"/>
            </a:endParaRPr>
          </a:p>
          <a:p>
            <a:pPr>
              <a:spcBef>
                <a:spcPct val="50000"/>
              </a:spcBef>
            </a:pPr>
            <a:endParaRPr lang="en-US" sz="2000" b="1" dirty="0">
              <a:latin typeface="Arial" pitchFamily="-108" charset="0"/>
            </a:endParaRPr>
          </a:p>
        </p:txBody>
      </p:sp>
      <p:sp>
        <p:nvSpPr>
          <p:cNvPr id="160" name="TextBox 159"/>
          <p:cNvSpPr txBox="1"/>
          <p:nvPr/>
        </p:nvSpPr>
        <p:spPr>
          <a:xfrm>
            <a:off x="250133" y="5792376"/>
            <a:ext cx="2963021" cy="246221"/>
          </a:xfrm>
          <a:prstGeom prst="rect">
            <a:avLst/>
          </a:prstGeom>
          <a:noFill/>
        </p:spPr>
        <p:txBody>
          <a:bodyPr wrap="square" rtlCol="0">
            <a:spAutoFit/>
          </a:bodyPr>
          <a:lstStyle/>
          <a:p>
            <a:r>
              <a:rPr lang="en-US" sz="1000" dirty="0" smtClean="0"/>
              <a:t>Photo Credits: Mary </a:t>
            </a:r>
            <a:r>
              <a:rPr lang="en-US" sz="1000" dirty="0" err="1" smtClean="0"/>
              <a:t>McCready</a:t>
            </a:r>
            <a:endParaRPr lang="en-US"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047750"/>
          </a:xfrm>
        </p:spPr>
        <p:txBody>
          <a:bodyPr>
            <a:normAutofit/>
          </a:bodyPr>
          <a:lstStyle/>
          <a:p>
            <a:pPr>
              <a:defRPr/>
            </a:pPr>
            <a:r>
              <a:rPr lang="en-US" sz="4000" dirty="0"/>
              <a:t>Where to find </a:t>
            </a:r>
            <a:r>
              <a:rPr lang="en-US" sz="4000" dirty="0" smtClean="0"/>
              <a:t>ET </a:t>
            </a:r>
            <a:r>
              <a:rPr lang="en-US" sz="4000" dirty="0"/>
              <a:t>for your area</a:t>
            </a:r>
          </a:p>
        </p:txBody>
      </p:sp>
      <p:sp>
        <p:nvSpPr>
          <p:cNvPr id="31747" name="Rectangle 3"/>
          <p:cNvSpPr>
            <a:spLocks noGrp="1" noChangeArrowheads="1"/>
          </p:cNvSpPr>
          <p:nvPr>
            <p:ph idx="1"/>
          </p:nvPr>
        </p:nvSpPr>
        <p:spPr>
          <a:xfrm>
            <a:off x="246063" y="1056305"/>
            <a:ext cx="8651875" cy="5311775"/>
          </a:xfrm>
        </p:spPr>
        <p:txBody>
          <a:bodyPr/>
          <a:lstStyle/>
          <a:p>
            <a:pPr>
              <a:buFontTx/>
              <a:buNone/>
            </a:pPr>
            <a:endParaRPr lang="en-US" sz="2800">
              <a:solidFill>
                <a:schemeClr val="accent2"/>
              </a:solidFill>
            </a:endParaRPr>
          </a:p>
          <a:p>
            <a:pPr>
              <a:buFontTx/>
              <a:buNone/>
            </a:pPr>
            <a:endParaRPr lang="en-US" sz="2800">
              <a:solidFill>
                <a:schemeClr val="accent2"/>
              </a:solidFill>
            </a:endParaRPr>
          </a:p>
        </p:txBody>
      </p:sp>
      <p:pic>
        <p:nvPicPr>
          <p:cNvPr id="145412" name="Picture 4"/>
          <p:cNvPicPr>
            <a:picLocks noChangeAspect="1" noChangeArrowheads="1"/>
          </p:cNvPicPr>
          <p:nvPr/>
        </p:nvPicPr>
        <p:blipFill>
          <a:blip r:embed="rId3"/>
          <a:srcRect l="8838" t="15582" r="59016" b="14149"/>
          <a:stretch>
            <a:fillRect/>
          </a:stretch>
        </p:blipFill>
        <p:spPr bwMode="auto">
          <a:xfrm>
            <a:off x="2695575" y="1770680"/>
            <a:ext cx="5476875" cy="4489450"/>
          </a:xfrm>
          <a:prstGeom prst="rect">
            <a:avLst/>
          </a:prstGeom>
          <a:noFill/>
          <a:ln w="9525">
            <a:noFill/>
            <a:miter lim="800000"/>
            <a:headEnd/>
            <a:tailEnd/>
          </a:ln>
        </p:spPr>
      </p:pic>
      <p:sp>
        <p:nvSpPr>
          <p:cNvPr id="145414" name="Oval 6"/>
          <p:cNvSpPr>
            <a:spLocks noChangeArrowheads="1"/>
          </p:cNvSpPr>
          <p:nvPr/>
        </p:nvSpPr>
        <p:spPr bwMode="auto">
          <a:xfrm>
            <a:off x="2668588" y="2362818"/>
            <a:ext cx="733425" cy="284162"/>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
        <p:nvSpPr>
          <p:cNvPr id="145416" name="Text Box 8"/>
          <p:cNvSpPr txBox="1">
            <a:spLocks noChangeArrowheads="1"/>
          </p:cNvSpPr>
          <p:nvPr/>
        </p:nvSpPr>
        <p:spPr bwMode="auto">
          <a:xfrm>
            <a:off x="366713" y="2600943"/>
            <a:ext cx="2487612"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Pull Down: </a:t>
            </a:r>
          </a:p>
          <a:p>
            <a:r>
              <a:rPr lang="en-US" sz="2000"/>
              <a:t>Database</a:t>
            </a:r>
          </a:p>
        </p:txBody>
      </p:sp>
      <p:sp>
        <p:nvSpPr>
          <p:cNvPr id="145415" name="Line 7"/>
          <p:cNvSpPr>
            <a:spLocks noChangeShapeType="1"/>
          </p:cNvSpPr>
          <p:nvPr/>
        </p:nvSpPr>
        <p:spPr bwMode="auto">
          <a:xfrm flipV="1">
            <a:off x="1666875" y="2572368"/>
            <a:ext cx="868363" cy="34448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145417" name="Picture 9"/>
          <p:cNvPicPr>
            <a:picLocks noChangeAspect="1" noChangeArrowheads="1"/>
          </p:cNvPicPr>
          <p:nvPr/>
        </p:nvPicPr>
        <p:blipFill>
          <a:blip r:embed="rId4"/>
          <a:srcRect l="8992" t="15559" r="58936" b="14757"/>
          <a:stretch>
            <a:fillRect/>
          </a:stretch>
        </p:blipFill>
        <p:spPr bwMode="auto">
          <a:xfrm>
            <a:off x="2566988" y="1578593"/>
            <a:ext cx="6151562" cy="5011737"/>
          </a:xfrm>
          <a:prstGeom prst="rect">
            <a:avLst/>
          </a:prstGeom>
          <a:noFill/>
          <a:ln w="9525">
            <a:noFill/>
            <a:miter lim="800000"/>
            <a:headEnd/>
            <a:tailEnd/>
          </a:ln>
        </p:spPr>
      </p:pic>
      <p:sp>
        <p:nvSpPr>
          <p:cNvPr id="145418" name="Text Box 10"/>
          <p:cNvSpPr txBox="1">
            <a:spLocks noChangeArrowheads="1"/>
          </p:cNvSpPr>
          <p:nvPr/>
        </p:nvSpPr>
        <p:spPr bwMode="auto">
          <a:xfrm>
            <a:off x="339725" y="3532805"/>
            <a:ext cx="2487613"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Choose: </a:t>
            </a:r>
          </a:p>
          <a:p>
            <a:r>
              <a:rPr lang="en-US" sz="2000"/>
              <a:t>Chart Historical Data</a:t>
            </a:r>
          </a:p>
        </p:txBody>
      </p:sp>
      <p:sp>
        <p:nvSpPr>
          <p:cNvPr id="145419" name="Oval 11"/>
          <p:cNvSpPr>
            <a:spLocks noChangeArrowheads="1"/>
          </p:cNvSpPr>
          <p:nvPr/>
        </p:nvSpPr>
        <p:spPr bwMode="auto">
          <a:xfrm>
            <a:off x="2503488" y="3083543"/>
            <a:ext cx="1468437" cy="328612"/>
          </a:xfrm>
          <a:prstGeom prst="ellipse">
            <a:avLst/>
          </a:prstGeom>
          <a:noFill/>
          <a:ln w="9525">
            <a:solidFill>
              <a:srgbClr val="FF0000"/>
            </a:solidFill>
            <a:round/>
            <a:headEnd/>
            <a:tailEnd/>
          </a:ln>
        </p:spPr>
        <p:txBody>
          <a:bodyPr wrap="none" anchor="ctr">
            <a:prstTxWarp prst="textNoShape">
              <a:avLst/>
            </a:prstTxWarp>
          </a:bodyPr>
          <a:lstStyle/>
          <a:p>
            <a:endParaRPr lang="en-US"/>
          </a:p>
        </p:txBody>
      </p:sp>
      <p:sp>
        <p:nvSpPr>
          <p:cNvPr id="145420" name="Line 12"/>
          <p:cNvSpPr>
            <a:spLocks noChangeShapeType="1"/>
          </p:cNvSpPr>
          <p:nvPr/>
        </p:nvSpPr>
        <p:spPr bwMode="auto">
          <a:xfrm flipV="1">
            <a:off x="1498600" y="3335955"/>
            <a:ext cx="930275" cy="40481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4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541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454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54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541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54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5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nimBg="1"/>
      <p:bldP spid="145416" grpId="0"/>
      <p:bldP spid="145415" grpId="0" animBg="1"/>
      <p:bldP spid="145418" grpId="0"/>
      <p:bldP spid="145419" grpId="0" animBg="1"/>
      <p:bldP spid="145420"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10250</TotalTime>
  <Words>1553</Words>
  <Application>Microsoft PowerPoint</Application>
  <PresentationFormat>On-screen Show (4:3)</PresentationFormat>
  <Paragraphs>308</Paragraphs>
  <Slides>42</Slides>
  <Notes>28</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Default Design</vt:lpstr>
      <vt:lpstr>Slide 1</vt:lpstr>
      <vt:lpstr>Irrigation Scheduling</vt:lpstr>
      <vt:lpstr>Basics of Scheduling</vt:lpstr>
      <vt:lpstr>Basics of Scheduling</vt:lpstr>
      <vt:lpstr>Evapotranspiration</vt:lpstr>
      <vt:lpstr>Rainfall</vt:lpstr>
      <vt:lpstr>Effective Rainfall (Re)</vt:lpstr>
      <vt:lpstr>Slide 8</vt:lpstr>
      <vt:lpstr>Where to find ET for your area</vt:lpstr>
      <vt:lpstr>Where to find ET for your area</vt:lpstr>
      <vt:lpstr>Soil hydraulic properties</vt:lpstr>
      <vt:lpstr>Soil Feel and Appearance</vt:lpstr>
      <vt:lpstr>Soil Texture</vt:lpstr>
      <vt:lpstr>Water Holding Capacity (WHC)</vt:lpstr>
      <vt:lpstr>Field Capacity (FC)</vt:lpstr>
      <vt:lpstr>Available Water (AW)</vt:lpstr>
      <vt:lpstr>Available Water (AW) - Example</vt:lpstr>
      <vt:lpstr>Available Water (AW) - Example</vt:lpstr>
      <vt:lpstr>Maximum Allowable depletion</vt:lpstr>
      <vt:lpstr>Available Water vs. Readily Available Water</vt:lpstr>
      <vt:lpstr>Readily Available Water (RAW)</vt:lpstr>
      <vt:lpstr>Readily Available Water (RAW) - Example</vt:lpstr>
      <vt:lpstr>Readily Available Water (RAW) - Example</vt:lpstr>
      <vt:lpstr>Plant Properties</vt:lpstr>
      <vt:lpstr>Plant Density</vt:lpstr>
      <vt:lpstr>Allowable Stress</vt:lpstr>
      <vt:lpstr>When to Irrigate &amp; How much to Irrigate</vt:lpstr>
      <vt:lpstr>When to Apply</vt:lpstr>
      <vt:lpstr>The Checkbook Method</vt:lpstr>
      <vt:lpstr>IFAS Scheduling Recommendations</vt:lpstr>
      <vt:lpstr>IFAS Irrigation Recommendations - Tables</vt:lpstr>
      <vt:lpstr>General Application Rates</vt:lpstr>
      <vt:lpstr>Average Spring/Summer Run Times (2 times / week)</vt:lpstr>
      <vt:lpstr>Fawn Urban Irrigation Scheduler</vt:lpstr>
      <vt:lpstr>Slide 35</vt:lpstr>
      <vt:lpstr>Slide 36</vt:lpstr>
      <vt:lpstr>Water Restrictions</vt:lpstr>
      <vt:lpstr>When Can I Water?</vt:lpstr>
      <vt:lpstr>When can I water? </vt:lpstr>
      <vt:lpstr>Deficit Irrigation</vt:lpstr>
      <vt:lpstr>Scheduling Summary</vt:lpstr>
      <vt:lpstr>Questions?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Preserving Wildlife Habitat in Residential Developments</dc:title>
  <dc:creator> Hal</dc:creator>
  <cp:lastModifiedBy>Mary</cp:lastModifiedBy>
  <cp:revision>500</cp:revision>
  <dcterms:created xsi:type="dcterms:W3CDTF">2009-02-18T21:08:06Z</dcterms:created>
  <dcterms:modified xsi:type="dcterms:W3CDTF">2009-03-02T20:08:56Z</dcterms:modified>
</cp:coreProperties>
</file>