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56" r:id="rId3"/>
    <p:sldId id="436" r:id="rId4"/>
    <p:sldId id="437" r:id="rId5"/>
    <p:sldId id="452" r:id="rId6"/>
    <p:sldId id="450" r:id="rId7"/>
    <p:sldId id="453" r:id="rId8"/>
    <p:sldId id="439" r:id="rId9"/>
    <p:sldId id="451" r:id="rId10"/>
    <p:sldId id="454" r:id="rId11"/>
    <p:sldId id="442" r:id="rId12"/>
    <p:sldId id="446" r:id="rId13"/>
    <p:sldId id="447" r:id="rId14"/>
    <p:sldId id="448" r:id="rId15"/>
    <p:sldId id="449" r:id="rId16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4572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9144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3716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18288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96" d="100"/>
          <a:sy n="96" d="100"/>
        </p:scale>
        <p:origin x="-33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0888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3825" y="8431213"/>
            <a:ext cx="383698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 anchor="b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Preserving Wildlife Habitat in Residential Developments (Part 2)</a:t>
            </a:r>
            <a:r>
              <a:rPr lang="ar-SA" sz="900">
                <a:solidFill>
                  <a:srgbClr val="000000"/>
                </a:solidFill>
                <a:latin typeface="Arial" charset="0"/>
              </a:rPr>
              <a:t>‏</a:t>
            </a:r>
            <a:endParaRPr lang="en-GB" sz="90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776663" y="8429625"/>
            <a:ext cx="2973387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 anchor="b"/>
          <a:lstStyle/>
          <a:p>
            <a: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© 2005 University of Florida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214313" y="412750"/>
            <a:ext cx="6429375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214313" y="8597900"/>
            <a:ext cx="6429375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770313" y="174625"/>
            <a:ext cx="295910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720" tIns="45360" rIns="90720" bIns="4536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fld id="{A3C3A34D-41A7-4690-A80F-54EC7EC39D2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hdr"/>
          </p:nvPr>
        </p:nvSpPr>
        <p:spPr bwMode="auto">
          <a:xfrm>
            <a:off x="127000" y="171450"/>
            <a:ext cx="295910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720" tIns="45360" rIns="90720" bIns="4536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r>
              <a:rPr lang="en-GB"/>
              <a:t>Build Green &amp; Profit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696913" y="4286250"/>
            <a:ext cx="5473700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A57C2C-A15D-4113-993B-E47F8D3B0196}" type="slidenum">
              <a:rPr lang="en-GB"/>
              <a:pPr/>
              <a:t>1</a:t>
            </a:fld>
            <a:endParaRPr lang="en-GB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Build Green &amp; Profit</a:t>
            </a:r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770313" y="174625"/>
            <a:ext cx="296545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/>
          <a:lstStyle/>
          <a:p>
            <a: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5AD26C1-BCB8-4A7A-8A18-5D1C6489E6A5}" type="slidenum"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GB" sz="90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27000" y="17145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Build Green &amp; Profit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770313" y="174625"/>
            <a:ext cx="2970212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/>
          <a:lstStyle/>
          <a:p>
            <a: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3379BBC-7AAB-4637-9A62-92EB3555269A}" type="slidenum"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GB" sz="90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6913" y="4286250"/>
            <a:ext cx="5475287" cy="4114800"/>
          </a:xfrm>
          <a:prstGeom prst="rect">
            <a:avLst/>
          </a:prstGeom>
          <a:solidFill>
            <a:srgbClr val="FFFFFF"/>
          </a:solidFill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2F3D-21D5-4149-9914-44C3118EE8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 Green &amp; Profit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2F3D-21D5-4149-9914-44C3118EE85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 Green &amp; Profit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2F3D-21D5-4149-9914-44C3118EE8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 Green &amp; Profit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2F3D-21D5-4149-9914-44C3118EE8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 Green &amp; Profit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2F3D-21D5-4149-9914-44C3118EE8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 Green &amp; Profit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2F3D-21D5-4149-9914-44C3118EE8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 Green &amp; Profit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2F3D-21D5-4149-9914-44C3118EE8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 Green &amp; Profit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2F3D-21D5-4149-9914-44C3118EE8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 Green &amp; Profit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2F3D-21D5-4149-9914-44C3118EE8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 Green &amp; Profit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2F3D-21D5-4149-9914-44C3118EE8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 Green &amp; Profit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2F3D-21D5-4149-9914-44C3118EE8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 Green &amp; Profit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2F3D-21D5-4149-9914-44C3118EE8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 Green &amp; Profit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82825" cy="646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97663" cy="646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152525"/>
            <a:ext cx="4243387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52525"/>
            <a:ext cx="4244975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502204" y="6581001"/>
            <a:ext cx="1641796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© University of Florida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82825" cy="646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97663" cy="646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152525"/>
            <a:ext cx="4243387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52525"/>
            <a:ext cx="4244975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0825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3663" y="6540500"/>
            <a:ext cx="1252537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152525"/>
            <a:ext cx="8640762" cy="531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2888" cy="104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5pPr>
      <a:lvl6pPr marL="4572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6pPr>
      <a:lvl7pPr marL="9144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7pPr>
      <a:lvl8pPr marL="13716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8pPr>
      <a:lvl9pPr marL="18288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9pPr>
    </p:titleStyle>
    <p:bodyStyle>
      <a:lvl1pPr marL="331788" indent="-331788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1838" indent="-274638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Wingdings" charset="2"/>
        <a:buChar char="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lum bright="-10000" contrast="-10000"/>
          </a:blip>
          <a:srcRect t="12500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lum bright="100000" contrast="-100000"/>
          </a:blip>
          <a:srcRect/>
          <a:stretch>
            <a:fillRect/>
          </a:stretch>
        </p:blipFill>
        <p:spPr bwMode="auto">
          <a:xfrm>
            <a:off x="2743200" y="533400"/>
            <a:ext cx="3656013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152525"/>
            <a:ext cx="8640762" cy="531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2888" cy="104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5pPr>
      <a:lvl6pPr marL="4572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6pPr>
      <a:lvl7pPr marL="9144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7pPr>
      <a:lvl8pPr marL="13716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8pPr>
      <a:lvl9pPr marL="18288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9pPr>
    </p:titleStyle>
    <p:bodyStyle>
      <a:lvl1pPr marL="331788" indent="-331788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1838" indent="-274638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Wingdings" charset="2"/>
        <a:buChar char="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4495799"/>
            <a:ext cx="8096250" cy="218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spcBef>
                <a:spcPts val="52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Michael D. Dukes, Ph.D., P.E.</a:t>
            </a:r>
          </a:p>
          <a:p>
            <a:pPr algn="ctr">
              <a:lnSpc>
                <a:spcPct val="90000"/>
              </a:lnSpc>
              <a:spcBef>
                <a:spcPts val="52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Agricultural </a:t>
            </a: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&amp; Biological Engineering</a:t>
            </a:r>
          </a:p>
          <a:p>
            <a:pPr algn="ctr">
              <a:lnSpc>
                <a:spcPct val="90000"/>
              </a:lnSpc>
              <a:spcBef>
                <a:spcPts val="52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Institute of Food and Agricultural Sciences (IFAS)</a:t>
            </a:r>
            <a:r>
              <a:rPr lang="ar-S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‏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47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Landscape Fundamentals IST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Wimauma</a:t>
            </a: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, FL, Feb 10, 2009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1333500"/>
            <a:ext cx="8096250" cy="234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33CC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DejaVu Sans" charset="0"/>
                <a:cs typeface="DejaVu Sans" charset="0"/>
              </a:rPr>
              <a:t>Smart Water Application Technologies – SWAT &amp; USEPA Water Sense</a:t>
            </a:r>
            <a:endParaRPr lang="en-GB" sz="4800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controller test around a “hypothetical” landscape</a:t>
            </a:r>
          </a:p>
          <a:p>
            <a:r>
              <a:rPr lang="en-US" dirty="0" smtClean="0"/>
              <a:t>15 ET controllers tested to date</a:t>
            </a:r>
          </a:p>
          <a:p>
            <a:r>
              <a:rPr lang="en-US" dirty="0" smtClean="0"/>
              <a:t>3 Soil moisture sensors (not controllers) tested to date</a:t>
            </a:r>
          </a:p>
          <a:p>
            <a:r>
              <a:rPr lang="en-US" dirty="0" smtClean="0"/>
              <a:t>Rain sensor protocol comments addressed and posted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 Water Sense program modeled after Energy Star</a:t>
            </a:r>
          </a:p>
          <a:p>
            <a:r>
              <a:rPr lang="en-US" dirty="0" smtClean="0"/>
              <a:t>http://www.epa.gov/watersense/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590800"/>
            <a:ext cx="2114550" cy="209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/>
          <a:srcRect l="1099" t="11652" r="2198" b="956"/>
          <a:stretch>
            <a:fillRect/>
          </a:stretch>
        </p:blipFill>
        <p:spPr bwMode="auto">
          <a:xfrm>
            <a:off x="0" y="-1"/>
            <a:ext cx="9144000" cy="649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Sense Labeled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Labels for “</a:t>
            </a:r>
            <a:r>
              <a:rPr lang="en-US" i="1" dirty="0" smtClean="0"/>
              <a:t>water conserving</a:t>
            </a:r>
            <a:r>
              <a:rPr lang="en-US" dirty="0" smtClean="0"/>
              <a:t>” products</a:t>
            </a:r>
          </a:p>
          <a:p>
            <a:pPr lvl="1"/>
            <a:r>
              <a:rPr lang="en-US" dirty="0" smtClean="0"/>
              <a:t>Bathroom sink faucets</a:t>
            </a:r>
          </a:p>
          <a:p>
            <a:pPr lvl="1"/>
            <a:r>
              <a:rPr lang="en-US" dirty="0" smtClean="0"/>
              <a:t>Flushing urinals</a:t>
            </a:r>
          </a:p>
          <a:p>
            <a:pPr lvl="1"/>
            <a:r>
              <a:rPr lang="en-US" dirty="0" smtClean="0"/>
              <a:t>High efficiency toilets (HET’s)</a:t>
            </a:r>
          </a:p>
          <a:p>
            <a:pPr lvl="1"/>
            <a:r>
              <a:rPr lang="en-US" dirty="0" smtClean="0"/>
              <a:t>IA certification programs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Weather or sensor-based irrigation control technologies - DRAFT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Sense &amp; Irrigation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 examining SWAT protocol (ET controllers) for adoption</a:t>
            </a:r>
          </a:p>
          <a:p>
            <a:pPr lvl="1"/>
            <a:r>
              <a:rPr lang="en-US" dirty="0" smtClean="0"/>
              <a:t>Discussion of testing in two climates (CA &amp; FL??)</a:t>
            </a:r>
          </a:p>
          <a:p>
            <a:pPr lvl="1"/>
            <a:r>
              <a:rPr lang="en-US" dirty="0" smtClean="0"/>
              <a:t>Testing funded by manufacturers (&lt;50%) and state funds in CA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Smart Water Application Technology (SWAT)?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SWAT </a:t>
            </a:r>
            <a:r>
              <a:rPr lang="en-US" dirty="0" smtClean="0">
                <a:sym typeface="Wingdings" pitchFamily="2" charset="2"/>
              </a:rPr>
              <a:t> Irrigation technologies designed to conserve water</a:t>
            </a:r>
          </a:p>
          <a:p>
            <a:r>
              <a:rPr lang="en-US" dirty="0" smtClean="0">
                <a:sym typeface="Wingdings" pitchFamily="2" charset="2"/>
              </a:rPr>
              <a:t>http://www.irrigation.org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3"/>
          <a:srcRect l="833" t="11045" r="2500" b="592"/>
          <a:stretch>
            <a:fillRect/>
          </a:stretch>
        </p:blipFill>
        <p:spPr bwMode="auto">
          <a:xfrm>
            <a:off x="0" y="-1"/>
            <a:ext cx="9144000" cy="630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Smart Water Application Technology (SWAT)?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SWAT </a:t>
            </a:r>
            <a:r>
              <a:rPr lang="en-US" dirty="0" smtClean="0">
                <a:sym typeface="Wingdings" pitchFamily="2" charset="2"/>
              </a:rPr>
              <a:t> Irrigation technologies designed to conserve water</a:t>
            </a:r>
          </a:p>
          <a:p>
            <a:r>
              <a:rPr lang="en-US" dirty="0" smtClean="0">
                <a:sym typeface="Wingdings" pitchFamily="2" charset="2"/>
              </a:rPr>
              <a:t>http://www.irrigation.org</a:t>
            </a:r>
            <a:endParaRPr lang="en-US" dirty="0" smtClean="0"/>
          </a:p>
          <a:p>
            <a:r>
              <a:rPr lang="en-US" dirty="0" smtClean="0"/>
              <a:t>SWAT concept created approx. 2001 by Irrigation Association (IA) &amp; water purveyors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3"/>
          <a:srcRect l="833" t="11045" r="2500" b="592"/>
          <a:stretch>
            <a:fillRect/>
          </a:stretch>
        </p:blipFill>
        <p:spPr bwMode="auto">
          <a:xfrm>
            <a:off x="0" y="-1"/>
            <a:ext cx="9144000" cy="630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4114800" y="4343400"/>
            <a:ext cx="12192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Smart Water Application Technology (SWAT)?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SWAT </a:t>
            </a:r>
            <a:r>
              <a:rPr lang="en-US" dirty="0" smtClean="0">
                <a:sym typeface="Wingdings" pitchFamily="2" charset="2"/>
              </a:rPr>
              <a:t> Irrigation technologies designed to conserve water</a:t>
            </a:r>
          </a:p>
          <a:p>
            <a:r>
              <a:rPr lang="en-US" dirty="0" smtClean="0">
                <a:sym typeface="Wingdings" pitchFamily="2" charset="2"/>
              </a:rPr>
              <a:t>http://www.irrigation.org</a:t>
            </a:r>
            <a:endParaRPr lang="en-US" dirty="0" smtClean="0"/>
          </a:p>
          <a:p>
            <a:r>
              <a:rPr lang="en-US" dirty="0" smtClean="0"/>
              <a:t>SWAT concept created approx. 2001 by Irrigation Association (IA) &amp; water purveyors</a:t>
            </a:r>
          </a:p>
          <a:p>
            <a:r>
              <a:rPr lang="en-US" dirty="0" smtClean="0"/>
              <a:t>Current test protocols</a:t>
            </a:r>
          </a:p>
          <a:p>
            <a:pPr lvl="1"/>
            <a:r>
              <a:rPr lang="en-US" dirty="0" smtClean="0"/>
              <a:t>Evapotranspiration (ET) controllers</a:t>
            </a:r>
          </a:p>
          <a:p>
            <a:pPr lvl="1"/>
            <a:r>
              <a:rPr lang="en-US" dirty="0" smtClean="0"/>
              <a:t>Soil moisture sensor (SMS) controllers - draft</a:t>
            </a:r>
          </a:p>
          <a:p>
            <a:pPr lvl="1"/>
            <a:r>
              <a:rPr lang="en-US" dirty="0" smtClean="0"/>
              <a:t>Rain sensors (RS) - draft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/>
          <a:srcRect l="1064" t="11280" r="2128" b="733"/>
          <a:stretch>
            <a:fillRect/>
          </a:stretch>
        </p:blipFill>
        <p:spPr bwMode="auto">
          <a:xfrm>
            <a:off x="0" y="-1"/>
            <a:ext cx="9144000" cy="646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/>
          <a:srcRect l="1064" t="11280" r="2128" b="733"/>
          <a:stretch>
            <a:fillRect/>
          </a:stretch>
        </p:blipFill>
        <p:spPr bwMode="auto">
          <a:xfrm>
            <a:off x="0" y="-1"/>
            <a:ext cx="9144000" cy="646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4038600" y="228600"/>
            <a:ext cx="12192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/>
          <a:srcRect l="1099" t="11652" r="1099" b="956"/>
          <a:stretch>
            <a:fillRect/>
          </a:stretch>
        </p:blipFill>
        <p:spPr bwMode="auto">
          <a:xfrm>
            <a:off x="0" y="0"/>
            <a:ext cx="9144000" cy="648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1981200" y="2819400"/>
            <a:ext cx="15240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DejaVu Sans"/>
        <a:cs typeface="DejaVu Sans"/>
      </a:majorFont>
      <a:minorFont>
        <a:latin typeface="Trebuchet M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DejaVu Sans"/>
        <a:cs typeface="DejaVu Sans"/>
      </a:majorFont>
      <a:minorFont>
        <a:latin typeface="Trebuchet M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349</Words>
  <PresentationFormat>On-screen Show (4:3)</PresentationFormat>
  <Paragraphs>71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Slide 1</vt:lpstr>
      <vt:lpstr>What is Smart Water Application Technology (SWAT)?</vt:lpstr>
      <vt:lpstr>Slide 3</vt:lpstr>
      <vt:lpstr>What is Smart Water Application Technology (SWAT)?</vt:lpstr>
      <vt:lpstr>Slide 5</vt:lpstr>
      <vt:lpstr>What is Smart Water Application Technology (SWAT)?</vt:lpstr>
      <vt:lpstr>Slide 7</vt:lpstr>
      <vt:lpstr>Slide 8</vt:lpstr>
      <vt:lpstr>Slide 9</vt:lpstr>
      <vt:lpstr>Test Protocols</vt:lpstr>
      <vt:lpstr>Water Sense</vt:lpstr>
      <vt:lpstr>Slide 12</vt:lpstr>
      <vt:lpstr>Water Sense Labeled Products</vt:lpstr>
      <vt:lpstr>Water Sense &amp; Irrigation Controllers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Dukes</dc:creator>
  <cp:lastModifiedBy>Michael Dukes</cp:lastModifiedBy>
  <cp:revision>63</cp:revision>
  <dcterms:modified xsi:type="dcterms:W3CDTF">2009-03-26T21:05:28Z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-1055617384</vt:i4>
  </property>
  <property fmtid="{D5CDD505-2E9C-101B-9397-08002B2CF9AE}" pid="3" name="_NewReviewCycle">
    <vt:lpwstr/>
  </property>
  <property fmtid="{D5CDD505-2E9C-101B-9397-08002B2CF9AE}" pid="4" name="_EmailSubject">
    <vt:lpwstr>UF/IFAS Presentations - Irrigation PowerPoints added</vt:lpwstr>
  </property>
  <property fmtid="{D5CDD505-2E9C-101B-9397-08002B2CF9AE}" pid="5" name="_AuthorEmail">
    <vt:lpwstr>mddukes@ufl.edu</vt:lpwstr>
  </property>
  <property fmtid="{D5CDD505-2E9C-101B-9397-08002B2CF9AE}" pid="6" name="_AuthorEmailDisplayName">
    <vt:lpwstr>Dukes,Michael D</vt:lpwstr>
  </property>
</Properties>
</file>