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57" r:id="rId3"/>
    <p:sldId id="258" r:id="rId4"/>
    <p:sldId id="273"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5" r:id="rId18"/>
    <p:sldId id="272" r:id="rId19"/>
    <p:sldId id="27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6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2A361D3-6C7A-48E3-B174-DAEF7DF203EC}" type="datetimeFigureOut">
              <a:rPr lang="en-US" smtClean="0"/>
              <a:pPr/>
              <a:t>4/24/2009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23BA6E0-B12F-45F8-B3AE-CA6A3845A30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D06165F-511E-4124-A594-1245AC952FA5}" type="datetimeFigureOut">
              <a:rPr lang="en-US" smtClean="0"/>
              <a:pPr/>
              <a:t>4/24/2009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40F9A2-9456-4BE9-80AC-6421C8BC64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40F9A2-9456-4BE9-80AC-6421C8BC645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40F9A2-9456-4BE9-80AC-6421C8BC645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40F9A2-9456-4BE9-80AC-6421C8BC645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40F9A2-9456-4BE9-80AC-6421C8BC645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40F9A2-9456-4BE9-80AC-6421C8BC645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34EF89-CEED-49A2-BFF8-1BF1D7C0F11E}" type="slidenum">
              <a:rPr lang="en-US"/>
              <a:pPr/>
              <a:t>14</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xfrm>
            <a:off x="934720" y="4415790"/>
            <a:ext cx="5140960" cy="4183380"/>
          </a:xfrm>
        </p:spPr>
        <p:txBody>
          <a:bodyPr/>
          <a:lstStyle/>
          <a:p>
            <a:r>
              <a:rPr lang="en-US">
                <a:solidFill>
                  <a:srgbClr val="000000"/>
                </a:solidFill>
                <a:cs typeface="Arial" charset="0"/>
              </a:rPr>
              <a:t>Sorgolene is found in the root exudates of most sorghum species and has been shown to be a very potent allelotoxin that disrupts mitochondrial functions and inhibits photosynthesis.</a:t>
            </a:r>
            <a:r>
              <a:rPr lang="en-US">
                <a:cs typeface="Times New Roman" pitchFamily="18" charset="0"/>
              </a:rPr>
              <a:t> </a:t>
            </a:r>
          </a:p>
          <a:p>
            <a:endParaRPr lang="en-US"/>
          </a:p>
          <a:p>
            <a:r>
              <a:rPr lang="en-US"/>
              <a:t>Variety selection – transplants, fast germinator, bush type or vining (beans), trellis</a:t>
            </a:r>
          </a:p>
          <a:p>
            <a:r>
              <a:rPr lang="en-US"/>
              <a:t>Intercropping – several crops can supress weeds that grow near them (Worsham, 1989) including beets, lupine, corn, wheat, oats, peas buckwheat, millet, barley, rye and cucumber. Due to  allelopathy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3F12C7-41CF-42E6-9096-ED39A9A68B02}" type="slidenum">
              <a:rPr lang="en-US"/>
              <a:pPr/>
              <a:t>15</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934720" y="4415790"/>
            <a:ext cx="5140960" cy="4183380"/>
          </a:xfrm>
        </p:spPr>
        <p:txBody>
          <a:bodyPr/>
          <a:lstStyle/>
          <a:p>
            <a:r>
              <a:rPr lang="en-US"/>
              <a:t>Plastic – weed propagules die, also germinated weeds (heat). Also, under plastic, atmospheric gases o2 and co2 accumulate, and imbalance detrimental. Ethylene and acetylaldehyde also present. Moisture necessary to ensure thermal sensitivity of weeds, improve heat conduction, and ensure biological activity during solarization. Duration and type of plastic important. Typically, weeds die only in top 4-5 inches. Duration 3-10 weeks. Summer best. </a:t>
            </a:r>
          </a:p>
          <a:p>
            <a:r>
              <a:rPr lang="en-US"/>
              <a:t>Heat – soil solarization preplant, 122 degrees with thermal infrared retentive films (TIR) + kills nutsedge (Chase, weed sci, 1999)</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40F9A2-9456-4BE9-80AC-6421C8BC645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40F9A2-9456-4BE9-80AC-6421C8BC645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40F9A2-9456-4BE9-80AC-6421C8BC645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24C89F-C214-4F0B-9D6B-87227354FAED}" type="slidenum">
              <a:rPr lang="en-US"/>
              <a:pPr/>
              <a:t>19</a:t>
            </a:fld>
            <a:endParaRPr lang="en-US"/>
          </a:p>
        </p:txBody>
      </p:sp>
      <p:sp>
        <p:nvSpPr>
          <p:cNvPr id="155650" name="Rectangle 2"/>
          <p:cNvSpPr>
            <a:spLocks noGrp="1" noRot="1" noChangeAspect="1" noChangeArrowheads="1" noTextEdit="1"/>
          </p:cNvSpPr>
          <p:nvPr>
            <p:ph type="sldImg"/>
          </p:nvPr>
        </p:nvSpPr>
        <p:spPr>
          <a:xfrm>
            <a:off x="1184275" y="695325"/>
            <a:ext cx="4648200" cy="3486150"/>
          </a:xfrm>
          <a:ln/>
        </p:spPr>
      </p:sp>
      <p:sp>
        <p:nvSpPr>
          <p:cNvPr id="155651" name="Rectangle 3"/>
          <p:cNvSpPr>
            <a:spLocks noGrp="1" noChangeArrowheads="1"/>
          </p:cNvSpPr>
          <p:nvPr>
            <p:ph type="body" idx="1"/>
          </p:nvPr>
        </p:nvSpPr>
        <p:spPr>
          <a:xfrm>
            <a:off x="701675" y="4416427"/>
            <a:ext cx="5607050" cy="418465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40F9A2-9456-4BE9-80AC-6421C8BC645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40F9A2-9456-4BE9-80AC-6421C8BC645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40F9A2-9456-4BE9-80AC-6421C8BC645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40F9A2-9456-4BE9-80AC-6421C8BC645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40F9A2-9456-4BE9-80AC-6421C8BC645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40F9A2-9456-4BE9-80AC-6421C8BC645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40F9A2-9456-4BE9-80AC-6421C8BC645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40F9A2-9456-4BE9-80AC-6421C8BC645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3" descr="C:\Documents and Settings\losborne.UFAD\Local Settings\Temporary Internet Files\Content.IE5\L63KSDLH\MPj04074640000[1].jpg"/>
          <p:cNvPicPr>
            <a:picLocks noChangeAspect="1" noChangeArrowheads="1"/>
          </p:cNvPicPr>
          <p:nvPr/>
        </p:nvPicPr>
        <p:blipFill>
          <a:blip r:embed="rId2">
            <a:lum/>
          </a:blip>
          <a:srcRect/>
          <a:stretch>
            <a:fillRect/>
          </a:stretch>
        </p:blipFill>
        <p:spPr bwMode="auto">
          <a:xfrm>
            <a:off x="79553" y="0"/>
            <a:ext cx="8984893" cy="6858000"/>
          </a:xfrm>
          <a:prstGeom prst="rect">
            <a:avLst/>
          </a:prstGeom>
          <a:noFill/>
        </p:spPr>
      </p:pic>
      <p:sp>
        <p:nvSpPr>
          <p:cNvPr id="2" name="Title 1"/>
          <p:cNvSpPr>
            <a:spLocks noGrp="1"/>
          </p:cNvSpPr>
          <p:nvPr>
            <p:ph type="ctrTitle"/>
          </p:nvPr>
        </p:nvSpPr>
        <p:spPr>
          <a:xfrm>
            <a:off x="838200" y="381000"/>
            <a:ext cx="7772400" cy="1470025"/>
          </a:xfrm>
          <a:noFill/>
          <a:ln>
            <a:noFill/>
          </a:ln>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5240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87827C-F6B6-4C10-82EE-9F1835C594CB}" type="datetimeFigureOut">
              <a:rPr lang="en-US" smtClean="0"/>
              <a:pPr/>
              <a:t>4/24/2009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E3B25-6811-4EA4-9EDA-149B70CD8EC9}" type="slidenum">
              <a:rPr lang="en-US" smtClean="0"/>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7827C-F6B6-4C10-82EE-9F1835C594CB}" type="datetimeFigureOut">
              <a:rPr lang="en-US" smtClean="0"/>
              <a:pPr/>
              <a:t>4/24/2009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E3B25-6811-4EA4-9EDA-149B70CD8EC9}"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7827C-F6B6-4C10-82EE-9F1835C594CB}" type="datetimeFigureOut">
              <a:rPr lang="en-US" smtClean="0"/>
              <a:pPr/>
              <a:t>4/24/2009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E3B25-6811-4EA4-9EDA-149B70CD8EC9}" type="slidenum">
              <a:rPr lang="en-US" smtClean="0"/>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7827C-F6B6-4C10-82EE-9F1835C594CB}" type="datetimeFigureOut">
              <a:rPr lang="en-US" smtClean="0"/>
              <a:pPr/>
              <a:t>4/24/2009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E3B25-6811-4EA4-9EDA-149B70CD8EC9}" type="slidenum">
              <a:rPr lang="en-US" smtClean="0"/>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87827C-F6B6-4C10-82EE-9F1835C594CB}" type="datetimeFigureOut">
              <a:rPr lang="en-US" smtClean="0"/>
              <a:pPr/>
              <a:t>4/24/2009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E3B25-6811-4EA4-9EDA-149B70CD8EC9}" type="slidenum">
              <a:rPr lang="en-US" smtClean="0"/>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87827C-F6B6-4C10-82EE-9F1835C594CB}" type="datetimeFigureOut">
              <a:rPr lang="en-US" smtClean="0"/>
              <a:pPr/>
              <a:t>4/24/2009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E3B25-6811-4EA4-9EDA-149B70CD8EC9}" type="slidenum">
              <a:rPr lang="en-US" smtClean="0"/>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87827C-F6B6-4C10-82EE-9F1835C594CB}" type="datetimeFigureOut">
              <a:rPr lang="en-US" smtClean="0"/>
              <a:pPr/>
              <a:t>4/24/2009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DE3B25-6811-4EA4-9EDA-149B70CD8EC9}" type="slidenum">
              <a:rPr lang="en-US" smtClean="0"/>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87827C-F6B6-4C10-82EE-9F1835C594CB}" type="datetimeFigureOut">
              <a:rPr lang="en-US" smtClean="0"/>
              <a:pPr/>
              <a:t>4/24/2009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DE3B25-6811-4EA4-9EDA-149B70CD8EC9}" type="slidenum">
              <a:rPr lang="en-US" smtClean="0"/>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7827C-F6B6-4C10-82EE-9F1835C594CB}" type="datetimeFigureOut">
              <a:rPr lang="en-US" smtClean="0"/>
              <a:pPr/>
              <a:t>4/24/2009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DE3B25-6811-4EA4-9EDA-149B70CD8EC9}" type="slidenum">
              <a:rPr lang="en-US" smtClean="0"/>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7827C-F6B6-4C10-82EE-9F1835C594CB}" type="datetimeFigureOut">
              <a:rPr lang="en-US" smtClean="0"/>
              <a:pPr/>
              <a:t>4/24/2009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E3B25-6811-4EA4-9EDA-149B70CD8EC9}" type="slidenum">
              <a:rPr lang="en-US" smtClean="0"/>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7827C-F6B6-4C10-82EE-9F1835C594CB}" type="datetimeFigureOut">
              <a:rPr lang="en-US" smtClean="0"/>
              <a:pPr/>
              <a:t>4/24/2009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E3B25-6811-4EA4-9EDA-149B70CD8EC9}" type="slidenum">
              <a:rPr lang="en-US" smtClean="0"/>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noFill/>
          <a:ln w="38100">
            <a:solidFill>
              <a:schemeClr val="accent1">
                <a:lumMod val="75000"/>
              </a:schemeClr>
            </a:solidFill>
          </a:ln>
        </p:spPr>
        <p:style>
          <a:lnRef idx="0">
            <a:schemeClr val="dk1"/>
          </a:lnRef>
          <a:fillRef idx="3">
            <a:schemeClr val="dk1"/>
          </a:fillRef>
          <a:effectRef idx="3">
            <a:schemeClr val="dk1"/>
          </a:effectRef>
          <a:fontRef idx="none"/>
        </p:style>
        <p:txBody>
          <a:bodyPr vert="horz" lIns="91440" tIns="45720" rIns="91440" bIns="45720" rtlCol="0" anchor="ctr">
            <a:normAutofit/>
            <a:sp3d extrusionH="57150">
              <a:bevelT w="38100" h="38100"/>
            </a:sp3d>
          </a:bodyPr>
          <a:lstStyle/>
          <a:p>
            <a:r>
              <a:rPr lang="en-US" smtClean="0"/>
              <a:t>Click to edit Master title style</a:t>
            </a:r>
            <a:endParaRPr lang="en-US"/>
          </a:p>
        </p:txBody>
      </p:sp>
      <p:sp>
        <p:nvSpPr>
          <p:cNvPr id="3" name="Text Placeholder 2"/>
          <p:cNvSpPr>
            <a:spLocks noGrp="1"/>
          </p:cNvSpPr>
          <p:nvPr>
            <p:ph type="body" idx="1"/>
          </p:nvPr>
        </p:nvSpPr>
        <p:spPr>
          <a:xfrm>
            <a:off x="381000" y="1600200"/>
            <a:ext cx="8305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7827C-F6B6-4C10-82EE-9F1835C594CB}" type="datetimeFigureOut">
              <a:rPr lang="en-US" smtClean="0"/>
              <a:pPr/>
              <a:t>4/24/2009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E3B25-6811-4EA4-9EDA-149B70CD8EC9}" type="slidenum">
              <a:rPr lang="en-US" smtClean="0"/>
              <a:pPr/>
              <a:t>‹#›</a:t>
            </a:fld>
            <a:endParaRPr lang="en-US"/>
          </a:p>
        </p:txBody>
      </p:sp>
      <p:pic>
        <p:nvPicPr>
          <p:cNvPr id="3076" name="Picture 4" descr="C:\Documents and Settings\losborne.UFAD\Local Settings\Temporary Internet Files\Content.IE5\L63KSDLH\MCj01978290000[1].wmf"/>
          <p:cNvPicPr>
            <a:picLocks noChangeAspect="1" noChangeArrowheads="1"/>
          </p:cNvPicPr>
          <p:nvPr/>
        </p:nvPicPr>
        <p:blipFill>
          <a:blip r:embed="rId13"/>
          <a:srcRect/>
          <a:stretch>
            <a:fillRect/>
          </a:stretch>
        </p:blipFill>
        <p:spPr bwMode="auto">
          <a:xfrm>
            <a:off x="8077199" y="5078884"/>
            <a:ext cx="1079501" cy="1829916"/>
          </a:xfrm>
          <a:prstGeom prst="rect">
            <a:avLst/>
          </a:prstGeom>
          <a:noFill/>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ctr" defTabSz="914400" rtl="0" eaLnBrk="1" latinLnBrk="0" hangingPunct="1">
        <a:spcBef>
          <a:spcPct val="0"/>
        </a:spcBef>
        <a:buNone/>
        <a:defRPr sz="48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Clr>
          <a:schemeClr val="accent1">
            <a:lumMod val="75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buClr>
        <a:buSzPct val="80000"/>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lumMod val="7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ars.usda.gov/is/graphics/photos/oct99/k8607-4.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gif"/></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gif"/><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686800" cy="1470025"/>
          </a:xfrm>
        </p:spPr>
        <p:txBody>
          <a:bodyPr>
            <a:noAutofit/>
          </a:bodyPr>
          <a:lstStyle/>
          <a:p>
            <a:r>
              <a:rPr lang="en-US" sz="6000" dirty="0" smtClean="0"/>
              <a:t>Small Farms Weed Management Strategies</a:t>
            </a:r>
            <a:endParaRPr lang="en-US" sz="6000" dirty="0"/>
          </a:p>
        </p:txBody>
      </p:sp>
      <p:sp>
        <p:nvSpPr>
          <p:cNvPr id="6" name="Subtitle 2"/>
          <p:cNvSpPr>
            <a:spLocks noGrp="1"/>
          </p:cNvSpPr>
          <p:nvPr>
            <p:ph type="subTitle" idx="1"/>
          </p:nvPr>
        </p:nvSpPr>
        <p:spPr>
          <a:xfrm>
            <a:off x="2895600" y="4648200"/>
            <a:ext cx="4953000" cy="2057400"/>
          </a:xfrm>
          <a:noFill/>
          <a:ln w="38100">
            <a:noFill/>
          </a:ln>
        </p:spPr>
        <p:txBody>
          <a:bodyPr vert="horz" lIns="91440" tIns="45720" rIns="91440" bIns="45720" rtlCol="0" anchor="ctr">
            <a:noAutofit/>
            <a:sp3d extrusionH="57150">
              <a:bevelT w="38100" h="38100"/>
            </a:sp3d>
          </a:bodyPr>
          <a:lstStyle/>
          <a:p>
            <a:pPr>
              <a:spcBef>
                <a:spcPct val="0"/>
              </a:spcBef>
            </a:pPr>
            <a:r>
              <a:rPr lang="en-US" sz="2800" b="1" dirty="0" smtClean="0">
                <a:solidFill>
                  <a:schemeClr val="accent1">
                    <a:lumMod val="75000"/>
                  </a:schemeClr>
                </a:solidFill>
                <a:latin typeface="+mj-lt"/>
                <a:ea typeface="+mj-ea"/>
                <a:cs typeface="+mj-cs"/>
              </a:rPr>
              <a:t>Bob Hochmuth </a:t>
            </a:r>
          </a:p>
          <a:p>
            <a:pPr>
              <a:spcBef>
                <a:spcPct val="0"/>
              </a:spcBef>
            </a:pPr>
            <a:r>
              <a:rPr lang="en-US" sz="1800" b="1" dirty="0" smtClean="0">
                <a:solidFill>
                  <a:schemeClr val="tx2"/>
                </a:solidFill>
                <a:latin typeface="+mj-lt"/>
                <a:ea typeface="+mj-ea"/>
                <a:cs typeface="+mj-cs"/>
              </a:rPr>
              <a:t>Multi County Extension Agent</a:t>
            </a:r>
          </a:p>
          <a:p>
            <a:pPr>
              <a:spcBef>
                <a:spcPct val="0"/>
              </a:spcBef>
            </a:pPr>
            <a:r>
              <a:rPr lang="en-US" sz="1800" b="1" dirty="0" smtClean="0">
                <a:solidFill>
                  <a:schemeClr val="tx2"/>
                </a:solidFill>
                <a:latin typeface="+mj-lt"/>
                <a:ea typeface="+mj-ea"/>
                <a:cs typeface="+mj-cs"/>
              </a:rPr>
              <a:t>UF/IFAS North </a:t>
            </a:r>
            <a:r>
              <a:rPr lang="en-US" sz="1800" b="1" dirty="0" smtClean="0">
                <a:solidFill>
                  <a:schemeClr val="tx2"/>
                </a:solidFill>
                <a:latin typeface="+mj-lt"/>
                <a:ea typeface="+mj-ea"/>
                <a:cs typeface="+mj-cs"/>
              </a:rPr>
              <a:t>Florida REC – Suwannee </a:t>
            </a:r>
            <a:r>
              <a:rPr lang="en-US" sz="1800" b="1" dirty="0" smtClean="0">
                <a:solidFill>
                  <a:schemeClr val="tx2"/>
                </a:solidFill>
                <a:latin typeface="+mj-lt"/>
                <a:ea typeface="+mj-ea"/>
                <a:cs typeface="+mj-cs"/>
              </a:rPr>
              <a:t>Valley</a:t>
            </a:r>
          </a:p>
          <a:p>
            <a:pPr>
              <a:spcBef>
                <a:spcPct val="0"/>
              </a:spcBef>
            </a:pPr>
            <a:r>
              <a:rPr lang="en-US" sz="2800" b="1" dirty="0" smtClean="0">
                <a:solidFill>
                  <a:schemeClr val="accent1">
                    <a:lumMod val="75000"/>
                  </a:schemeClr>
                </a:solidFill>
                <a:latin typeface="+mj-lt"/>
                <a:ea typeface="+mj-ea"/>
                <a:cs typeface="+mj-cs"/>
              </a:rPr>
              <a:t>Danielle Treadwell</a:t>
            </a:r>
          </a:p>
          <a:p>
            <a:pPr>
              <a:spcBef>
                <a:spcPct val="0"/>
              </a:spcBef>
            </a:pPr>
            <a:r>
              <a:rPr lang="en-US" sz="1800" b="1" dirty="0" smtClean="0">
                <a:solidFill>
                  <a:schemeClr val="tx2"/>
                </a:solidFill>
                <a:latin typeface="+mj-lt"/>
                <a:ea typeface="+mj-ea"/>
                <a:cs typeface="+mj-cs"/>
              </a:rPr>
              <a:t>Assistant Professor</a:t>
            </a:r>
          </a:p>
          <a:p>
            <a:pPr>
              <a:spcBef>
                <a:spcPct val="0"/>
              </a:spcBef>
            </a:pPr>
            <a:r>
              <a:rPr lang="en-US" sz="1800" b="1" dirty="0" smtClean="0">
                <a:solidFill>
                  <a:schemeClr val="tx2"/>
                </a:solidFill>
                <a:latin typeface="+mj-lt"/>
                <a:ea typeface="+mj-ea"/>
                <a:cs typeface="+mj-cs"/>
              </a:rPr>
              <a:t>UF/IFAS Horticultural Sciences Department</a:t>
            </a:r>
            <a:endParaRPr lang="en-US" sz="1800" b="1" dirty="0">
              <a:solidFill>
                <a:schemeClr val="tx2"/>
              </a:solidFill>
              <a:latin typeface="+mj-lt"/>
              <a:ea typeface="+mj-ea"/>
              <a:cs typeface="+mj-cs"/>
            </a:endParaRPr>
          </a:p>
        </p:txBody>
      </p:sp>
      <p:pic>
        <p:nvPicPr>
          <p:cNvPr id="7" name="Picture 6" descr="UF_IFAS_Extension.jpg"/>
          <p:cNvPicPr>
            <a:picLocks noChangeAspect="1"/>
          </p:cNvPicPr>
          <p:nvPr/>
        </p:nvPicPr>
        <p:blipFill>
          <a:blip r:embed="rId3" cstate="print"/>
          <a:stretch>
            <a:fillRect/>
          </a:stretch>
        </p:blipFill>
        <p:spPr>
          <a:xfrm>
            <a:off x="228601" y="6149526"/>
            <a:ext cx="1828800" cy="556074"/>
          </a:xfrm>
          <a:prstGeom prst="rect">
            <a:avLst/>
          </a:prstGeom>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Flame </a:t>
            </a:r>
            <a:r>
              <a:rPr lang="en-US" dirty="0" err="1" smtClean="0"/>
              <a:t>Weeders</a:t>
            </a:r>
            <a:endParaRPr lang="en-US" dirty="0"/>
          </a:p>
        </p:txBody>
      </p:sp>
      <p:sp>
        <p:nvSpPr>
          <p:cNvPr id="3" name="Content Placeholder 2"/>
          <p:cNvSpPr>
            <a:spLocks noGrp="1"/>
          </p:cNvSpPr>
          <p:nvPr>
            <p:ph idx="1"/>
          </p:nvPr>
        </p:nvSpPr>
        <p:spPr/>
        <p:txBody>
          <a:bodyPr/>
          <a:lstStyle/>
          <a:p>
            <a:r>
              <a:rPr lang="en-US" dirty="0" smtClean="0"/>
              <a:t>Broadcast after final prep and before seeding</a:t>
            </a:r>
          </a:p>
          <a:p>
            <a:r>
              <a:rPr lang="en-US" dirty="0" smtClean="0"/>
              <a:t>Single burners between rows</a:t>
            </a:r>
            <a:endParaRPr lang="en-US" dirty="0"/>
          </a:p>
        </p:txBody>
      </p:sp>
      <p:pic>
        <p:nvPicPr>
          <p:cNvPr id="20482" name="Picture 2" descr="http://www.rtol.net/jonathanmeyer/flameweeder/THE_PI~1.JPG"/>
          <p:cNvPicPr>
            <a:picLocks noChangeAspect="1" noChangeArrowheads="1"/>
          </p:cNvPicPr>
          <p:nvPr/>
        </p:nvPicPr>
        <p:blipFill>
          <a:blip r:embed="rId3"/>
          <a:srcRect/>
          <a:stretch>
            <a:fillRect/>
          </a:stretch>
        </p:blipFill>
        <p:spPr bwMode="auto">
          <a:xfrm>
            <a:off x="457200" y="3200400"/>
            <a:ext cx="3743325" cy="24860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486" name="Picture 6" descr="http://www.lsuagcenter.com/mcms/webtools/image.aspx?Watermark=ZABlAGYAYQB1AGwAdAA=&amp;ResourcePath=/NR/rdonlyres/B46E5348-C506-4334-864D-907F746BC3C8/3398/vegetableequipment034.jpg"/>
          <p:cNvPicPr>
            <a:picLocks noChangeAspect="1" noChangeArrowheads="1"/>
          </p:cNvPicPr>
          <p:nvPr/>
        </p:nvPicPr>
        <p:blipFill>
          <a:blip r:embed="rId4"/>
          <a:srcRect/>
          <a:stretch>
            <a:fillRect/>
          </a:stretch>
        </p:blipFill>
        <p:spPr bwMode="auto">
          <a:xfrm>
            <a:off x="4724400" y="3200400"/>
            <a:ext cx="3800475" cy="24722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Mulches</a:t>
            </a:r>
            <a:endParaRPr lang="en-US" dirty="0"/>
          </a:p>
        </p:txBody>
      </p:sp>
      <p:sp>
        <p:nvSpPr>
          <p:cNvPr id="3" name="Content Placeholder 2"/>
          <p:cNvSpPr>
            <a:spLocks noGrp="1"/>
          </p:cNvSpPr>
          <p:nvPr>
            <p:ph idx="1"/>
          </p:nvPr>
        </p:nvSpPr>
        <p:spPr>
          <a:xfrm>
            <a:off x="381000" y="1600200"/>
            <a:ext cx="8305800" cy="4876800"/>
          </a:xfrm>
        </p:spPr>
        <p:txBody>
          <a:bodyPr>
            <a:normAutofit lnSpcReduction="10000"/>
          </a:bodyPr>
          <a:lstStyle/>
          <a:p>
            <a:pPr>
              <a:lnSpc>
                <a:spcPct val="150000"/>
              </a:lnSpc>
            </a:pPr>
            <a:r>
              <a:rPr lang="en-US" dirty="0" smtClean="0"/>
              <a:t>Straws</a:t>
            </a:r>
          </a:p>
          <a:p>
            <a:pPr>
              <a:lnSpc>
                <a:spcPct val="150000"/>
              </a:lnSpc>
            </a:pPr>
            <a:r>
              <a:rPr lang="en-US" dirty="0" smtClean="0"/>
              <a:t>Composts</a:t>
            </a:r>
          </a:p>
          <a:p>
            <a:pPr>
              <a:lnSpc>
                <a:spcPct val="150000"/>
              </a:lnSpc>
            </a:pPr>
            <a:r>
              <a:rPr lang="en-US" dirty="0" smtClean="0"/>
              <a:t>Bark mulches</a:t>
            </a:r>
          </a:p>
          <a:p>
            <a:pPr>
              <a:lnSpc>
                <a:spcPct val="150000"/>
              </a:lnSpc>
            </a:pPr>
            <a:r>
              <a:rPr lang="en-US" dirty="0" smtClean="0"/>
              <a:t>Composted yard waste</a:t>
            </a:r>
          </a:p>
          <a:p>
            <a:pPr>
              <a:lnSpc>
                <a:spcPct val="150000"/>
              </a:lnSpc>
            </a:pPr>
            <a:r>
              <a:rPr lang="en-US" dirty="0" smtClean="0"/>
              <a:t>Hay – Careful!!</a:t>
            </a:r>
          </a:p>
          <a:p>
            <a:pPr>
              <a:lnSpc>
                <a:spcPct val="150000"/>
              </a:lnSpc>
            </a:pPr>
            <a:r>
              <a:rPr lang="en-US" dirty="0" smtClean="0"/>
              <a:t>Minimum 2-4 inches</a:t>
            </a:r>
            <a:endParaRPr lang="en-US" dirty="0"/>
          </a:p>
        </p:txBody>
      </p:sp>
      <p:pic>
        <p:nvPicPr>
          <p:cNvPr id="10" name="Picture 7" descr="bill_pischer4_crop"/>
          <p:cNvPicPr>
            <a:picLocks noChangeAspect="1" noChangeArrowheads="1"/>
          </p:cNvPicPr>
          <p:nvPr/>
        </p:nvPicPr>
        <p:blipFill>
          <a:blip r:embed="rId3" cstate="print"/>
          <a:srcRect/>
          <a:stretch>
            <a:fillRect/>
          </a:stretch>
        </p:blipFill>
        <p:spPr bwMode="auto">
          <a:xfrm>
            <a:off x="5029200" y="3962400"/>
            <a:ext cx="2665341" cy="22881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slide 059.jpg"/>
          <p:cNvPicPr>
            <a:picLocks noChangeAspect="1"/>
          </p:cNvPicPr>
          <p:nvPr/>
        </p:nvPicPr>
        <p:blipFill>
          <a:blip r:embed="rId4" cstate="print"/>
          <a:stretch>
            <a:fillRect/>
          </a:stretch>
        </p:blipFill>
        <p:spPr>
          <a:xfrm>
            <a:off x="5029200" y="1676400"/>
            <a:ext cx="3175000" cy="2078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Plastic Mulches</a:t>
            </a:r>
            <a:endParaRPr lang="en-US" dirty="0"/>
          </a:p>
        </p:txBody>
      </p:sp>
      <p:sp>
        <p:nvSpPr>
          <p:cNvPr id="3" name="Content Placeholder 2"/>
          <p:cNvSpPr>
            <a:spLocks noGrp="1"/>
          </p:cNvSpPr>
          <p:nvPr>
            <p:ph idx="1"/>
          </p:nvPr>
        </p:nvSpPr>
        <p:spPr>
          <a:xfrm>
            <a:off x="4267200" y="1600200"/>
            <a:ext cx="4419600" cy="4525963"/>
          </a:xfrm>
        </p:spPr>
        <p:txBody>
          <a:bodyPr>
            <a:normAutofit fontScale="92500" lnSpcReduction="10000"/>
          </a:bodyPr>
          <a:lstStyle/>
          <a:p>
            <a:r>
              <a:rPr lang="en-US" dirty="0" smtClean="0"/>
              <a:t>Black mulch</a:t>
            </a:r>
          </a:p>
          <a:p>
            <a:pPr lvl="1"/>
            <a:r>
              <a:rPr lang="en-US" dirty="0" smtClean="0"/>
              <a:t>Warms soil</a:t>
            </a:r>
          </a:p>
          <a:p>
            <a:pPr lvl="1"/>
            <a:r>
              <a:rPr lang="en-US" dirty="0" smtClean="0"/>
              <a:t>No light for weeds</a:t>
            </a:r>
          </a:p>
          <a:p>
            <a:pPr lvl="1"/>
            <a:r>
              <a:rPr lang="en-US" dirty="0" smtClean="0"/>
              <a:t>Sedge can poke through</a:t>
            </a:r>
          </a:p>
          <a:p>
            <a:r>
              <a:rPr lang="en-US" dirty="0" smtClean="0"/>
              <a:t>Black layer if other color used</a:t>
            </a:r>
          </a:p>
          <a:p>
            <a:pPr lvl="1"/>
            <a:r>
              <a:rPr lang="en-US" dirty="0" smtClean="0"/>
              <a:t>White-on-black</a:t>
            </a:r>
          </a:p>
          <a:p>
            <a:r>
              <a:rPr lang="en-US" dirty="0" smtClean="0"/>
              <a:t>Multiple cropping</a:t>
            </a:r>
          </a:p>
          <a:p>
            <a:r>
              <a:rPr lang="en-US" dirty="0" smtClean="0"/>
              <a:t>Focus on row middles</a:t>
            </a:r>
            <a:endParaRPr lang="en-US" dirty="0"/>
          </a:p>
        </p:txBody>
      </p:sp>
      <p:pic>
        <p:nvPicPr>
          <p:cNvPr id="5" name="Picture 4" descr="slide 038.jpg"/>
          <p:cNvPicPr>
            <a:picLocks noChangeAspect="1"/>
          </p:cNvPicPr>
          <p:nvPr/>
        </p:nvPicPr>
        <p:blipFill>
          <a:blip r:embed="rId3" cstate="print"/>
          <a:stretch>
            <a:fillRect/>
          </a:stretch>
        </p:blipFill>
        <p:spPr>
          <a:xfrm>
            <a:off x="381000" y="2667000"/>
            <a:ext cx="3733800" cy="24816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Transplants</a:t>
            </a:r>
            <a:endParaRPr lang="en-US" dirty="0"/>
          </a:p>
        </p:txBody>
      </p:sp>
      <p:sp>
        <p:nvSpPr>
          <p:cNvPr id="3" name="Content Placeholder 2"/>
          <p:cNvSpPr>
            <a:spLocks noGrp="1"/>
          </p:cNvSpPr>
          <p:nvPr>
            <p:ph idx="1"/>
          </p:nvPr>
        </p:nvSpPr>
        <p:spPr>
          <a:xfrm>
            <a:off x="381000" y="1600200"/>
            <a:ext cx="5410200" cy="4525963"/>
          </a:xfrm>
        </p:spPr>
        <p:txBody>
          <a:bodyPr/>
          <a:lstStyle/>
          <a:p>
            <a:r>
              <a:rPr lang="en-US" dirty="0" smtClean="0"/>
              <a:t>Use transplants when possible</a:t>
            </a:r>
          </a:p>
          <a:p>
            <a:pPr lvl="1"/>
            <a:r>
              <a:rPr lang="en-US" dirty="0" smtClean="0"/>
              <a:t>4 to 6 weeks old</a:t>
            </a:r>
          </a:p>
          <a:p>
            <a:pPr lvl="1"/>
            <a:r>
              <a:rPr lang="en-US" dirty="0" smtClean="0"/>
              <a:t>Head start to compete</a:t>
            </a:r>
          </a:p>
          <a:p>
            <a:pPr lvl="1"/>
            <a:r>
              <a:rPr lang="en-US" dirty="0" smtClean="0"/>
              <a:t>Shorter season in field</a:t>
            </a:r>
          </a:p>
          <a:p>
            <a:pPr lvl="1"/>
            <a:r>
              <a:rPr lang="en-US" dirty="0" smtClean="0"/>
              <a:t>Can use mulches easily</a:t>
            </a:r>
          </a:p>
          <a:p>
            <a:pPr lvl="2"/>
            <a:r>
              <a:rPr lang="en-US" dirty="0" smtClean="0"/>
              <a:t>straw</a:t>
            </a:r>
          </a:p>
          <a:p>
            <a:pPr lvl="2"/>
            <a:r>
              <a:rPr lang="en-US" dirty="0" smtClean="0"/>
              <a:t>composts</a:t>
            </a:r>
          </a:p>
          <a:p>
            <a:pPr lvl="2"/>
            <a:r>
              <a:rPr lang="en-US" dirty="0" smtClean="0"/>
              <a:t>composted yard waste</a:t>
            </a:r>
            <a:endParaRPr lang="en-US" dirty="0"/>
          </a:p>
        </p:txBody>
      </p:sp>
      <p:pic>
        <p:nvPicPr>
          <p:cNvPr id="2050" name="Picture 2" descr="C:\Documents and Settings\losborne.UFAD\My Documents\My Pictures\Bob\A Changing Agriculture\transplant 3.jpg"/>
          <p:cNvPicPr>
            <a:picLocks noChangeAspect="1" noChangeArrowheads="1"/>
          </p:cNvPicPr>
          <p:nvPr/>
        </p:nvPicPr>
        <p:blipFill>
          <a:blip r:embed="rId3"/>
          <a:srcRect/>
          <a:stretch>
            <a:fillRect/>
          </a:stretch>
        </p:blipFill>
        <p:spPr bwMode="auto">
          <a:xfrm>
            <a:off x="5219700" y="2132076"/>
            <a:ext cx="3543300" cy="27447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err="1" smtClean="0"/>
              <a:t>Allelopathy</a:t>
            </a:r>
            <a:endParaRPr lang="en-US" dirty="0"/>
          </a:p>
        </p:txBody>
      </p:sp>
      <p:sp>
        <p:nvSpPr>
          <p:cNvPr id="9219" name="Rectangle 3"/>
          <p:cNvSpPr>
            <a:spLocks noGrp="1" noChangeArrowheads="1"/>
          </p:cNvSpPr>
          <p:nvPr>
            <p:ph type="body" idx="1"/>
          </p:nvPr>
        </p:nvSpPr>
        <p:spPr>
          <a:xfrm>
            <a:off x="3581400" y="2057400"/>
            <a:ext cx="5257800" cy="3962400"/>
          </a:xfrm>
        </p:spPr>
        <p:txBody>
          <a:bodyPr>
            <a:normAutofit fontScale="85000" lnSpcReduction="10000"/>
          </a:bodyPr>
          <a:lstStyle/>
          <a:p>
            <a:pPr>
              <a:lnSpc>
                <a:spcPct val="110000"/>
              </a:lnSpc>
              <a:spcBef>
                <a:spcPts val="1200"/>
              </a:spcBef>
            </a:pPr>
            <a:r>
              <a:rPr lang="en-US" dirty="0" smtClean="0"/>
              <a:t>(</a:t>
            </a:r>
            <a:r>
              <a:rPr lang="en-US" dirty="0"/>
              <a:t>Def.) Production of a plant compound that has an indirect effect and either inhibits or stimulates another organism’s growth.  </a:t>
            </a:r>
          </a:p>
          <a:p>
            <a:pPr>
              <a:lnSpc>
                <a:spcPct val="110000"/>
              </a:lnSpc>
              <a:spcBef>
                <a:spcPts val="1200"/>
              </a:spcBef>
            </a:pPr>
            <a:r>
              <a:rPr lang="en-US" dirty="0"/>
              <a:t>Compounds are leached, volatilized, exuded, or released following mechanical destruction of plant.</a:t>
            </a:r>
          </a:p>
        </p:txBody>
      </p:sp>
      <p:pic>
        <p:nvPicPr>
          <p:cNvPr id="9220" name="Picture 4" descr="sorghum"/>
          <p:cNvPicPr>
            <a:picLocks noChangeAspect="1" noChangeArrowheads="1"/>
          </p:cNvPicPr>
          <p:nvPr/>
        </p:nvPicPr>
        <p:blipFill>
          <a:blip r:embed="rId3"/>
          <a:srcRect/>
          <a:stretch>
            <a:fillRect/>
          </a:stretch>
        </p:blipFill>
        <p:spPr bwMode="auto">
          <a:xfrm>
            <a:off x="381000" y="2057400"/>
            <a:ext cx="2895600" cy="38655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Predation</a:t>
            </a:r>
            <a:endParaRPr lang="en-US" dirty="0"/>
          </a:p>
        </p:txBody>
      </p:sp>
      <p:sp>
        <p:nvSpPr>
          <p:cNvPr id="13315" name="Rectangle 3"/>
          <p:cNvSpPr>
            <a:spLocks noGrp="1" noChangeArrowheads="1"/>
          </p:cNvSpPr>
          <p:nvPr>
            <p:ph type="body" idx="1"/>
          </p:nvPr>
        </p:nvSpPr>
        <p:spPr>
          <a:xfrm>
            <a:off x="3886200" y="1981200"/>
            <a:ext cx="5257800" cy="3429000"/>
          </a:xfrm>
        </p:spPr>
        <p:txBody>
          <a:bodyPr/>
          <a:lstStyle/>
          <a:p>
            <a:pPr>
              <a:lnSpc>
                <a:spcPct val="150000"/>
              </a:lnSpc>
            </a:pPr>
            <a:r>
              <a:rPr lang="en-US" dirty="0" smtClean="0"/>
              <a:t>Poultry </a:t>
            </a:r>
            <a:r>
              <a:rPr lang="en-US" dirty="0"/>
              <a:t>– “Chicken tractor”</a:t>
            </a:r>
          </a:p>
          <a:p>
            <a:pPr>
              <a:lnSpc>
                <a:spcPct val="150000"/>
              </a:lnSpc>
            </a:pPr>
            <a:r>
              <a:rPr lang="en-US" dirty="0"/>
              <a:t>Birds</a:t>
            </a:r>
          </a:p>
          <a:p>
            <a:pPr>
              <a:lnSpc>
                <a:spcPct val="150000"/>
              </a:lnSpc>
            </a:pPr>
            <a:r>
              <a:rPr lang="en-US" dirty="0" err="1"/>
              <a:t>Microrganisms</a:t>
            </a:r>
            <a:endParaRPr lang="en-US" dirty="0"/>
          </a:p>
          <a:p>
            <a:pPr>
              <a:lnSpc>
                <a:spcPct val="150000"/>
              </a:lnSpc>
            </a:pPr>
            <a:r>
              <a:rPr lang="en-US" dirty="0"/>
              <a:t>Insects</a:t>
            </a:r>
          </a:p>
          <a:p>
            <a:endParaRPr lang="en-US" dirty="0"/>
          </a:p>
          <a:p>
            <a:pPr lvl="1">
              <a:buFontTx/>
              <a:buNone/>
            </a:pPr>
            <a:endParaRPr lang="en-US" dirty="0"/>
          </a:p>
        </p:txBody>
      </p:sp>
      <p:pic>
        <p:nvPicPr>
          <p:cNvPr id="13316" name="Picture 4" descr="chitra"/>
          <p:cNvPicPr>
            <a:picLocks noChangeAspect="1" noChangeArrowheads="1"/>
          </p:cNvPicPr>
          <p:nvPr/>
        </p:nvPicPr>
        <p:blipFill>
          <a:blip r:embed="rId3"/>
          <a:srcRect/>
          <a:stretch>
            <a:fillRect/>
          </a:stretch>
        </p:blipFill>
        <p:spPr bwMode="auto">
          <a:xfrm>
            <a:off x="185431" y="2514600"/>
            <a:ext cx="3548369" cy="2362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a:t>
            </a:r>
            <a:r>
              <a:rPr lang="en-US" dirty="0" err="1" smtClean="0"/>
              <a:t>Solarization</a:t>
            </a:r>
            <a:endParaRPr lang="en-US" dirty="0"/>
          </a:p>
        </p:txBody>
      </p:sp>
      <p:sp>
        <p:nvSpPr>
          <p:cNvPr id="4" name="Content Placeholder 3"/>
          <p:cNvSpPr>
            <a:spLocks noGrp="1"/>
          </p:cNvSpPr>
          <p:nvPr>
            <p:ph idx="1"/>
          </p:nvPr>
        </p:nvSpPr>
        <p:spPr>
          <a:xfrm>
            <a:off x="381000" y="1600200"/>
            <a:ext cx="8305800" cy="5105400"/>
          </a:xfrm>
        </p:spPr>
        <p:txBody>
          <a:bodyPr>
            <a:normAutofit fontScale="85000" lnSpcReduction="20000"/>
          </a:bodyPr>
          <a:lstStyle/>
          <a:p>
            <a:r>
              <a:rPr lang="en-US" dirty="0" smtClean="0"/>
              <a:t>Raises soil temperature to kill weeds (and more)</a:t>
            </a:r>
          </a:p>
          <a:p>
            <a:r>
              <a:rPr lang="en-US" dirty="0" smtClean="0"/>
              <a:t>Excellent for shallow weeds</a:t>
            </a:r>
          </a:p>
          <a:p>
            <a:r>
              <a:rPr lang="en-US" dirty="0" smtClean="0"/>
              <a:t>Fair on root knot nematodes</a:t>
            </a:r>
          </a:p>
          <a:p>
            <a:r>
              <a:rPr lang="en-US" dirty="0" smtClean="0"/>
              <a:t>Beds or tarp</a:t>
            </a:r>
          </a:p>
          <a:p>
            <a:r>
              <a:rPr lang="en-US" dirty="0" smtClean="0"/>
              <a:t>Time of year critical</a:t>
            </a:r>
          </a:p>
          <a:p>
            <a:pPr lvl="1"/>
            <a:r>
              <a:rPr lang="en-US" dirty="0" smtClean="0"/>
              <a:t>Summer months (Jul-Aug)</a:t>
            </a:r>
          </a:p>
          <a:p>
            <a:r>
              <a:rPr lang="en-US" dirty="0" smtClean="0"/>
              <a:t>Length of time = at least 4-6 weeks, longer best</a:t>
            </a:r>
          </a:p>
          <a:p>
            <a:r>
              <a:rPr lang="en-US" dirty="0" smtClean="0"/>
              <a:t>Soil temps</a:t>
            </a:r>
          </a:p>
          <a:p>
            <a:pPr lvl="1"/>
            <a:r>
              <a:rPr lang="en-US" dirty="0" smtClean="0"/>
              <a:t>120° F = top 2 inches</a:t>
            </a:r>
          </a:p>
          <a:p>
            <a:pPr lvl="1"/>
            <a:r>
              <a:rPr lang="en-US" dirty="0" smtClean="0"/>
              <a:t>115° F = 2 to 4 inches</a:t>
            </a:r>
          </a:p>
          <a:p>
            <a:pPr lvl="1"/>
            <a:r>
              <a:rPr lang="en-US" dirty="0" smtClean="0"/>
              <a:t>105° F = 4 to 6 inches</a:t>
            </a:r>
          </a:p>
          <a:p>
            <a:r>
              <a:rPr lang="en-US" dirty="0" smtClean="0"/>
              <a:t>Complications with nutsedge</a:t>
            </a:r>
            <a:endParaRPr lang="en-US" dirty="0"/>
          </a:p>
        </p:txBody>
      </p:sp>
      <p:pic>
        <p:nvPicPr>
          <p:cNvPr id="6146" name="Picture 2" descr="Plant pathologist and organic grower inspect the progress of a soil solarization treatment.">
            <a:hlinkClick r:id="rId3"/>
          </p:cNvPr>
          <p:cNvPicPr>
            <a:picLocks noChangeAspect="1" noChangeArrowheads="1"/>
          </p:cNvPicPr>
          <p:nvPr/>
        </p:nvPicPr>
        <p:blipFill>
          <a:blip r:embed="rId4"/>
          <a:srcRect/>
          <a:stretch>
            <a:fillRect/>
          </a:stretch>
        </p:blipFill>
        <p:spPr bwMode="auto">
          <a:xfrm>
            <a:off x="5943600" y="2133600"/>
            <a:ext cx="2603714"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48" name="Picture 4" descr="http://www.umext.maine.edu/piscataquis/gardening/vol5Iss7/soil_files/image002.jpg"/>
          <p:cNvPicPr>
            <a:picLocks noChangeAspect="1" noChangeArrowheads="1"/>
          </p:cNvPicPr>
          <p:nvPr/>
        </p:nvPicPr>
        <p:blipFill>
          <a:blip r:embed="rId5"/>
          <a:srcRect/>
          <a:stretch>
            <a:fillRect/>
          </a:stretch>
        </p:blipFill>
        <p:spPr bwMode="auto">
          <a:xfrm>
            <a:off x="5334000" y="4648200"/>
            <a:ext cx="2457450" cy="1866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Solarization</a:t>
            </a:r>
            <a:r>
              <a:rPr lang="en-US" dirty="0" smtClean="0"/>
              <a:t> Strategies</a:t>
            </a:r>
            <a:endParaRPr lang="en-US" dirty="0"/>
          </a:p>
        </p:txBody>
      </p:sp>
      <p:pic>
        <p:nvPicPr>
          <p:cNvPr id="54274" name="Picture 2" descr="http://ucce.ucdavis.edu/files/datastore/191-281.jpg"/>
          <p:cNvPicPr>
            <a:picLocks noGrp="1" noChangeAspect="1" noChangeArrowheads="1"/>
          </p:cNvPicPr>
          <p:nvPr>
            <p:ph sz="half" idx="1"/>
          </p:nvPr>
        </p:nvPicPr>
        <p:blipFill>
          <a:blip r:embed="rId3"/>
          <a:srcRect/>
          <a:stretch>
            <a:fillRect/>
          </a:stretch>
        </p:blipFill>
        <p:spPr bwMode="auto">
          <a:xfrm>
            <a:off x="838200" y="1600200"/>
            <a:ext cx="3429000" cy="23244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4276" name="Picture 4" descr="http://www.unido.org.lb/images/fig7.gif"/>
          <p:cNvPicPr>
            <a:picLocks noGrp="1" noChangeAspect="1" noChangeArrowheads="1"/>
          </p:cNvPicPr>
          <p:nvPr>
            <p:ph sz="half" idx="2"/>
          </p:nvPr>
        </p:nvPicPr>
        <p:blipFill>
          <a:blip r:embed="rId4"/>
          <a:srcRect/>
          <a:stretch>
            <a:fillRect/>
          </a:stretch>
        </p:blipFill>
        <p:spPr bwMode="auto">
          <a:xfrm>
            <a:off x="5029200" y="1524001"/>
            <a:ext cx="3543087"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p:cNvSpPr txBox="1"/>
          <p:nvPr/>
        </p:nvSpPr>
        <p:spPr>
          <a:xfrm>
            <a:off x="609600" y="3581400"/>
            <a:ext cx="3733800" cy="369332"/>
          </a:xfrm>
          <a:prstGeom prst="rect">
            <a:avLst/>
          </a:prstGeom>
          <a:noFill/>
        </p:spPr>
        <p:txBody>
          <a:bodyPr wrap="square" rtlCol="0">
            <a:spAutoFit/>
          </a:bodyPr>
          <a:lstStyle/>
          <a:p>
            <a:pPr algn="ctr"/>
            <a:r>
              <a:rPr lang="en-US" b="1" dirty="0" smtClean="0">
                <a:solidFill>
                  <a:schemeClr val="bg1"/>
                </a:solidFill>
              </a:rPr>
              <a:t>Individual beds</a:t>
            </a:r>
            <a:endParaRPr lang="en-US" b="1" dirty="0">
              <a:solidFill>
                <a:schemeClr val="bg1"/>
              </a:solidFill>
            </a:endParaRPr>
          </a:p>
        </p:txBody>
      </p:sp>
      <p:sp>
        <p:nvSpPr>
          <p:cNvPr id="10" name="TextBox 9"/>
          <p:cNvSpPr txBox="1"/>
          <p:nvPr/>
        </p:nvSpPr>
        <p:spPr>
          <a:xfrm>
            <a:off x="5715000" y="1600200"/>
            <a:ext cx="2133600" cy="369332"/>
          </a:xfrm>
          <a:prstGeom prst="rect">
            <a:avLst/>
          </a:prstGeom>
          <a:noFill/>
        </p:spPr>
        <p:txBody>
          <a:bodyPr wrap="square" rtlCol="0">
            <a:spAutoFit/>
          </a:bodyPr>
          <a:lstStyle/>
          <a:p>
            <a:pPr algn="ctr"/>
            <a:r>
              <a:rPr lang="en-US" b="1" dirty="0" smtClean="0">
                <a:solidFill>
                  <a:schemeClr val="bg1"/>
                </a:solidFill>
              </a:rPr>
              <a:t>Large tarp</a:t>
            </a:r>
            <a:endParaRPr lang="en-US" b="1" dirty="0">
              <a:solidFill>
                <a:schemeClr val="bg1"/>
              </a:solidFill>
            </a:endParaRPr>
          </a:p>
        </p:txBody>
      </p:sp>
      <p:pic>
        <p:nvPicPr>
          <p:cNvPr id="11" name="Picture 10" descr="weed 03.jpg"/>
          <p:cNvPicPr>
            <a:picLocks noChangeAspect="1"/>
          </p:cNvPicPr>
          <p:nvPr/>
        </p:nvPicPr>
        <p:blipFill>
          <a:blip r:embed="rId5"/>
          <a:stretch>
            <a:fillRect/>
          </a:stretch>
        </p:blipFill>
        <p:spPr>
          <a:xfrm>
            <a:off x="609600" y="4191000"/>
            <a:ext cx="4114800"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p:cNvSpPr txBox="1"/>
          <p:nvPr/>
        </p:nvSpPr>
        <p:spPr>
          <a:xfrm>
            <a:off x="1066800" y="6324600"/>
            <a:ext cx="2971800" cy="369332"/>
          </a:xfrm>
          <a:prstGeom prst="rect">
            <a:avLst/>
          </a:prstGeom>
          <a:noFill/>
        </p:spPr>
        <p:txBody>
          <a:bodyPr wrap="square" rtlCol="0">
            <a:spAutoFit/>
          </a:bodyPr>
          <a:lstStyle/>
          <a:p>
            <a:pPr algn="ctr"/>
            <a:r>
              <a:rPr lang="en-US" b="1" dirty="0" smtClean="0">
                <a:solidFill>
                  <a:schemeClr val="bg1"/>
                </a:solidFill>
              </a:rPr>
              <a:t>Paint before planting</a:t>
            </a:r>
            <a:endParaRPr lang="en-US" b="1" dirty="0">
              <a:solidFill>
                <a:schemeClr val="bg1"/>
              </a:solidFill>
            </a:endParaRPr>
          </a:p>
        </p:txBody>
      </p:sp>
      <p:pic>
        <p:nvPicPr>
          <p:cNvPr id="54277" name="Picture 5" descr="D:\Weis Spring 2004\DSC00887.JPG"/>
          <p:cNvPicPr>
            <a:picLocks noChangeAspect="1" noChangeArrowheads="1"/>
          </p:cNvPicPr>
          <p:nvPr/>
        </p:nvPicPr>
        <p:blipFill>
          <a:blip r:embed="rId6"/>
          <a:srcRect/>
          <a:stretch>
            <a:fillRect/>
          </a:stretch>
        </p:blipFill>
        <p:spPr bwMode="auto">
          <a:xfrm>
            <a:off x="5181600" y="4191000"/>
            <a:ext cx="3378200" cy="2533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p:cNvSpPr txBox="1"/>
          <p:nvPr/>
        </p:nvSpPr>
        <p:spPr>
          <a:xfrm>
            <a:off x="5562600" y="4343400"/>
            <a:ext cx="2687915" cy="369332"/>
          </a:xfrm>
          <a:prstGeom prst="rect">
            <a:avLst/>
          </a:prstGeom>
          <a:noFill/>
        </p:spPr>
        <p:txBody>
          <a:bodyPr wrap="none" rtlCol="0">
            <a:spAutoFit/>
          </a:bodyPr>
          <a:lstStyle/>
          <a:p>
            <a:r>
              <a:rPr lang="en-US" b="1" dirty="0" smtClean="0">
                <a:solidFill>
                  <a:schemeClr val="bg1"/>
                </a:solidFill>
              </a:rPr>
              <a:t>Complication of Nutsedge</a:t>
            </a:r>
            <a:endParaRPr lang="en-US"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Weed Control</a:t>
            </a:r>
            <a:endParaRPr lang="en-US" dirty="0"/>
          </a:p>
        </p:txBody>
      </p:sp>
      <p:sp>
        <p:nvSpPr>
          <p:cNvPr id="3" name="Content Placeholder 2"/>
          <p:cNvSpPr>
            <a:spLocks noGrp="1"/>
          </p:cNvSpPr>
          <p:nvPr>
            <p:ph idx="1"/>
          </p:nvPr>
        </p:nvSpPr>
        <p:spPr>
          <a:xfrm>
            <a:off x="381000" y="1600200"/>
            <a:ext cx="8305800" cy="4876800"/>
          </a:xfrm>
        </p:spPr>
        <p:txBody>
          <a:bodyPr>
            <a:normAutofit fontScale="85000" lnSpcReduction="20000"/>
          </a:bodyPr>
          <a:lstStyle/>
          <a:p>
            <a:pPr>
              <a:lnSpc>
                <a:spcPct val="120000"/>
              </a:lnSpc>
            </a:pPr>
            <a:r>
              <a:rPr lang="en-US" dirty="0" smtClean="0"/>
              <a:t>Very difficult in diversified vegetable operations</a:t>
            </a:r>
          </a:p>
          <a:p>
            <a:pPr>
              <a:lnSpc>
                <a:spcPct val="120000"/>
              </a:lnSpc>
            </a:pPr>
            <a:r>
              <a:rPr lang="en-US" dirty="0" smtClean="0"/>
              <a:t>Rotations need to be considered</a:t>
            </a:r>
          </a:p>
          <a:p>
            <a:pPr>
              <a:lnSpc>
                <a:spcPct val="120000"/>
              </a:lnSpc>
            </a:pPr>
            <a:r>
              <a:rPr lang="en-US" dirty="0" err="1" smtClean="0"/>
              <a:t>Treflan</a:t>
            </a:r>
            <a:r>
              <a:rPr lang="en-US" dirty="0" smtClean="0"/>
              <a:t> (</a:t>
            </a:r>
            <a:r>
              <a:rPr lang="en-US" dirty="0" err="1" smtClean="0"/>
              <a:t>trifluralin</a:t>
            </a:r>
            <a:r>
              <a:rPr lang="en-US" dirty="0" smtClean="0"/>
              <a:t>)</a:t>
            </a:r>
          </a:p>
          <a:p>
            <a:pPr lvl="1">
              <a:lnSpc>
                <a:spcPct val="120000"/>
              </a:lnSpc>
            </a:pPr>
            <a:r>
              <a:rPr lang="en-US" dirty="0" smtClean="0"/>
              <a:t>beans, southern peas</a:t>
            </a:r>
          </a:p>
          <a:p>
            <a:pPr lvl="1">
              <a:lnSpc>
                <a:spcPct val="120000"/>
              </a:lnSpc>
            </a:pPr>
            <a:r>
              <a:rPr lang="en-US" dirty="0" err="1" smtClean="0"/>
              <a:t>cole</a:t>
            </a:r>
            <a:r>
              <a:rPr lang="en-US" dirty="0" smtClean="0"/>
              <a:t> crops</a:t>
            </a:r>
          </a:p>
          <a:p>
            <a:pPr lvl="1">
              <a:lnSpc>
                <a:spcPct val="120000"/>
              </a:lnSpc>
            </a:pPr>
            <a:r>
              <a:rPr lang="en-US" dirty="0" smtClean="0"/>
              <a:t>greens</a:t>
            </a:r>
          </a:p>
          <a:p>
            <a:pPr lvl="1">
              <a:lnSpc>
                <a:spcPct val="120000"/>
              </a:lnSpc>
            </a:pPr>
            <a:r>
              <a:rPr lang="en-US" dirty="0" smtClean="0"/>
              <a:t>tomato</a:t>
            </a:r>
          </a:p>
          <a:p>
            <a:pPr>
              <a:lnSpc>
                <a:spcPct val="120000"/>
              </a:lnSpc>
            </a:pPr>
            <a:r>
              <a:rPr lang="en-US" dirty="0" smtClean="0"/>
              <a:t>Not for vine crops, sweet corn</a:t>
            </a:r>
          </a:p>
          <a:p>
            <a:pPr>
              <a:lnSpc>
                <a:spcPct val="120000"/>
              </a:lnSpc>
            </a:pPr>
            <a:r>
              <a:rPr lang="en-US" dirty="0" err="1" smtClean="0"/>
              <a:t>Poast</a:t>
            </a:r>
            <a:r>
              <a:rPr lang="en-US" dirty="0" smtClean="0"/>
              <a:t>, Select, </a:t>
            </a:r>
            <a:r>
              <a:rPr lang="en-US" dirty="0" err="1" smtClean="0"/>
              <a:t>Fusilaide</a:t>
            </a:r>
            <a:r>
              <a:rPr lang="en-US" dirty="0" smtClean="0"/>
              <a:t> – selective for grasses</a:t>
            </a:r>
          </a:p>
          <a:p>
            <a:pPr>
              <a:lnSpc>
                <a:spcPct val="120000"/>
              </a:lnSpc>
            </a:pPr>
            <a:r>
              <a:rPr lang="en-US" dirty="0" err="1" smtClean="0"/>
              <a:t>Glyphosate</a:t>
            </a:r>
            <a:r>
              <a:rPr lang="en-US" dirty="0" smtClean="0"/>
              <a:t> (Roundup) between crops</a:t>
            </a:r>
          </a:p>
        </p:txBody>
      </p:sp>
      <p:pic>
        <p:nvPicPr>
          <p:cNvPr id="4098" name="Picture 2" descr="http://web1.msue.msu.edu/imp/mods1/visuals/image38.jpg"/>
          <p:cNvPicPr>
            <a:picLocks noChangeAspect="1" noChangeArrowheads="1"/>
          </p:cNvPicPr>
          <p:nvPr/>
        </p:nvPicPr>
        <p:blipFill>
          <a:blip r:embed="rId3"/>
          <a:srcRect/>
          <a:stretch>
            <a:fillRect/>
          </a:stretch>
        </p:blipFill>
        <p:spPr bwMode="auto">
          <a:xfrm>
            <a:off x="5486400" y="2743200"/>
            <a:ext cx="2857500" cy="2105025"/>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noAutofit/>
          </a:bodyPr>
          <a:lstStyle/>
          <a:p>
            <a:r>
              <a:rPr lang="en-US" sz="6000" dirty="0"/>
              <a:t>Thank You</a:t>
            </a:r>
          </a:p>
        </p:txBody>
      </p:sp>
      <p:pic>
        <p:nvPicPr>
          <p:cNvPr id="6" name="Content Placeholder 5" descr="SF - Home.jpg"/>
          <p:cNvPicPr>
            <a:picLocks noGrp="1" noChangeAspect="1"/>
          </p:cNvPicPr>
          <p:nvPr>
            <p:ph idx="1"/>
          </p:nvPr>
        </p:nvPicPr>
        <p:blipFill>
          <a:blip r:embed="rId3" cstate="print"/>
          <a:stretch>
            <a:fillRect/>
          </a:stretch>
        </p:blipFill>
        <p:spPr>
          <a:xfrm>
            <a:off x="5867400" y="1676400"/>
            <a:ext cx="2819400" cy="300032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048000" y="4876800"/>
            <a:ext cx="5334000" cy="707886"/>
          </a:xfrm>
          <a:prstGeom prst="rect">
            <a:avLst/>
          </a:prstGeom>
          <a:noFill/>
        </p:spPr>
        <p:txBody>
          <a:bodyPr wrap="square" rtlCol="0">
            <a:spAutoFit/>
          </a:bodyPr>
          <a:lstStyle/>
          <a:p>
            <a:r>
              <a:rPr lang="en-US" sz="2000" dirty="0" smtClean="0"/>
              <a:t>Take a virtual field day tour by visiting the Virtual Field Day  web at </a:t>
            </a:r>
            <a:r>
              <a:rPr lang="en-US" sz="2000" u="sng" dirty="0" smtClean="0"/>
              <a:t>http://vfd.ifas.ufl.edu</a:t>
            </a:r>
            <a:endParaRPr lang="en-US" sz="2000" dirty="0"/>
          </a:p>
        </p:txBody>
      </p:sp>
      <p:sp>
        <p:nvSpPr>
          <p:cNvPr id="9" name="TextBox 8"/>
          <p:cNvSpPr txBox="1"/>
          <p:nvPr/>
        </p:nvSpPr>
        <p:spPr>
          <a:xfrm>
            <a:off x="457200" y="1752600"/>
            <a:ext cx="5257800" cy="707886"/>
          </a:xfrm>
          <a:prstGeom prst="rect">
            <a:avLst/>
          </a:prstGeom>
          <a:noFill/>
        </p:spPr>
        <p:txBody>
          <a:bodyPr wrap="square" rtlCol="0">
            <a:spAutoFit/>
          </a:bodyPr>
          <a:lstStyle/>
          <a:p>
            <a:pPr algn="r"/>
            <a:r>
              <a:rPr lang="en-US" sz="2000" dirty="0" smtClean="0"/>
              <a:t>For more information visit the Small Farms web at </a:t>
            </a:r>
            <a:r>
              <a:rPr lang="en-US" sz="2000" u="sng" dirty="0" smtClean="0"/>
              <a:t>http://smallfarms.ifas.ufl.edu</a:t>
            </a:r>
          </a:p>
        </p:txBody>
      </p:sp>
      <p:pic>
        <p:nvPicPr>
          <p:cNvPr id="10" name="Picture 9" descr="VFD - Home New.jpg"/>
          <p:cNvPicPr>
            <a:picLocks noChangeAspect="1"/>
          </p:cNvPicPr>
          <p:nvPr/>
        </p:nvPicPr>
        <p:blipFill>
          <a:blip r:embed="rId4" cstate="print"/>
          <a:stretch>
            <a:fillRect/>
          </a:stretch>
        </p:blipFill>
        <p:spPr>
          <a:xfrm>
            <a:off x="381001" y="3384498"/>
            <a:ext cx="2438400" cy="2711501"/>
          </a:xfrm>
          <a:prstGeom prst="rect">
            <a:avLst/>
          </a:prstGeom>
        </p:spPr>
      </p:pic>
      <p:sp>
        <p:nvSpPr>
          <p:cNvPr id="11" name="Text Box 4"/>
          <p:cNvSpPr txBox="1">
            <a:spLocks noChangeArrowheads="1"/>
          </p:cNvSpPr>
          <p:nvPr/>
        </p:nvSpPr>
        <p:spPr bwMode="auto">
          <a:xfrm>
            <a:off x="152400" y="6088063"/>
            <a:ext cx="8839200" cy="769937"/>
          </a:xfrm>
          <a:prstGeom prst="rect">
            <a:avLst/>
          </a:prstGeom>
          <a:noFill/>
          <a:ln w="9525">
            <a:noFill/>
            <a:miter lim="800000"/>
            <a:headEnd/>
            <a:tailEnd/>
          </a:ln>
        </p:spPr>
        <p:txBody>
          <a:bodyPr>
            <a:spAutoFit/>
          </a:bodyPr>
          <a:lstStyle/>
          <a:p>
            <a:pPr algn="ctr" eaLnBrk="0" hangingPunct="0"/>
            <a:r>
              <a:rPr lang="en-US" sz="2000" dirty="0">
                <a:latin typeface="Calisto MT" pitchFamily="18" charset="0"/>
              </a:rPr>
              <a:t>This presentation brought to you by the</a:t>
            </a:r>
          </a:p>
          <a:p>
            <a:pPr algn="ctr" eaLnBrk="0" hangingPunct="0"/>
            <a:r>
              <a:rPr lang="en-US" sz="1600" dirty="0">
                <a:latin typeface="Calisto MT" pitchFamily="18" charset="0"/>
              </a:rPr>
              <a:t> </a:t>
            </a:r>
            <a:r>
              <a:rPr lang="en-US" sz="2400" dirty="0">
                <a:latin typeface="Calisto MT" pitchFamily="18" charset="0"/>
              </a:rPr>
              <a:t>Small Farms/Alternative Enterprises Focus Team.</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495800"/>
          </a:xfrm>
          <a:ln>
            <a:noFill/>
          </a:ln>
        </p:spPr>
        <p:txBody>
          <a:bodyPr>
            <a:normAutofit/>
          </a:bodyPr>
          <a:lstStyle/>
          <a:p>
            <a:r>
              <a:rPr lang="en-US" sz="6000" dirty="0" smtClean="0"/>
              <a:t>Managing Weeds is One of the Most Difficult Production Issues on Small Vegetable Farms</a:t>
            </a:r>
            <a:endParaRPr lang="en-US" sz="6000" dirty="0"/>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Weeds – Key Points</a:t>
            </a:r>
            <a:endParaRPr lang="en-US" dirty="0"/>
          </a:p>
        </p:txBody>
      </p:sp>
      <p:sp>
        <p:nvSpPr>
          <p:cNvPr id="3" name="Content Placeholder 2"/>
          <p:cNvSpPr>
            <a:spLocks noGrp="1"/>
          </p:cNvSpPr>
          <p:nvPr>
            <p:ph idx="1"/>
          </p:nvPr>
        </p:nvSpPr>
        <p:spPr>
          <a:xfrm>
            <a:off x="685800" y="1600200"/>
            <a:ext cx="8001000" cy="5029200"/>
          </a:xfrm>
        </p:spPr>
        <p:txBody>
          <a:bodyPr>
            <a:normAutofit fontScale="92500" lnSpcReduction="20000"/>
          </a:bodyPr>
          <a:lstStyle/>
          <a:p>
            <a:r>
              <a:rPr lang="en-US" dirty="0" smtClean="0"/>
              <a:t>100 % control not feasible</a:t>
            </a:r>
          </a:p>
          <a:p>
            <a:r>
              <a:rPr lang="en-US" dirty="0" smtClean="0"/>
              <a:t>Identification important</a:t>
            </a:r>
          </a:p>
          <a:p>
            <a:r>
              <a:rPr lang="en-US" dirty="0" smtClean="0"/>
              <a:t>Especially critical to know perennial weeds (nutsedge, bermudagrass)</a:t>
            </a:r>
          </a:p>
          <a:p>
            <a:r>
              <a:rPr lang="en-US" dirty="0" smtClean="0"/>
              <a:t>Approaches available</a:t>
            </a:r>
          </a:p>
          <a:p>
            <a:pPr lvl="1"/>
            <a:r>
              <a:rPr lang="en-US" dirty="0" smtClean="0"/>
              <a:t>Chemical options</a:t>
            </a:r>
          </a:p>
          <a:p>
            <a:pPr lvl="1"/>
            <a:r>
              <a:rPr lang="en-US" dirty="0" smtClean="0"/>
              <a:t>Fumigation</a:t>
            </a:r>
          </a:p>
          <a:p>
            <a:pPr lvl="1"/>
            <a:r>
              <a:rPr lang="en-US" dirty="0" smtClean="0"/>
              <a:t>Non chemical</a:t>
            </a:r>
          </a:p>
          <a:p>
            <a:r>
              <a:rPr lang="en-US" dirty="0" smtClean="0"/>
              <a:t>Learning bout critical competition times</a:t>
            </a:r>
          </a:p>
          <a:p>
            <a:pPr lvl="1"/>
            <a:r>
              <a:rPr lang="en-US" dirty="0" smtClean="0"/>
              <a:t>Early infestations are bad</a:t>
            </a:r>
          </a:p>
          <a:p>
            <a:r>
              <a:rPr lang="en-US" dirty="0" smtClean="0"/>
              <a:t>Do not allow weeds to go to seed </a:t>
            </a:r>
            <a:endParaRPr lang="en-US" dirty="0"/>
          </a:p>
        </p:txBody>
      </p:sp>
      <p:pic>
        <p:nvPicPr>
          <p:cNvPr id="1028" name="Picture 4" descr="C:\Documents and Settings\losborne.UFAD\Local Settings\Temporary Internet Files\Content.IE5\L63KSDLH\MCj04339030000[1].png"/>
          <p:cNvPicPr>
            <a:picLocks noChangeAspect="1" noChangeArrowheads="1"/>
          </p:cNvPicPr>
          <p:nvPr/>
        </p:nvPicPr>
        <p:blipFill>
          <a:blip r:embed="rId3"/>
          <a:srcRect/>
          <a:stretch>
            <a:fillRect/>
          </a:stretch>
        </p:blipFill>
        <p:spPr bwMode="auto">
          <a:xfrm>
            <a:off x="7315200" y="838200"/>
            <a:ext cx="1828800" cy="1828800"/>
          </a:xfrm>
          <a:prstGeom prst="rect">
            <a:avLst/>
          </a:prstGeom>
          <a:noFill/>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Weed Problems</a:t>
            </a:r>
            <a:endParaRPr lang="en-US" dirty="0"/>
          </a:p>
        </p:txBody>
      </p:sp>
      <p:sp>
        <p:nvSpPr>
          <p:cNvPr id="3" name="Content Placeholder 2"/>
          <p:cNvSpPr>
            <a:spLocks noGrp="1"/>
          </p:cNvSpPr>
          <p:nvPr>
            <p:ph sz="half" idx="1"/>
          </p:nvPr>
        </p:nvSpPr>
        <p:spPr>
          <a:xfrm>
            <a:off x="457200" y="1600200"/>
            <a:ext cx="4038600" cy="5105400"/>
          </a:xfrm>
        </p:spPr>
        <p:txBody>
          <a:bodyPr>
            <a:normAutofit fontScale="85000" lnSpcReduction="20000"/>
          </a:bodyPr>
          <a:lstStyle/>
          <a:p>
            <a:pPr>
              <a:lnSpc>
                <a:spcPct val="150000"/>
              </a:lnSpc>
            </a:pPr>
            <a:r>
              <a:rPr lang="en-US" dirty="0" smtClean="0"/>
              <a:t>Grasses</a:t>
            </a:r>
          </a:p>
          <a:p>
            <a:pPr lvl="1">
              <a:lnSpc>
                <a:spcPct val="150000"/>
              </a:lnSpc>
            </a:pPr>
            <a:r>
              <a:rPr lang="en-US" dirty="0" smtClean="0"/>
              <a:t>Crabgrass</a:t>
            </a:r>
          </a:p>
          <a:p>
            <a:pPr lvl="1">
              <a:lnSpc>
                <a:spcPct val="150000"/>
              </a:lnSpc>
            </a:pPr>
            <a:r>
              <a:rPr lang="en-US" dirty="0" err="1" smtClean="0"/>
              <a:t>Goosegrass</a:t>
            </a:r>
            <a:endParaRPr lang="en-US" dirty="0" smtClean="0"/>
          </a:p>
          <a:p>
            <a:pPr>
              <a:lnSpc>
                <a:spcPct val="150000"/>
              </a:lnSpc>
            </a:pPr>
            <a:r>
              <a:rPr lang="en-US" dirty="0" smtClean="0"/>
              <a:t>Sedge</a:t>
            </a:r>
          </a:p>
          <a:p>
            <a:pPr lvl="1">
              <a:lnSpc>
                <a:spcPct val="150000"/>
              </a:lnSpc>
            </a:pPr>
            <a:r>
              <a:rPr lang="en-US" dirty="0" smtClean="0"/>
              <a:t>Nutsedge (triangular stem)</a:t>
            </a:r>
          </a:p>
          <a:p>
            <a:pPr>
              <a:lnSpc>
                <a:spcPct val="150000"/>
              </a:lnSpc>
            </a:pPr>
            <a:r>
              <a:rPr lang="en-US" dirty="0" smtClean="0"/>
              <a:t>Broadleaf</a:t>
            </a:r>
          </a:p>
          <a:p>
            <a:pPr lvl="1">
              <a:lnSpc>
                <a:spcPct val="150000"/>
              </a:lnSpc>
            </a:pPr>
            <a:r>
              <a:rPr lang="en-US" dirty="0" smtClean="0"/>
              <a:t>Florida </a:t>
            </a:r>
            <a:r>
              <a:rPr lang="en-US" dirty="0" err="1" smtClean="0"/>
              <a:t>Pusley</a:t>
            </a:r>
            <a:endParaRPr lang="en-US" dirty="0" smtClean="0"/>
          </a:p>
          <a:p>
            <a:pPr lvl="1">
              <a:lnSpc>
                <a:spcPct val="150000"/>
              </a:lnSpc>
            </a:pPr>
            <a:r>
              <a:rPr lang="en-US" dirty="0" err="1" smtClean="0"/>
              <a:t>Purslane</a:t>
            </a:r>
            <a:endParaRPr lang="en-US" dirty="0" smtClean="0"/>
          </a:p>
          <a:p>
            <a:pPr lvl="1">
              <a:lnSpc>
                <a:spcPct val="150000"/>
              </a:lnSpc>
            </a:pPr>
            <a:r>
              <a:rPr lang="en-US" dirty="0" smtClean="0"/>
              <a:t>Pigweed</a:t>
            </a:r>
          </a:p>
          <a:p>
            <a:pPr lvl="1">
              <a:lnSpc>
                <a:spcPct val="150000"/>
              </a:lnSpc>
            </a:pPr>
            <a:r>
              <a:rPr lang="en-US" dirty="0" smtClean="0"/>
              <a:t>Nightshade</a:t>
            </a:r>
          </a:p>
          <a:p>
            <a:pPr>
              <a:lnSpc>
                <a:spcPct val="150000"/>
              </a:lnSpc>
            </a:pPr>
            <a:endParaRPr lang="en-US" dirty="0" smtClean="0"/>
          </a:p>
          <a:p>
            <a:pPr>
              <a:lnSpc>
                <a:spcPct val="150000"/>
              </a:lnSpc>
            </a:pPr>
            <a:endParaRPr lang="en-US" dirty="0"/>
          </a:p>
        </p:txBody>
      </p:sp>
      <p:sp>
        <p:nvSpPr>
          <p:cNvPr id="6" name="Text Box 6"/>
          <p:cNvSpPr txBox="1">
            <a:spLocks noChangeArrowheads="1"/>
          </p:cNvSpPr>
          <p:nvPr/>
        </p:nvSpPr>
        <p:spPr bwMode="auto">
          <a:xfrm>
            <a:off x="4953000" y="6096000"/>
            <a:ext cx="3200400" cy="366713"/>
          </a:xfrm>
          <a:prstGeom prst="rect">
            <a:avLst/>
          </a:prstGeom>
          <a:noFill/>
          <a:ln w="9525">
            <a:noFill/>
            <a:miter lim="800000"/>
            <a:headEnd/>
            <a:tailEnd/>
          </a:ln>
          <a:effectLst/>
        </p:spPr>
        <p:txBody>
          <a:bodyPr>
            <a:spAutoFit/>
          </a:bodyPr>
          <a:lstStyle/>
          <a:p>
            <a:pPr algn="ctr">
              <a:spcBef>
                <a:spcPct val="50000"/>
              </a:spcBef>
            </a:pPr>
            <a:r>
              <a:rPr lang="en-US" dirty="0"/>
              <a:t>Florida </a:t>
            </a:r>
            <a:r>
              <a:rPr lang="en-US" dirty="0" err="1"/>
              <a:t>Pusley</a:t>
            </a:r>
            <a:endParaRPr lang="en-US" dirty="0"/>
          </a:p>
        </p:txBody>
      </p:sp>
      <p:pic>
        <p:nvPicPr>
          <p:cNvPr id="7" name="Picture 5" descr="FloridaPusley"/>
          <p:cNvPicPr>
            <a:picLocks noGrp="1" noChangeAspect="1" noChangeArrowheads="1"/>
          </p:cNvPicPr>
          <p:nvPr>
            <p:ph sz="half" idx="2"/>
          </p:nvPr>
        </p:nvPicPr>
        <p:blipFill>
          <a:blip r:embed="rId3"/>
          <a:srcRect/>
          <a:stretch>
            <a:fillRect/>
          </a:stretch>
        </p:blipFill>
        <p:spPr bwMode="auto">
          <a:xfrm>
            <a:off x="3200400" y="4953000"/>
            <a:ext cx="2565919"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2770" name="Picture 2" descr="sm-crabgrass-074.jpg (51636 bytes)"/>
          <p:cNvPicPr>
            <a:picLocks noChangeAspect="1" noChangeArrowheads="1"/>
          </p:cNvPicPr>
          <p:nvPr/>
        </p:nvPicPr>
        <p:blipFill>
          <a:blip r:embed="rId4"/>
          <a:srcRect/>
          <a:stretch>
            <a:fillRect/>
          </a:stretch>
        </p:blipFill>
        <p:spPr bwMode="auto">
          <a:xfrm>
            <a:off x="3429000" y="1524000"/>
            <a:ext cx="2057400" cy="20275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 Box 6"/>
          <p:cNvSpPr txBox="1">
            <a:spLocks noChangeArrowheads="1"/>
          </p:cNvSpPr>
          <p:nvPr/>
        </p:nvSpPr>
        <p:spPr bwMode="auto">
          <a:xfrm>
            <a:off x="5562600" y="1600200"/>
            <a:ext cx="3200400" cy="366713"/>
          </a:xfrm>
          <a:prstGeom prst="rect">
            <a:avLst/>
          </a:prstGeom>
          <a:noFill/>
          <a:ln w="9525">
            <a:noFill/>
            <a:miter lim="800000"/>
            <a:headEnd/>
            <a:tailEnd/>
          </a:ln>
          <a:effectLst/>
        </p:spPr>
        <p:txBody>
          <a:bodyPr>
            <a:spAutoFit/>
          </a:bodyPr>
          <a:lstStyle/>
          <a:p>
            <a:pPr>
              <a:spcBef>
                <a:spcPct val="50000"/>
              </a:spcBef>
            </a:pPr>
            <a:r>
              <a:rPr lang="en-US" dirty="0" smtClean="0"/>
              <a:t>Crabgrass</a:t>
            </a:r>
            <a:endParaRPr lang="en-US" dirty="0"/>
          </a:p>
        </p:txBody>
      </p:sp>
      <p:pic>
        <p:nvPicPr>
          <p:cNvPr id="32772" name="Picture 4" descr="http://threeissues.sdsu.edu/coquillofigureesculentusb.gif"/>
          <p:cNvPicPr>
            <a:picLocks noChangeAspect="1" noChangeArrowheads="1"/>
          </p:cNvPicPr>
          <p:nvPr/>
        </p:nvPicPr>
        <p:blipFill>
          <a:blip r:embed="rId5"/>
          <a:srcRect/>
          <a:stretch>
            <a:fillRect/>
          </a:stretch>
        </p:blipFill>
        <p:spPr bwMode="auto">
          <a:xfrm>
            <a:off x="6696683" y="2286000"/>
            <a:ext cx="2218717"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 Box 6"/>
          <p:cNvSpPr txBox="1">
            <a:spLocks noChangeArrowheads="1"/>
          </p:cNvSpPr>
          <p:nvPr/>
        </p:nvSpPr>
        <p:spPr bwMode="auto">
          <a:xfrm>
            <a:off x="5553683" y="4114800"/>
            <a:ext cx="3200400" cy="366713"/>
          </a:xfrm>
          <a:prstGeom prst="rect">
            <a:avLst/>
          </a:prstGeom>
          <a:noFill/>
          <a:ln w="9525">
            <a:noFill/>
            <a:miter lim="800000"/>
            <a:headEnd/>
            <a:tailEnd/>
          </a:ln>
          <a:effectLst/>
        </p:spPr>
        <p:txBody>
          <a:bodyPr>
            <a:spAutoFit/>
          </a:bodyPr>
          <a:lstStyle/>
          <a:p>
            <a:pPr>
              <a:spcBef>
                <a:spcPct val="50000"/>
              </a:spcBef>
            </a:pPr>
            <a:r>
              <a:rPr lang="en-US" dirty="0" smtClean="0"/>
              <a:t>Nutsedge</a:t>
            </a:r>
            <a:endParaRPr lang="en-US" dirty="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Weed Seed Bank</a:t>
            </a:r>
            <a:endParaRPr lang="en-US" dirty="0"/>
          </a:p>
        </p:txBody>
      </p:sp>
      <p:sp>
        <p:nvSpPr>
          <p:cNvPr id="3" name="Content Placeholder 2"/>
          <p:cNvSpPr>
            <a:spLocks noGrp="1"/>
          </p:cNvSpPr>
          <p:nvPr>
            <p:ph idx="1"/>
          </p:nvPr>
        </p:nvSpPr>
        <p:spPr>
          <a:xfrm>
            <a:off x="381000" y="1600200"/>
            <a:ext cx="4800600" cy="4525963"/>
          </a:xfrm>
        </p:spPr>
        <p:txBody>
          <a:bodyPr>
            <a:normAutofit fontScale="92500" lnSpcReduction="10000"/>
          </a:bodyPr>
          <a:lstStyle/>
          <a:p>
            <a:r>
              <a:rPr lang="en-US" dirty="0" smtClean="0"/>
              <a:t>Prevent weeds from going to seed</a:t>
            </a:r>
          </a:p>
          <a:p>
            <a:r>
              <a:rPr lang="en-US" dirty="0" smtClean="0"/>
              <a:t>Manage weeds in off season</a:t>
            </a:r>
          </a:p>
          <a:p>
            <a:r>
              <a:rPr lang="en-US" dirty="0" smtClean="0"/>
              <a:t>Fully compost animal wastes (pigweed)</a:t>
            </a:r>
          </a:p>
          <a:p>
            <a:pPr lvl="1"/>
            <a:r>
              <a:rPr lang="en-US" dirty="0" smtClean="0"/>
              <a:t>over 1 million pigweed seeds in one pound</a:t>
            </a:r>
          </a:p>
          <a:p>
            <a:r>
              <a:rPr lang="en-US" dirty="0" smtClean="0"/>
              <a:t>Manage field borders and alleys</a:t>
            </a:r>
            <a:endParaRPr lang="en-US" dirty="0"/>
          </a:p>
        </p:txBody>
      </p:sp>
      <p:pic>
        <p:nvPicPr>
          <p:cNvPr id="4" name="Picture 7" descr="Pigweed, smooth "/>
          <p:cNvPicPr>
            <a:picLocks noChangeAspect="1" noChangeArrowheads="1"/>
          </p:cNvPicPr>
          <p:nvPr/>
        </p:nvPicPr>
        <p:blipFill>
          <a:blip r:embed="rId3"/>
          <a:srcRect/>
          <a:stretch>
            <a:fillRect/>
          </a:stretch>
        </p:blipFill>
        <p:spPr bwMode="auto">
          <a:xfrm>
            <a:off x="5334000" y="5029200"/>
            <a:ext cx="1828800" cy="1605803"/>
          </a:xfrm>
          <a:prstGeom prst="rect">
            <a:avLst/>
          </a:prstGeom>
          <a:noFill/>
        </p:spPr>
      </p:pic>
      <p:pic>
        <p:nvPicPr>
          <p:cNvPr id="30722" name="Picture 2" descr="http://www.ipm.uiuc.edu/bulletin/pastpest/articles/images/photocd/redroot_pigweed_inflor_1.jpg"/>
          <p:cNvPicPr>
            <a:picLocks noChangeAspect="1" noChangeArrowheads="1"/>
          </p:cNvPicPr>
          <p:nvPr/>
        </p:nvPicPr>
        <p:blipFill>
          <a:blip r:embed="rId4"/>
          <a:srcRect/>
          <a:stretch>
            <a:fillRect/>
          </a:stretch>
        </p:blipFill>
        <p:spPr bwMode="auto">
          <a:xfrm>
            <a:off x="6400800" y="1905000"/>
            <a:ext cx="2505834" cy="2949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Rotate Crop Areas</a:t>
            </a:r>
            <a:endParaRPr lang="en-US" dirty="0"/>
          </a:p>
        </p:txBody>
      </p:sp>
      <p:sp>
        <p:nvSpPr>
          <p:cNvPr id="3" name="Content Placeholder 2"/>
          <p:cNvSpPr>
            <a:spLocks noGrp="1"/>
          </p:cNvSpPr>
          <p:nvPr>
            <p:ph idx="1"/>
          </p:nvPr>
        </p:nvSpPr>
        <p:spPr>
          <a:xfrm>
            <a:off x="457200" y="1752600"/>
            <a:ext cx="8229600" cy="4373563"/>
          </a:xfrm>
        </p:spPr>
        <p:txBody>
          <a:bodyPr/>
          <a:lstStyle/>
          <a:p>
            <a:pPr>
              <a:spcBef>
                <a:spcPts val="1200"/>
              </a:spcBef>
            </a:pPr>
            <a:r>
              <a:rPr lang="en-US" dirty="0" smtClean="0"/>
              <a:t>Use bahiagrass areas if possible</a:t>
            </a:r>
          </a:p>
          <a:p>
            <a:pPr>
              <a:spcBef>
                <a:spcPts val="1200"/>
              </a:spcBef>
            </a:pPr>
            <a:r>
              <a:rPr lang="en-US" dirty="0" smtClean="0"/>
              <a:t>Alternate crops with different tillage needs and/or timings.</a:t>
            </a:r>
            <a:endParaRPr lang="en-US" dirty="0"/>
          </a:p>
        </p:txBody>
      </p:sp>
      <p:pic>
        <p:nvPicPr>
          <p:cNvPr id="2054" name="Picture 6" descr="C:\Documents and Settings\losborne.UFAD\Local Settings\Temporary Internet Files\Content.IE5\IHBFKY44\MCBD10417_0000[1].wmf"/>
          <p:cNvPicPr>
            <a:picLocks noChangeAspect="1" noChangeArrowheads="1"/>
          </p:cNvPicPr>
          <p:nvPr/>
        </p:nvPicPr>
        <p:blipFill>
          <a:blip r:embed="rId3"/>
          <a:srcRect/>
          <a:stretch>
            <a:fillRect/>
          </a:stretch>
        </p:blipFill>
        <p:spPr bwMode="auto">
          <a:xfrm>
            <a:off x="1066800" y="4114800"/>
            <a:ext cx="4572000" cy="1952956"/>
          </a:xfrm>
          <a:prstGeom prst="rect">
            <a:avLst/>
          </a:prstGeom>
          <a:noFill/>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Cover Crops</a:t>
            </a:r>
            <a:endParaRPr lang="en-US" dirty="0"/>
          </a:p>
        </p:txBody>
      </p:sp>
      <p:sp>
        <p:nvSpPr>
          <p:cNvPr id="3" name="Content Placeholder 2"/>
          <p:cNvSpPr>
            <a:spLocks noGrp="1"/>
          </p:cNvSpPr>
          <p:nvPr>
            <p:ph sz="half" idx="1"/>
          </p:nvPr>
        </p:nvSpPr>
        <p:spPr>
          <a:xfrm>
            <a:off x="609600" y="1600200"/>
            <a:ext cx="4038600" cy="4525963"/>
          </a:xfrm>
        </p:spPr>
        <p:txBody>
          <a:bodyPr/>
          <a:lstStyle/>
          <a:p>
            <a:r>
              <a:rPr lang="en-US" dirty="0" smtClean="0"/>
              <a:t>Out compete and shade out weeds</a:t>
            </a:r>
          </a:p>
          <a:p>
            <a:r>
              <a:rPr lang="en-US" dirty="0" smtClean="0"/>
              <a:t>Winter – rye or oats</a:t>
            </a:r>
          </a:p>
          <a:p>
            <a:r>
              <a:rPr lang="en-US" dirty="0" smtClean="0"/>
              <a:t>Summer – millet, sorghum-</a:t>
            </a:r>
            <a:r>
              <a:rPr lang="en-US" dirty="0" err="1" smtClean="0"/>
              <a:t>sudan</a:t>
            </a:r>
            <a:r>
              <a:rPr lang="en-US" dirty="0" smtClean="0"/>
              <a:t> grass</a:t>
            </a:r>
          </a:p>
          <a:p>
            <a:r>
              <a:rPr lang="en-US" dirty="0" smtClean="0"/>
              <a:t>Seed cover crops at high rates</a:t>
            </a:r>
          </a:p>
          <a:p>
            <a:r>
              <a:rPr lang="en-US" dirty="0" smtClean="0"/>
              <a:t>Irrigate to quickly establish covers</a:t>
            </a:r>
            <a:endParaRPr lang="en-US" dirty="0"/>
          </a:p>
        </p:txBody>
      </p:sp>
      <p:pic>
        <p:nvPicPr>
          <p:cNvPr id="7" name="Content Placeholder 6" descr="DSC02657.JPG"/>
          <p:cNvPicPr>
            <a:picLocks noGrp="1" noChangeAspect="1"/>
          </p:cNvPicPr>
          <p:nvPr>
            <p:ph sz="half" idx="2"/>
          </p:nvPr>
        </p:nvPicPr>
        <p:blipFill>
          <a:blip r:embed="rId3" cstate="print"/>
          <a:stretch>
            <a:fillRect/>
          </a:stretch>
        </p:blipFill>
        <p:spPr>
          <a:xfrm>
            <a:off x="4724400" y="2057400"/>
            <a:ext cx="4038600" cy="3028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 Crops, Not Weeds</a:t>
            </a:r>
            <a:endParaRPr lang="en-US" dirty="0"/>
          </a:p>
        </p:txBody>
      </p:sp>
      <p:sp>
        <p:nvSpPr>
          <p:cNvPr id="3" name="Content Placeholder 2"/>
          <p:cNvSpPr>
            <a:spLocks noGrp="1"/>
          </p:cNvSpPr>
          <p:nvPr>
            <p:ph idx="1"/>
          </p:nvPr>
        </p:nvSpPr>
        <p:spPr>
          <a:xfrm>
            <a:off x="381000" y="1600201"/>
            <a:ext cx="8305800" cy="2895600"/>
          </a:xfrm>
        </p:spPr>
        <p:txBody>
          <a:bodyPr>
            <a:normAutofit fontScale="92500" lnSpcReduction="20000"/>
          </a:bodyPr>
          <a:lstStyle/>
          <a:p>
            <a:pPr>
              <a:spcBef>
                <a:spcPts val="1200"/>
              </a:spcBef>
            </a:pPr>
            <a:r>
              <a:rPr lang="en-US" dirty="0" smtClean="0"/>
              <a:t>Avoid broadcast preplant applications if possible, especially nitrogen</a:t>
            </a:r>
          </a:p>
          <a:p>
            <a:pPr>
              <a:spcBef>
                <a:spcPts val="1200"/>
              </a:spcBef>
            </a:pPr>
            <a:r>
              <a:rPr lang="en-US" dirty="0" smtClean="0"/>
              <a:t>Apply near rows or on beds and not alleys</a:t>
            </a:r>
          </a:p>
          <a:p>
            <a:pPr>
              <a:spcBef>
                <a:spcPts val="1200"/>
              </a:spcBef>
            </a:pPr>
            <a:r>
              <a:rPr lang="en-US" dirty="0" smtClean="0"/>
              <a:t>Sidedress N &amp; K</a:t>
            </a:r>
          </a:p>
          <a:p>
            <a:pPr>
              <a:spcBef>
                <a:spcPts val="1200"/>
              </a:spcBef>
            </a:pPr>
            <a:r>
              <a:rPr lang="en-US" dirty="0" smtClean="0"/>
              <a:t>Use drip irrigation for water and fertilizer applications</a:t>
            </a:r>
            <a:endParaRPr lang="en-US" dirty="0"/>
          </a:p>
        </p:txBody>
      </p:sp>
      <p:pic>
        <p:nvPicPr>
          <p:cNvPr id="5" name="Picture 4" descr="slide 116.jpg"/>
          <p:cNvPicPr>
            <a:picLocks noChangeAspect="1"/>
          </p:cNvPicPr>
          <p:nvPr/>
        </p:nvPicPr>
        <p:blipFill>
          <a:blip r:embed="rId3" cstate="print"/>
          <a:stretch>
            <a:fillRect/>
          </a:stretch>
        </p:blipFill>
        <p:spPr>
          <a:xfrm>
            <a:off x="533399" y="4419600"/>
            <a:ext cx="3444657"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slide 022.jpg"/>
          <p:cNvPicPr>
            <a:picLocks noChangeAspect="1"/>
          </p:cNvPicPr>
          <p:nvPr/>
        </p:nvPicPr>
        <p:blipFill>
          <a:blip r:embed="rId4"/>
          <a:stretch>
            <a:fillRect/>
          </a:stretch>
        </p:blipFill>
        <p:spPr>
          <a:xfrm>
            <a:off x="4267200" y="4419600"/>
            <a:ext cx="3460133"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Cultivation Methods</a:t>
            </a:r>
            <a:endParaRPr lang="en-US" dirty="0"/>
          </a:p>
        </p:txBody>
      </p:sp>
      <p:sp>
        <p:nvSpPr>
          <p:cNvPr id="3" name="Content Placeholder 2"/>
          <p:cNvSpPr>
            <a:spLocks noGrp="1"/>
          </p:cNvSpPr>
          <p:nvPr>
            <p:ph idx="1"/>
          </p:nvPr>
        </p:nvSpPr>
        <p:spPr>
          <a:xfrm>
            <a:off x="838200" y="1600200"/>
            <a:ext cx="7848600" cy="4525963"/>
          </a:xfrm>
        </p:spPr>
        <p:txBody>
          <a:bodyPr>
            <a:normAutofit fontScale="85000" lnSpcReduction="20000"/>
          </a:bodyPr>
          <a:lstStyle/>
          <a:p>
            <a:pPr>
              <a:lnSpc>
                <a:spcPct val="120000"/>
              </a:lnSpc>
            </a:pPr>
            <a:r>
              <a:rPr lang="en-US" dirty="0" smtClean="0"/>
              <a:t>Shallow cultivations</a:t>
            </a:r>
          </a:p>
          <a:p>
            <a:pPr>
              <a:lnSpc>
                <a:spcPct val="120000"/>
              </a:lnSpc>
            </a:pPr>
            <a:r>
              <a:rPr lang="en-US" dirty="0" smtClean="0"/>
              <a:t>Rolling cultivators</a:t>
            </a:r>
          </a:p>
          <a:p>
            <a:pPr>
              <a:lnSpc>
                <a:spcPct val="120000"/>
              </a:lnSpc>
            </a:pPr>
            <a:r>
              <a:rPr lang="en-US" dirty="0" smtClean="0"/>
              <a:t>Spider wheels</a:t>
            </a:r>
          </a:p>
          <a:p>
            <a:pPr>
              <a:lnSpc>
                <a:spcPct val="120000"/>
              </a:lnSpc>
            </a:pPr>
            <a:r>
              <a:rPr lang="en-US" dirty="0" smtClean="0"/>
              <a:t>Basket style </a:t>
            </a:r>
            <a:r>
              <a:rPr lang="en-US" smtClean="0"/>
              <a:t>weeders</a:t>
            </a:r>
            <a:endParaRPr lang="en-US" dirty="0" smtClean="0"/>
          </a:p>
          <a:p>
            <a:pPr>
              <a:lnSpc>
                <a:spcPct val="120000"/>
              </a:lnSpc>
            </a:pPr>
            <a:r>
              <a:rPr lang="en-US" dirty="0" smtClean="0"/>
              <a:t>Shallow sweeps</a:t>
            </a:r>
          </a:p>
          <a:p>
            <a:pPr>
              <a:lnSpc>
                <a:spcPct val="120000"/>
              </a:lnSpc>
            </a:pPr>
            <a:r>
              <a:rPr lang="en-US" dirty="0" smtClean="0"/>
              <a:t>Hot part of day</a:t>
            </a:r>
          </a:p>
          <a:p>
            <a:pPr>
              <a:lnSpc>
                <a:spcPct val="120000"/>
              </a:lnSpc>
            </a:pPr>
            <a:r>
              <a:rPr lang="en-US" dirty="0" smtClean="0"/>
              <a:t>Dry row middles</a:t>
            </a:r>
          </a:p>
          <a:p>
            <a:pPr>
              <a:lnSpc>
                <a:spcPct val="120000"/>
              </a:lnSpc>
            </a:pPr>
            <a:r>
              <a:rPr lang="en-US" dirty="0" smtClean="0"/>
              <a:t>Catch weeds when small (white tread roots)</a:t>
            </a:r>
          </a:p>
          <a:p>
            <a:pPr>
              <a:lnSpc>
                <a:spcPct val="120000"/>
              </a:lnSpc>
            </a:pPr>
            <a:r>
              <a:rPr lang="en-US" dirty="0" smtClean="0"/>
              <a:t>Uproot and bury when small</a:t>
            </a:r>
          </a:p>
          <a:p>
            <a:pPr>
              <a:lnSpc>
                <a:spcPct val="120000"/>
              </a:lnSpc>
            </a:pPr>
            <a:endParaRPr lang="en-US" dirty="0"/>
          </a:p>
        </p:txBody>
      </p:sp>
      <p:pic>
        <p:nvPicPr>
          <p:cNvPr id="4" name="Picture 3" descr="weed 01.jpg"/>
          <p:cNvPicPr>
            <a:picLocks noChangeAspect="1"/>
          </p:cNvPicPr>
          <p:nvPr/>
        </p:nvPicPr>
        <p:blipFill>
          <a:blip r:embed="rId3"/>
          <a:stretch>
            <a:fillRect/>
          </a:stretch>
        </p:blipFill>
        <p:spPr>
          <a:xfrm>
            <a:off x="5029200" y="2209800"/>
            <a:ext cx="3611880" cy="23865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Vegetables1">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Vegetables1</Template>
  <TotalTime>206</TotalTime>
  <Words>780</Words>
  <Application>Microsoft Office PowerPoint</Application>
  <PresentationFormat>On-screen Show (4:3)</PresentationFormat>
  <Paragraphs>158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Vegetables1</vt:lpstr>
      <vt:lpstr>Small Farms Weed Management Strategies</vt:lpstr>
      <vt:lpstr>Managing Weeds is One of the Most Difficult Production Issues on Small Vegetable Farms</vt:lpstr>
      <vt:lpstr>Managing Weeds – Key Points</vt:lpstr>
      <vt:lpstr>Common Weed Problems</vt:lpstr>
      <vt:lpstr>Lower Weed Seed Bank</vt:lpstr>
      <vt:lpstr>Rotate Crop Areas</vt:lpstr>
      <vt:lpstr>Use Cover Crops</vt:lpstr>
      <vt:lpstr>Feed Crops, Not Weeds</vt:lpstr>
      <vt:lpstr>Cultivation Methods</vt:lpstr>
      <vt:lpstr>Flame Weeders</vt:lpstr>
      <vt:lpstr>Plant Mulches</vt:lpstr>
      <vt:lpstr>Plastic Mulches</vt:lpstr>
      <vt:lpstr>Transplants</vt:lpstr>
      <vt:lpstr>Allelopathy</vt:lpstr>
      <vt:lpstr>Predation</vt:lpstr>
      <vt:lpstr>Soil Solarization</vt:lpstr>
      <vt:lpstr>Solarization Strategies</vt:lpstr>
      <vt:lpstr>Chemical Weed Control</vt:lpstr>
      <vt:lpstr>Thank You</vt:lpstr>
    </vt:vector>
  </TitlesOfParts>
  <Company>UF/IFAS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Farms Weed Management Strategies</dc:title>
  <dc:creator>Osborne,Laurie A</dc:creator>
  <cp:lastModifiedBy>Osborne,Laurie A</cp:lastModifiedBy>
  <cp:revision>29</cp:revision>
  <dcterms:created xsi:type="dcterms:W3CDTF">2008-01-28T18:06:07Z</dcterms:created>
  <dcterms:modified xsi:type="dcterms:W3CDTF">2009-04-24T14:13:48Z</dcterms:modified>
</cp:coreProperties>
</file>