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32"/>
  </p:notesMasterIdLst>
  <p:sldIdLst>
    <p:sldId id="256" r:id="rId3"/>
    <p:sldId id="258" r:id="rId4"/>
    <p:sldId id="267" r:id="rId5"/>
    <p:sldId id="266" r:id="rId6"/>
    <p:sldId id="262" r:id="rId7"/>
    <p:sldId id="263" r:id="rId8"/>
    <p:sldId id="264" r:id="rId9"/>
    <p:sldId id="265" r:id="rId10"/>
    <p:sldId id="269" r:id="rId11"/>
    <p:sldId id="270" r:id="rId12"/>
    <p:sldId id="25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8" r:id="rId22"/>
    <p:sldId id="26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C833A3-7D64-4F9A-A980-6570178519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9B909-FD04-417C-9550-47E67954B760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C6E58-46EA-4E78-A7EE-78AE685DBF9D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33A3-7D64-4F9A-A980-6570178519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2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2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113EFA-AF31-4DAB-9CE4-EA58D24296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99F4B7-DD7D-4DE9-B3EC-108AF17733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566B4E-89BB-4576-924E-0CDBE2EF03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B612FF-F405-4BBB-8B23-51784DB29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9D0F7-E0BD-4319-84F3-760689AD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039F-F3E3-4CE3-AD3D-310FAC19B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2A378-85AE-43A9-AFF1-1E02BF05C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BDA7-A112-4CB3-946E-E6AF5C8A4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32500-3E5A-4BEB-9399-0B6232433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896D-76B4-47B1-AFC4-577B8A2D0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C610-E9C6-423B-9DB0-C0C10707A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5EAB4C-A8F6-4335-9287-3B352AA960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D1E6D-D746-4BB2-91BA-011BA0410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7C1EB-A545-4551-ACFB-C662618D4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86DF5-38AA-4569-93E1-8D54C5E3A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76F3C-B93E-42BA-8517-2B18190B3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70DDA5-B3F8-46CB-A39A-38EB82DEB0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81F902-47AC-4D2B-B14A-DDFEBD17EB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58BA0-DE41-4C54-B3D6-51ADEF2034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F98F68-EC8D-493A-8DBF-38CF4C6BBB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D5618A-26B7-4539-95E6-F9FD442F0F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F4132B-5368-47B9-8C5D-BD3283EC5E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F8ECB-F1F4-4C20-B830-5BE90F658E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4724636-7B4E-4C8E-97C0-38E796AC8CA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7FFFF9-63B6-435C-B501-BCD07072C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farms.ifas.ufl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vfd.ifas.ufl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Starting a Vineyard in Central Florida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Ryan Atwood</a:t>
            </a:r>
          </a:p>
          <a:p>
            <a:r>
              <a:rPr lang="en-US"/>
              <a:t>Extension Agent</a:t>
            </a:r>
          </a:p>
          <a:p>
            <a:r>
              <a:rPr lang="en-US"/>
              <a:t>Multi County Fruit Crops</a:t>
            </a:r>
          </a:p>
        </p:txBody>
      </p:sp>
      <p:pic>
        <p:nvPicPr>
          <p:cNvPr id="6" name="Picture 5" descr="UF_IFAS_Exten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3257856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and Returns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705600" cy="3886200"/>
          </a:xfrm>
        </p:spPr>
        <p:txBody>
          <a:bodyPr/>
          <a:lstStyle/>
          <a:p>
            <a:r>
              <a:rPr lang="en-US"/>
              <a:t>Production costs $1,700-$2,500 per acre per year</a:t>
            </a:r>
          </a:p>
          <a:p>
            <a:r>
              <a:rPr lang="en-US"/>
              <a:t>Profitable after year 4; break even after 7-12 years</a:t>
            </a:r>
          </a:p>
          <a:p>
            <a:r>
              <a:rPr lang="en-US"/>
              <a:t>Internal Rate of Return (IRR) varies between 8% to 30% depending on what numbers you use.</a:t>
            </a:r>
          </a:p>
        </p:txBody>
      </p:sp>
      <p:pic>
        <p:nvPicPr>
          <p:cNvPr id="36868" name="Picture 4" descr="gold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67600" y="685800"/>
            <a:ext cx="904875" cy="91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a Vineyard Pre-Planning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4400" y="2590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7367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7200" y="19812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09600" y="19812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Site selection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Cultivars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Arrangement and Pollination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Nursery and Care of Plants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Row Orientation and Length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11276" name="Picture 12" descr="vineyard no plants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33600"/>
            <a:ext cx="4114800" cy="308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/>
              <a:t>Site selection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Produce best in full sun with fertile, well drained soils</a:t>
            </a:r>
          </a:p>
          <a:p>
            <a:pPr>
              <a:lnSpc>
                <a:spcPct val="90000"/>
              </a:lnSpc>
            </a:pPr>
            <a:r>
              <a:rPr lang="en-US"/>
              <a:t>Can be grown on our sandy ridge soils with timely irrigation and fertilization</a:t>
            </a:r>
          </a:p>
          <a:p>
            <a:pPr>
              <a:lnSpc>
                <a:spcPct val="90000"/>
              </a:lnSpc>
            </a:pPr>
            <a:r>
              <a:rPr lang="en-US"/>
              <a:t>Sites with elevation and good cold drainage are preferred so as to avoid cold damage.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514600"/>
            <a:ext cx="3733800" cy="26797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Cultivars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324600" cy="3886200"/>
          </a:xfrm>
        </p:spPr>
        <p:txBody>
          <a:bodyPr/>
          <a:lstStyle/>
          <a:p>
            <a:r>
              <a:rPr lang="en-US"/>
              <a:t>Depends on if you are making wine, jelly, selling to the fresh market or U-pick as to which cultivar maybe appropriate</a:t>
            </a:r>
          </a:p>
          <a:p>
            <a:r>
              <a:rPr lang="en-US"/>
              <a:t>Noble, Carlos, and Welder is what the local winery is buying</a:t>
            </a:r>
          </a:p>
          <a:p>
            <a:r>
              <a:rPr lang="en-US"/>
              <a:t>Southern Home,  Fry, Black Fry, many others recommended by IFAS for Fresh market</a:t>
            </a:r>
          </a:p>
        </p:txBody>
      </p:sp>
      <p:pic>
        <p:nvPicPr>
          <p:cNvPr id="40964" name="Picture 4" descr="bronz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2667000"/>
            <a:ext cx="2286000" cy="1714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consistently have high yields</a:t>
            </a:r>
          </a:p>
          <a:p>
            <a:r>
              <a:rPr lang="en-US"/>
              <a:t>Should have a Brix of 14, good sugar to acid ratio</a:t>
            </a:r>
          </a:p>
          <a:p>
            <a:r>
              <a:rPr lang="en-US"/>
              <a:t>Berry ripening should be uniform to avoid multiple harvest</a:t>
            </a:r>
          </a:p>
          <a:p>
            <a:r>
              <a:rPr lang="en-US"/>
              <a:t>Appearance is not critical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Cultivars	 - wine, jellies, and juice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Cultivars	 - Fresh market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876800" cy="3886200"/>
          </a:xfrm>
        </p:spPr>
        <p:txBody>
          <a:bodyPr/>
          <a:lstStyle/>
          <a:p>
            <a:r>
              <a:rPr lang="en-US"/>
              <a:t>Should be large, sweet, attractive with relatively thin skin</a:t>
            </a:r>
          </a:p>
          <a:p>
            <a:r>
              <a:rPr lang="en-US"/>
              <a:t>Have good vine vigor and disease resistance</a:t>
            </a:r>
          </a:p>
          <a:p>
            <a:r>
              <a:rPr lang="en-US"/>
              <a:t>Many are female cultivars with imperfect flowers so they require a pollenizer</a:t>
            </a:r>
          </a:p>
        </p:txBody>
      </p:sp>
      <p:pic>
        <p:nvPicPr>
          <p:cNvPr id="43012" name="Picture 4" descr="purpl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409825"/>
            <a:ext cx="3276600" cy="245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Nurseries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Shortage of nurseries growing vines in the state</a:t>
            </a:r>
          </a:p>
          <a:p>
            <a:r>
              <a:rPr lang="en-US"/>
              <a:t>Some cultivars difficult to get</a:t>
            </a:r>
          </a:p>
          <a:p>
            <a:r>
              <a:rPr lang="en-US"/>
              <a:t>Vines cost around $4.00 a plant</a:t>
            </a:r>
          </a:p>
          <a:p>
            <a:r>
              <a:rPr lang="en-US"/>
              <a:t>Bare-root or containerized</a:t>
            </a:r>
          </a:p>
          <a:p>
            <a:r>
              <a:rPr lang="en-US"/>
              <a:t>Available list of nurseries on the Florida Grape Grower associations webpage www.fgga.org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Row Orientation and Length	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41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North-South row orientation are best in fruit crops as they allow for direct sunlight on both sides of the plant</a:t>
            </a:r>
          </a:p>
          <a:p>
            <a:pPr>
              <a:lnSpc>
                <a:spcPct val="90000"/>
              </a:lnSpc>
            </a:pPr>
            <a:r>
              <a:rPr lang="en-US"/>
              <a:t>Row length of a 600 feet maximum</a:t>
            </a:r>
          </a:p>
          <a:p>
            <a:pPr>
              <a:lnSpc>
                <a:spcPct val="90000"/>
              </a:lnSpc>
            </a:pPr>
            <a:r>
              <a:rPr lang="en-US"/>
              <a:t>Shorter rows will limit any lightening damage that occurs </a:t>
            </a:r>
          </a:p>
        </p:txBody>
      </p:sp>
      <p:pic>
        <p:nvPicPr>
          <p:cNvPr id="45063" name="Picture 7" descr="rows with and without plant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3622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ead row lightning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67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Vineyard Design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Set post and secure wire prior to planting</a:t>
            </a:r>
          </a:p>
          <a:p>
            <a:pPr>
              <a:lnSpc>
                <a:spcPct val="90000"/>
              </a:lnSpc>
            </a:pPr>
            <a:r>
              <a:rPr lang="en-US"/>
              <a:t>Plant spacing is dependent on design but typically 12-20 feet within row and 10-15 between rows</a:t>
            </a:r>
          </a:p>
          <a:p>
            <a:pPr>
              <a:lnSpc>
                <a:spcPct val="90000"/>
              </a:lnSpc>
            </a:pPr>
            <a:r>
              <a:rPr lang="en-US"/>
              <a:t>Plant vines within one to three feet of posts to minimize wire sagging</a:t>
            </a:r>
          </a:p>
        </p:txBody>
      </p:sp>
      <p:pic>
        <p:nvPicPr>
          <p:cNvPr id="50180" name="Picture 4" descr="top wire holde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438400"/>
            <a:ext cx="4038600" cy="30289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Why grow grapes?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648200"/>
          </a:xfrm>
        </p:spPr>
        <p:txBody>
          <a:bodyPr/>
          <a:lstStyle/>
          <a:p>
            <a:r>
              <a:rPr lang="en-US"/>
              <a:t>Growing wine industry in the state</a:t>
            </a:r>
          </a:p>
          <a:p>
            <a:r>
              <a:rPr lang="en-US"/>
              <a:t>Established industry- Buyer present in area</a:t>
            </a:r>
          </a:p>
          <a:p>
            <a:r>
              <a:rPr lang="en-US"/>
              <a:t>Florida Department of Agriculture and Consumer Services Commercial Vineyard Increase Acreage Grant Program (IAP)</a:t>
            </a:r>
          </a:p>
          <a:p>
            <a:endParaRPr lang="en-US"/>
          </a:p>
        </p:txBody>
      </p:sp>
      <p:pic>
        <p:nvPicPr>
          <p:cNvPr id="13316" name="Picture 4" descr="healthy vine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514600"/>
            <a:ext cx="4038600" cy="3028950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Vineyard Production Practices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Training to trellis</a:t>
            </a:r>
          </a:p>
          <a:p>
            <a:r>
              <a:rPr lang="en-US"/>
              <a:t>Pruning</a:t>
            </a:r>
          </a:p>
          <a:p>
            <a:r>
              <a:rPr lang="en-US"/>
              <a:t>Fertilization</a:t>
            </a:r>
          </a:p>
          <a:p>
            <a:r>
              <a:rPr lang="en-US"/>
              <a:t>Irrigation</a:t>
            </a:r>
          </a:p>
          <a:p>
            <a:r>
              <a:rPr lang="en-US"/>
              <a:t>Weeds</a:t>
            </a:r>
          </a:p>
          <a:p>
            <a:r>
              <a:rPr lang="en-US"/>
              <a:t>Diseases</a:t>
            </a:r>
          </a:p>
          <a:p>
            <a:r>
              <a:rPr lang="en-US"/>
              <a:t>Harvesting</a:t>
            </a:r>
          </a:p>
        </p:txBody>
      </p:sp>
      <p:pic>
        <p:nvPicPr>
          <p:cNvPr id="34820" name="Picture 4" descr="Grape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to Trellis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Normally 3 or more shoots will form out of a seedling, select the strongest and straightest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Support with a stake and/or string attached to the wire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Once it reaches wire prune tip to promote two lateral buds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352800" cy="4343400"/>
          </a:xfrm>
        </p:spPr>
        <p:txBody>
          <a:bodyPr/>
          <a:lstStyle/>
          <a:p>
            <a:r>
              <a:rPr lang="en-US"/>
              <a:t>Prune vine to maximize performance</a:t>
            </a:r>
          </a:p>
          <a:p>
            <a:r>
              <a:rPr lang="en-US"/>
              <a:t>Mid-January to Mid-March activity</a:t>
            </a:r>
          </a:p>
          <a:p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1676400"/>
            <a:ext cx="5181600" cy="401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467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Prior to planting determine soil pH (5.5-6.5) and nutrient status</a:t>
            </a:r>
          </a:p>
          <a:p>
            <a:pPr>
              <a:lnSpc>
                <a:spcPct val="90000"/>
              </a:lnSpc>
            </a:pPr>
            <a:r>
              <a:rPr lang="en-US"/>
              <a:t>In first growing season fertilize in April, June, and August using ¼ lb of 10-10-10 in a one foot band on each side of vine</a:t>
            </a:r>
          </a:p>
          <a:p>
            <a:pPr>
              <a:lnSpc>
                <a:spcPct val="90000"/>
              </a:lnSpc>
            </a:pPr>
            <a:r>
              <a:rPr lang="en-US"/>
              <a:t>Second year use 1 lb per vine and subsequent years use 3 lbs per vine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/>
              <a:t>Irrigation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343400" cy="4495800"/>
          </a:xfrm>
        </p:spPr>
        <p:txBody>
          <a:bodyPr/>
          <a:lstStyle/>
          <a:p>
            <a:r>
              <a:rPr lang="en-US"/>
              <a:t>Drip irrigation most effective</a:t>
            </a:r>
          </a:p>
          <a:p>
            <a:r>
              <a:rPr lang="en-US"/>
              <a:t>Essential during the first year 2 gallon/hour emitter ~ 1 ft from vine</a:t>
            </a:r>
          </a:p>
          <a:p>
            <a:r>
              <a:rPr lang="en-US"/>
              <a:t>Subsequent years two emitters spaced 3 feet from vine (4 gallon/hour emitter)</a:t>
            </a:r>
          </a:p>
        </p:txBody>
      </p:sp>
      <p:pic>
        <p:nvPicPr>
          <p:cNvPr id="56324" name="Picture 4" descr="close up drip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209800"/>
            <a:ext cx="4038600" cy="302895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Irrigation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Most critical time for optimum fruit set is May thru June; after that sufficient rains</a:t>
            </a:r>
          </a:p>
          <a:p>
            <a:r>
              <a:rPr lang="en-US"/>
              <a:t>Limited irrigation in August and September for sugar accumulation and berry ripening</a:t>
            </a:r>
          </a:p>
          <a:p>
            <a:endParaRPr lang="en-US"/>
          </a:p>
        </p:txBody>
      </p:sp>
      <p:pic>
        <p:nvPicPr>
          <p:cNvPr id="58373" name="Picture 5" descr="irrigation valv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828800"/>
            <a:ext cx="2914650" cy="38862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Florida, weed control is critical for vineyard operations and optimal vine growth</a:t>
            </a:r>
          </a:p>
          <a:p>
            <a:pPr>
              <a:lnSpc>
                <a:spcPct val="90000"/>
              </a:lnSpc>
            </a:pPr>
            <a:r>
              <a:rPr lang="en-US"/>
              <a:t>Muscadines are shallow rooted, no deep cultivation!  It can injure root systems</a:t>
            </a:r>
          </a:p>
        </p:txBody>
      </p:sp>
      <p:pic>
        <p:nvPicPr>
          <p:cNvPr id="60425" name="Picture 9" descr="Conserv end post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/>
              <a:t>Diseases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5181600" cy="3886200"/>
          </a:xfrm>
        </p:spPr>
        <p:txBody>
          <a:bodyPr/>
          <a:lstStyle/>
          <a:p>
            <a:r>
              <a:rPr lang="en-US"/>
              <a:t>Many cultivars can be grown with no pesticide use</a:t>
            </a:r>
          </a:p>
          <a:p>
            <a:r>
              <a:rPr lang="en-US"/>
              <a:t>Angular leaf spot, Bitter rot, Black rot, Powder mildew, and ripe rot can be problematic</a:t>
            </a:r>
          </a:p>
          <a:p>
            <a:r>
              <a:rPr lang="en-US"/>
              <a:t>Fresh market requires blemish free berries thus the use of fungicides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1752600"/>
            <a:ext cx="2990850" cy="388620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Season starts for some cultivars as early as late July extending to late September </a:t>
            </a:r>
          </a:p>
          <a:p>
            <a:r>
              <a:rPr lang="en-US"/>
              <a:t>Hand harvesting is expensive and hot!  </a:t>
            </a:r>
          </a:p>
          <a:p>
            <a:r>
              <a:rPr lang="en-US"/>
              <a:t>Mechanical harvesting is the preferred method for wine grapes</a:t>
            </a:r>
          </a:p>
          <a:p>
            <a:r>
              <a:rPr lang="en-US"/>
              <a:t>Shake berries onto a tarp </a:t>
            </a:r>
          </a:p>
          <a:p>
            <a:r>
              <a:rPr lang="en-US"/>
              <a:t>Shelf life is limited; most fresh market cultivars one week when refrigerated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2400" y="6088063"/>
            <a:ext cx="883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Calisto MT" pitchFamily="18" charset="0"/>
              </a:rPr>
              <a:t>This presentation brought to you by the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Calisto MT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sto MT" pitchFamily="18" charset="0"/>
              </a:rPr>
              <a:t>Small Farms/Alternative Enterprises Focus Team.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8350" cy="1104900"/>
          </a:xfrm>
        </p:spPr>
        <p:txBody>
          <a:bodyPr/>
          <a:lstStyle/>
          <a:p>
            <a:pPr algn="l" eaLnBrk="1" hangingPunct="1"/>
            <a:r>
              <a:rPr lang="en-US" smtClean="0"/>
              <a:t>Thank You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5715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For more information visit the Small Farms web at </a:t>
            </a:r>
            <a:r>
              <a:rPr lang="en-US" sz="2800" kern="0" dirty="0">
                <a:latin typeface="+mn-lt"/>
                <a:hlinkClick r:id="rId3"/>
              </a:rPr>
              <a:t>http://smallfarms.ifas.ufl.edu</a:t>
            </a:r>
            <a:endParaRPr lang="en-US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spcBef>
                <a:spcPct val="8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Take a virtual field day tour by visiting the Virtual Field Day web at </a:t>
            </a:r>
            <a:r>
              <a:rPr lang="en-US" sz="2800" kern="0" dirty="0">
                <a:latin typeface="+mn-lt"/>
                <a:hlinkClick r:id="rId4"/>
              </a:rPr>
              <a:t>http://vfd.ifas.ufl.edu</a:t>
            </a:r>
            <a:endParaRPr lang="en-US" sz="2800" kern="0" dirty="0">
              <a:latin typeface="+mn-lt"/>
            </a:endParaRPr>
          </a:p>
        </p:txBody>
      </p:sp>
      <p:pic>
        <p:nvPicPr>
          <p:cNvPr id="2053" name="Picture 13" descr="SF - Hom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6988" y="457200"/>
            <a:ext cx="24336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VFD - Hom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8413" y="3276600"/>
            <a:ext cx="24907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lorida winery locations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0"/>
            <a:ext cx="603726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/>
              <a:t>Lakeridge Winery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33400" y="17526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Been in business since 1989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Largest producer and user of grapes in Lake Co. and Central Florida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Business is growing 20% annually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Soon to sign with a distributor – increasing market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Owns two winery locations St. Augustine &amp; Clermont; landlocked in St. Augustine expanse to occur at Clermont location</a:t>
            </a:r>
          </a:p>
        </p:txBody>
      </p:sp>
      <p:pic>
        <p:nvPicPr>
          <p:cNvPr id="25610" name="Picture 10" descr="lakeridge winery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609600"/>
            <a:ext cx="1989138" cy="153193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FDACS – Increase Acreage Program (IAP)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Florida Viticulture Policy Act (Ch 599FS) calls for the expansion and growth of into a broad-based economically viable industry.</a:t>
            </a:r>
          </a:p>
          <a:p>
            <a:pPr>
              <a:lnSpc>
                <a:spcPct val="90000"/>
              </a:lnSpc>
            </a:pPr>
            <a:r>
              <a:rPr lang="en-US"/>
              <a:t>Establishes a trust fund derived from taxes on Florida produced wine sales.</a:t>
            </a:r>
          </a:p>
          <a:p>
            <a:pPr>
              <a:lnSpc>
                <a:spcPct val="90000"/>
              </a:lnSpc>
            </a:pPr>
            <a:r>
              <a:rPr lang="en-US"/>
              <a:t>Florida wineries and fresh fruit sellers are unable to purchase all their grapes for Florida grape growers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IAP - What is a Commercial Vineyard and Who is Eligible?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/>
              <a:t>Any grower that owns 20 contiguous acres of Florida land </a:t>
            </a:r>
            <a:r>
              <a:rPr lang="en-US" sz="2400"/>
              <a:t>that</a:t>
            </a:r>
            <a:r>
              <a:rPr lang="en-US"/>
              <a:t> is suitable for vineyards that already produces grapes or shows they have agricultural experience</a:t>
            </a:r>
          </a:p>
          <a:p>
            <a:r>
              <a:rPr lang="en-US"/>
              <a:t>Applicant must propose sufficient planting to achieve a minimum of 5 vineyard acres (existing plus proposed).</a:t>
            </a:r>
          </a:p>
          <a:p>
            <a:r>
              <a:rPr lang="en-US"/>
              <a:t>Must include a contract or letter of commitment from a purchaser of grapes or U-Pick marketing plan.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IAP- How much will the Increased Acreage Grant Fund?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r>
              <a:rPr lang="en-US"/>
              <a:t>Projects may be granted an amount not to exceed $1,000 per acre to assist in expanding a vineyard.</a:t>
            </a:r>
          </a:p>
          <a:p>
            <a:r>
              <a:rPr lang="en-US"/>
              <a:t>Can be used for reimburse direct project costs, such as materials, supplies, and labor.</a:t>
            </a:r>
          </a:p>
          <a:p>
            <a:r>
              <a:rPr lang="en-US"/>
              <a:t>Applications are due September 1</a:t>
            </a:r>
            <a:r>
              <a:rPr lang="en-US" baseline="30000"/>
              <a:t>st</a:t>
            </a:r>
            <a:r>
              <a:rPr lang="en-US"/>
              <a:t> of each year with funding available the following March 15</a:t>
            </a:r>
            <a:r>
              <a:rPr lang="en-US" baseline="30000"/>
              <a:t>th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IAP - Repayment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162800" cy="3886200"/>
          </a:xfrm>
        </p:spPr>
        <p:txBody>
          <a:bodyPr/>
          <a:lstStyle/>
          <a:p>
            <a:r>
              <a:rPr lang="en-US"/>
              <a:t>Vineyard must be completed within one year of approval</a:t>
            </a:r>
          </a:p>
          <a:p>
            <a:r>
              <a:rPr lang="en-US"/>
              <a:t>Once installation is complete a notification letter should be sent and site visit will coordinated.</a:t>
            </a:r>
          </a:p>
          <a:p>
            <a:r>
              <a:rPr lang="en-US"/>
              <a:t>Once delivery of grapes occurs (in third year) grant shall be deemed repaid.  If vineyard is abandoned or fails to produce marketable crop within 5 years, all grant funds shall be repaid.</a:t>
            </a:r>
          </a:p>
        </p:txBody>
      </p:sp>
      <p:pic>
        <p:nvPicPr>
          <p:cNvPr id="23556" name="Picture 4" descr="grape cluste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228600"/>
            <a:ext cx="2133600" cy="1636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and Returns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5791200" cy="3886200"/>
          </a:xfrm>
        </p:spPr>
        <p:txBody>
          <a:bodyPr/>
          <a:lstStyle/>
          <a:p>
            <a:r>
              <a:rPr lang="en-US"/>
              <a:t>Establishment Costs between $5,000-$7,000 acre</a:t>
            </a:r>
          </a:p>
          <a:p>
            <a:r>
              <a:rPr lang="en-US"/>
              <a:t>Full production at 5-6 years</a:t>
            </a:r>
          </a:p>
          <a:p>
            <a:r>
              <a:rPr lang="en-US"/>
              <a:t>6-8 Tons/acre in Lake Co.</a:t>
            </a:r>
          </a:p>
          <a:p>
            <a:r>
              <a:rPr lang="en-US"/>
              <a:t>$550 Price/Ton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5844" name="Picture 4" descr="money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685800"/>
            <a:ext cx="1866900" cy="1471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923</TotalTime>
  <Words>1096</Words>
  <Application>Microsoft PowerPoint</Application>
  <PresentationFormat>On-screen Show (4:3)</PresentationFormat>
  <Paragraphs>152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Wingdings</vt:lpstr>
      <vt:lpstr>Arial Black</vt:lpstr>
      <vt:lpstr>Pixel</vt:lpstr>
      <vt:lpstr>Default Design</vt:lpstr>
      <vt:lpstr>Starting a Vineyard in Central Florida</vt:lpstr>
      <vt:lpstr>Why grow grapes?</vt:lpstr>
      <vt:lpstr>Slide 3</vt:lpstr>
      <vt:lpstr>Lakeridge Winery</vt:lpstr>
      <vt:lpstr>FDACS – Increase Acreage Program (IAP)</vt:lpstr>
      <vt:lpstr>IAP - What is a Commercial Vineyard and Who is Eligible?</vt:lpstr>
      <vt:lpstr>IAP- How much will the Increased Acreage Grant Fund?</vt:lpstr>
      <vt:lpstr>IAP - Repayment</vt:lpstr>
      <vt:lpstr>Cost and Returns </vt:lpstr>
      <vt:lpstr>Cost and Returns</vt:lpstr>
      <vt:lpstr>Establishing a Vineyard Pre-Planning</vt:lpstr>
      <vt:lpstr>Site selection</vt:lpstr>
      <vt:lpstr>Cultivars </vt:lpstr>
      <vt:lpstr>Cultivars  - wine, jellies, and juice</vt:lpstr>
      <vt:lpstr>Cultivars  - Fresh market</vt:lpstr>
      <vt:lpstr>Nurseries</vt:lpstr>
      <vt:lpstr>Row Orientation and Length </vt:lpstr>
      <vt:lpstr>Slide 18</vt:lpstr>
      <vt:lpstr>Vineyard Design</vt:lpstr>
      <vt:lpstr>Vineyard Production Practices</vt:lpstr>
      <vt:lpstr>Training to Trellis</vt:lpstr>
      <vt:lpstr>Pruning</vt:lpstr>
      <vt:lpstr>Fertilization</vt:lpstr>
      <vt:lpstr>Irrigation</vt:lpstr>
      <vt:lpstr>Irrigation</vt:lpstr>
      <vt:lpstr>Weeds</vt:lpstr>
      <vt:lpstr>Diseases</vt:lpstr>
      <vt:lpstr>Harvesting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Atwoo</dc:creator>
  <cp:lastModifiedBy>Osborne,Laurie A</cp:lastModifiedBy>
  <cp:revision>19</cp:revision>
  <dcterms:created xsi:type="dcterms:W3CDTF">2007-08-10T04:46:56Z</dcterms:created>
  <dcterms:modified xsi:type="dcterms:W3CDTF">2008-02-12T18:42:33Z</dcterms:modified>
</cp:coreProperties>
</file>