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2"/>
  </p:notesMasterIdLst>
  <p:sldIdLst>
    <p:sldId id="256" r:id="rId2"/>
    <p:sldId id="257" r:id="rId3"/>
    <p:sldId id="278" r:id="rId4"/>
    <p:sldId id="279" r:id="rId5"/>
    <p:sldId id="274" r:id="rId6"/>
    <p:sldId id="282" r:id="rId7"/>
    <p:sldId id="281" r:id="rId8"/>
    <p:sldId id="280" r:id="rId9"/>
    <p:sldId id="258" r:id="rId10"/>
    <p:sldId id="271" r:id="rId11"/>
    <p:sldId id="259" r:id="rId12"/>
    <p:sldId id="283" r:id="rId13"/>
    <p:sldId id="284" r:id="rId14"/>
    <p:sldId id="287" r:id="rId15"/>
    <p:sldId id="272" r:id="rId16"/>
    <p:sldId id="289" r:id="rId17"/>
    <p:sldId id="273" r:id="rId18"/>
    <p:sldId id="260" r:id="rId19"/>
    <p:sldId id="285" r:id="rId20"/>
    <p:sldId id="286" r:id="rId21"/>
    <p:sldId id="288" r:id="rId22"/>
    <p:sldId id="309" r:id="rId23"/>
    <p:sldId id="291" r:id="rId24"/>
    <p:sldId id="292" r:id="rId25"/>
    <p:sldId id="293" r:id="rId26"/>
    <p:sldId id="294" r:id="rId27"/>
    <p:sldId id="295"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26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24" autoAdjust="0"/>
  </p:normalViewPr>
  <p:slideViewPr>
    <p:cSldViewPr>
      <p:cViewPr varScale="1">
        <p:scale>
          <a:sx n="73" d="100"/>
          <a:sy n="73" d="100"/>
        </p:scale>
        <p:origin x="-106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1AFA4F-1D9E-4687-B96D-7D7AAE0570C4}" type="datetimeFigureOut">
              <a:rPr lang="en-US" smtClean="0"/>
              <a:pPr/>
              <a:t>9/10/2010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5A85E-1498-4551-A06B-BA7EAF8EBA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J. Jordan. 2007. The heirloom as cultural object: Investigating taste and space. </a:t>
            </a:r>
            <a:r>
              <a:rPr lang="en-US" sz="1200" kern="1200" baseline="0" dirty="0" err="1" smtClean="0">
                <a:solidFill>
                  <a:schemeClr val="tx1"/>
                </a:solidFill>
                <a:latin typeface="+mn-lt"/>
                <a:ea typeface="+mn-ea"/>
                <a:cs typeface="+mn-cs"/>
              </a:rPr>
              <a:t>Sociologia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Ruralis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Vol</a:t>
            </a:r>
            <a:r>
              <a:rPr lang="en-US" sz="1200" kern="1200" baseline="0" dirty="0" smtClean="0">
                <a:solidFill>
                  <a:schemeClr val="tx1"/>
                </a:solidFill>
                <a:latin typeface="+mn-lt"/>
                <a:ea typeface="+mn-ea"/>
                <a:cs typeface="+mn-cs"/>
              </a:rPr>
              <a:t> 47, Number 1, January 2007</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emergence of the heirloom tomato appears to resemble that of other cultural</a:t>
            </a:r>
          </a:p>
          <a:p>
            <a:r>
              <a:rPr lang="en-US" sz="1200" kern="1200" baseline="0" dirty="0" smtClean="0">
                <a:solidFill>
                  <a:schemeClr val="tx1"/>
                </a:solidFill>
                <a:latin typeface="+mn-lt"/>
                <a:ea typeface="+mn-ea"/>
                <a:cs typeface="+mn-cs"/>
              </a:rPr>
              <a:t>objects, where the efforts of the actors engaged in it combine with broader cultural</a:t>
            </a:r>
          </a:p>
          <a:p>
            <a:r>
              <a:rPr lang="en-US" sz="1200" kern="1200" baseline="0" dirty="0" smtClean="0">
                <a:solidFill>
                  <a:schemeClr val="tx1"/>
                </a:solidFill>
                <a:latin typeface="+mn-lt"/>
                <a:ea typeface="+mn-ea"/>
                <a:cs typeface="+mn-cs"/>
              </a:rPr>
              <a:t>shifts (</a:t>
            </a:r>
            <a:r>
              <a:rPr lang="en-US" sz="1200" kern="1200" baseline="0" dirty="0" err="1" smtClean="0">
                <a:solidFill>
                  <a:schemeClr val="tx1"/>
                </a:solidFill>
                <a:latin typeface="+mn-lt"/>
                <a:ea typeface="+mn-ea"/>
                <a:cs typeface="+mn-cs"/>
              </a:rPr>
              <a:t>DeNora</a:t>
            </a:r>
            <a:r>
              <a:rPr lang="en-US" sz="1200" kern="1200" baseline="0" dirty="0" smtClean="0">
                <a:solidFill>
                  <a:schemeClr val="tx1"/>
                </a:solidFill>
                <a:latin typeface="+mn-lt"/>
                <a:ea typeface="+mn-ea"/>
                <a:cs typeface="+mn-cs"/>
              </a:rPr>
              <a:t> 1991; Wagner-</a:t>
            </a:r>
            <a:r>
              <a:rPr lang="en-US" sz="1200" kern="1200" baseline="0" dirty="0" err="1" smtClean="0">
                <a:solidFill>
                  <a:schemeClr val="tx1"/>
                </a:solidFill>
                <a:latin typeface="+mn-lt"/>
                <a:ea typeface="+mn-ea"/>
                <a:cs typeface="+mn-cs"/>
              </a:rPr>
              <a:t>Pacifici</a:t>
            </a:r>
            <a:r>
              <a:rPr lang="en-US" sz="1200" kern="1200" baseline="0" dirty="0" smtClean="0">
                <a:solidFill>
                  <a:schemeClr val="tx1"/>
                </a:solidFill>
                <a:latin typeface="+mn-lt"/>
                <a:ea typeface="+mn-ea"/>
                <a:cs typeface="+mn-cs"/>
              </a:rPr>
              <a:t> and Schwartz 1991; Fine 1995; Ferguson 1998;</a:t>
            </a:r>
          </a:p>
          <a:p>
            <a:r>
              <a:rPr lang="en-US" sz="1200" kern="1200" baseline="0" dirty="0" err="1" smtClean="0">
                <a:solidFill>
                  <a:schemeClr val="tx1"/>
                </a:solidFill>
                <a:latin typeface="+mn-lt"/>
                <a:ea typeface="+mn-ea"/>
                <a:cs typeface="+mn-cs"/>
              </a:rPr>
              <a:t>Zolberg</a:t>
            </a:r>
            <a:r>
              <a:rPr lang="en-US" sz="1200" kern="1200" baseline="0" dirty="0" smtClean="0">
                <a:solidFill>
                  <a:schemeClr val="tx1"/>
                </a:solidFill>
                <a:latin typeface="+mn-lt"/>
                <a:ea typeface="+mn-ea"/>
                <a:cs typeface="+mn-cs"/>
              </a:rPr>
              <a:t> 1998). In this case, </a:t>
            </a:r>
            <a:r>
              <a:rPr lang="en-US" sz="1200" kern="1200" baseline="0" dirty="0" err="1" smtClean="0">
                <a:solidFill>
                  <a:schemeClr val="tx1"/>
                </a:solidFill>
                <a:latin typeface="+mn-lt"/>
                <a:ea typeface="+mn-ea"/>
                <a:cs typeface="+mn-cs"/>
              </a:rPr>
              <a:t>seedsavers</a:t>
            </a:r>
            <a:r>
              <a:rPr lang="en-US" sz="1200" kern="1200" baseline="0" dirty="0" smtClean="0">
                <a:solidFill>
                  <a:schemeClr val="tx1"/>
                </a:solidFill>
                <a:latin typeface="+mn-lt"/>
                <a:ea typeface="+mn-ea"/>
                <a:cs typeface="+mn-cs"/>
              </a:rPr>
              <a:t> and chefs figure centrally in the cultivation of</a:t>
            </a:r>
          </a:p>
          <a:p>
            <a:r>
              <a:rPr lang="en-US" sz="1200" kern="1200" baseline="0" dirty="0" smtClean="0">
                <a:solidFill>
                  <a:schemeClr val="tx1"/>
                </a:solidFill>
                <a:latin typeface="+mn-lt"/>
                <a:ea typeface="+mn-ea"/>
                <a:cs typeface="+mn-cs"/>
              </a:rPr>
              <a:t>the tomatoes themselves and also the cultivation of a taste for them. In addition,</a:t>
            </a:r>
          </a:p>
          <a:p>
            <a:r>
              <a:rPr lang="en-US" sz="1200" kern="1200" baseline="0" dirty="0" smtClean="0">
                <a:solidFill>
                  <a:schemeClr val="tx1"/>
                </a:solidFill>
                <a:latin typeface="+mn-lt"/>
                <a:ea typeface="+mn-ea"/>
                <a:cs typeface="+mn-cs"/>
              </a:rPr>
              <a:t>interest in local and organic food, including arguments about biodiversity</a:t>
            </a:r>
          </a:p>
          <a:p>
            <a:r>
              <a:rPr lang="en-US" sz="1200" kern="1200" baseline="0" dirty="0" smtClean="0">
                <a:solidFill>
                  <a:schemeClr val="tx1"/>
                </a:solidFill>
                <a:latin typeface="+mn-lt"/>
                <a:ea typeface="+mn-ea"/>
                <a:cs typeface="+mn-cs"/>
              </a:rPr>
              <a:t>and significant increases in the number of farmers’ markets, emerges in part</a:t>
            </a:r>
          </a:p>
          <a:p>
            <a:r>
              <a:rPr lang="en-US" sz="1200" kern="1200" baseline="0" dirty="0" smtClean="0">
                <a:solidFill>
                  <a:schemeClr val="tx1"/>
                </a:solidFill>
                <a:latin typeface="+mn-lt"/>
                <a:ea typeface="+mn-ea"/>
                <a:cs typeface="+mn-cs"/>
              </a:rPr>
              <a:t>in response to the increase in industrial agricultural production, including the</a:t>
            </a:r>
          </a:p>
          <a:p>
            <a:r>
              <a:rPr lang="en-US" sz="1200" kern="1200" baseline="0" dirty="0" smtClean="0">
                <a:solidFill>
                  <a:schemeClr val="tx1"/>
                </a:solidFill>
                <a:latin typeface="+mn-lt"/>
                <a:ea typeface="+mn-ea"/>
                <a:cs typeface="+mn-cs"/>
              </a:rPr>
              <a:t>increase in genetically modified organisms (GMOs) and the perceived decrease</a:t>
            </a:r>
          </a:p>
          <a:p>
            <a:r>
              <a:rPr lang="en-US" sz="1200" kern="1200" baseline="0" dirty="0" smtClean="0">
                <a:solidFill>
                  <a:schemeClr val="tx1"/>
                </a:solidFill>
                <a:latin typeface="+mn-lt"/>
                <a:ea typeface="+mn-ea"/>
                <a:cs typeface="+mn-cs"/>
              </a:rPr>
              <a:t>in the </a:t>
            </a:r>
            <a:r>
              <a:rPr lang="en-US" sz="1200" kern="1200" baseline="0" dirty="0" err="1" smtClean="0">
                <a:solidFill>
                  <a:schemeClr val="tx1"/>
                </a:solidFill>
                <a:latin typeface="+mn-lt"/>
                <a:ea typeface="+mn-ea"/>
                <a:cs typeface="+mn-cs"/>
              </a:rPr>
              <a:t>flavour</a:t>
            </a:r>
            <a:r>
              <a:rPr lang="en-US" sz="1200" kern="1200" baseline="0" dirty="0" smtClean="0">
                <a:solidFill>
                  <a:schemeClr val="tx1"/>
                </a:solidFill>
                <a:latin typeface="+mn-lt"/>
                <a:ea typeface="+mn-ea"/>
                <a:cs typeface="+mn-cs"/>
              </a:rPr>
              <a:t> and variety of mass-produced and distributed food. But the close</a:t>
            </a:r>
          </a:p>
          <a:p>
            <a:r>
              <a:rPr lang="en-US" sz="1200" kern="1200" baseline="0" dirty="0" smtClean="0">
                <a:solidFill>
                  <a:schemeClr val="tx1"/>
                </a:solidFill>
                <a:latin typeface="+mn-lt"/>
                <a:ea typeface="+mn-ea"/>
                <a:cs typeface="+mn-cs"/>
              </a:rPr>
              <a:t>examination of heirloom tomatoes presented here also reveals an unexpected trajectory</a:t>
            </a:r>
          </a:p>
          <a:p>
            <a:r>
              <a:rPr lang="en-US" sz="1200" kern="1200" baseline="0" dirty="0" smtClean="0">
                <a:solidFill>
                  <a:schemeClr val="tx1"/>
                </a:solidFill>
                <a:latin typeface="+mn-lt"/>
                <a:ea typeface="+mn-ea"/>
                <a:cs typeface="+mn-cs"/>
              </a:rPr>
              <a:t>– namely, the centrality of space in understanding and investigating distinction.</a:t>
            </a:r>
          </a:p>
          <a:p>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hydroponic production of heirloom tomato types differs somewhat from the standard greenhouse hybrids. Because these older varieties are more prone to serious disease pathogens which can severely limit production, preventative measures should be taken where ever possible. One of these is the use of rootstocks which can prevent an outbreak from the array of diseases that older varieties may develop. Grafting the heirloom variety onto a disease resistant root stock gives the plant the ability to resist certain root diseases, but also improve yield potential as most root stocks provide the plant with a healthier and more vigorous root system. This system of grafting allows the production of heirloom fruit, while utilizing modern plant breeding for disease resistance via the root stock. One study found that grafting heirloom tomatoes onto the resistant tomato rootstocks GRA 66 and Hawaii 7996, did not wilt under high soil disease pressure from bacterial wilt and produced significantly higher harvestable yields (</a:t>
            </a:r>
            <a:r>
              <a:rPr lang="en-US" dirty="0" err="1" smtClean="0"/>
              <a:t>Rivard</a:t>
            </a:r>
            <a:r>
              <a:rPr lang="en-US" dirty="0" smtClean="0"/>
              <a:t> and </a:t>
            </a:r>
            <a:r>
              <a:rPr lang="en-US" dirty="0" err="1" smtClean="0"/>
              <a:t>Louws</a:t>
            </a:r>
            <a:r>
              <a:rPr lang="en-US" dirty="0" smtClean="0"/>
              <a:t> 2006). The rootstock </a:t>
            </a:r>
            <a:r>
              <a:rPr lang="en-US" dirty="0" err="1" smtClean="0"/>
              <a:t>Maxifort</a:t>
            </a:r>
            <a:r>
              <a:rPr lang="en-US" dirty="0" smtClean="0"/>
              <a:t> has also found to enhance plant vigor and yields when used with heirloom varieties. Where bacterial wilt might be a problem, heirloom types can be grafted onto suitable, resistant eggplant root stocks. Other root stock varieties with resistance to </a:t>
            </a:r>
            <a:r>
              <a:rPr lang="en-US" dirty="0" err="1" smtClean="0"/>
              <a:t>fusarium</a:t>
            </a:r>
            <a:r>
              <a:rPr lang="en-US" dirty="0" smtClean="0"/>
              <a:t> wilt, bacterial wilt, </a:t>
            </a:r>
            <a:r>
              <a:rPr lang="en-US" dirty="0" err="1" smtClean="0"/>
              <a:t>verticillium</a:t>
            </a:r>
            <a:r>
              <a:rPr lang="en-US" dirty="0" smtClean="0"/>
              <a:t> and TMV - as well as the ability to increase plant vigor - are a good way of increasing disease resistance in heirloom varieties which would otherwise be highly susceptible.</a:t>
            </a:r>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81% Korean and 54% of Japanese vegetable production uses grafted</a:t>
            </a:r>
            <a:r>
              <a:rPr lang="en-US" baseline="0" dirty="0" smtClean="0"/>
              <a:t> plants (Lee, 2003)</a:t>
            </a:r>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Treadwell et al 2007. There are several production constraints to large scale commercial adoption of heirloom tomatoes. Heirloom tomatoes have a tendency to crack at the stem end and create openings in the epidermis. The cracks surrounding the stem scar provide an entry for plant pathogens that in turn reduce quality and shelf life. Further, enteric pathogenic bacteria have been documented to enter cracks and reside in fruit for several weeks and thus pose a risk to food safety (Orozco et al., 2007). Heirloom cultivars tend to lack resistance to nematodes, insects and disease, and therefore require more management, labor, and inputs. Physiological diseases such as zippering, caused when anthers attach to the ovary wall of newly forming fruit and cat-facing, caused by a combination of </a:t>
            </a:r>
            <a:r>
              <a:rPr lang="en-US" sz="1200" kern="1200" dirty="0" err="1" smtClean="0">
                <a:solidFill>
                  <a:schemeClr val="tx1"/>
                </a:solidFill>
                <a:latin typeface="+mn-lt"/>
                <a:ea typeface="+mn-ea"/>
                <a:cs typeface="+mn-cs"/>
              </a:rPr>
              <a:t>abiotic</a:t>
            </a:r>
            <a:r>
              <a:rPr lang="en-US" sz="1200" kern="1200" dirty="0" smtClean="0">
                <a:solidFill>
                  <a:schemeClr val="tx1"/>
                </a:solidFill>
                <a:latin typeface="+mn-lt"/>
                <a:ea typeface="+mn-ea"/>
                <a:cs typeface="+mn-cs"/>
              </a:rPr>
              <a:t> factors including cool weather, pruning and high nitrogen (N), reduce aesthetic quality and market grade of affected fruit. Many cultivars are indeterminate and require tall stakes for support or frequent pruning to limit vertical growth. Leaf cover is highly variable among cultivars, and when coverage is poor, high light intensity can lead to sunscald. Finally, their variable fruit shape and soft flesh interfere with a consistent pack 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http://www.growingedge.com/magazine/current_issue/view_article.php3?AID=200334 Another major drawback with most heirloom varieties is the presence of physiological disorders which downgrade the fruit quality and appearance. Many are prone to radial cracking, crazing or splitting due to the thin skin and lack of tolerance to many environmental conditions. Some consistently produce misshapen fruit caused by cat facing, while others are prone to </a:t>
            </a:r>
            <a:r>
              <a:rPr lang="en-US" dirty="0" err="1" smtClean="0"/>
              <a:t>fruitlet</a:t>
            </a:r>
            <a:r>
              <a:rPr lang="en-US" dirty="0" smtClean="0"/>
              <a:t> drop or blossom end rot. Many small scale producers accept that a high 'pack-out' rate will occur with many heirloom varieties and channel second-grade fruit into value added, processed products such as sauces and preserves.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Yield variability is perhaps the greatest disadvantage with heirloom tomatoes and growers can manage this problem by carefully assessing a wide range of heirloom cultivars to determine which has the yield and fruit characteristics most profitable. Various studies have been published which evaluate a number of heirloom tomato cultivars for yields and fruit quality and these provide valuable data when selecting cultivars to trial.</a:t>
            </a:r>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Yield variability is perhaps the greatest disadvantage with heirloom tomatoes and growers can manage this problem by carefully assessing a wide range of heirloom cultivars to determine which has the yield and fruit characteristics most profitable. Various studies have been published which evaluate a number of heirloom tomato cultivars for yields and fruit quality and these provide valuable data when selecting cultivars to trial.</a:t>
            </a:r>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Google search for:</a:t>
            </a:r>
          </a:p>
          <a:p>
            <a:pPr lvl="1"/>
            <a:r>
              <a:rPr lang="en-US" dirty="0" smtClean="0"/>
              <a:t>“heirloom” = 4,540,000 pages</a:t>
            </a:r>
          </a:p>
          <a:p>
            <a:pPr lvl="1"/>
            <a:r>
              <a:rPr lang="en-US" dirty="0" smtClean="0"/>
              <a:t>“heirloom tomatoes” = 604,000 pages</a:t>
            </a:r>
          </a:p>
          <a:p>
            <a:pPr lvl="1"/>
            <a:r>
              <a:rPr lang="en-US" dirty="0" smtClean="0"/>
              <a:t>“heirloom vegetables” = 207,000 pages</a:t>
            </a:r>
          </a:p>
          <a:p>
            <a:pPr lvl="1"/>
            <a:r>
              <a:rPr lang="en-US" dirty="0" smtClean="0"/>
              <a:t>“heirloom sweet corn” = 121,000 pages</a:t>
            </a:r>
          </a:p>
          <a:p>
            <a:pPr lvl="1"/>
            <a:r>
              <a:rPr lang="en-US" dirty="0" smtClean="0"/>
              <a:t>“heirloom bell peppers” = 105,000 pages</a:t>
            </a:r>
          </a:p>
          <a:p>
            <a:pPr lvl="1"/>
            <a:endParaRPr lang="en-US" dirty="0" smtClean="0"/>
          </a:p>
          <a:p>
            <a:r>
              <a:rPr lang="en-US" dirty="0" smtClean="0"/>
              <a:t>Seed Saver’s Exchange is a non-profit organization founded in 1975 dedicated to the preservation and distribution of heirloom seeds. Since Oct 2008, their membership grew from 8,000 to over 11,000 members. Their annual 2009 budget was $4 million. </a:t>
            </a:r>
          </a:p>
          <a:p>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http://www.loe.org/shows/segments.htm?programID=05-P13-00038&amp;segmentID=8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matter what your definition…..</a:t>
            </a:r>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Heat and high humidity </a:t>
            </a:r>
            <a:r>
              <a:rPr lang="en-US" dirty="0" smtClean="0"/>
              <a:t>facilitate</a:t>
            </a:r>
            <a:r>
              <a:rPr lang="en-US" baseline="0" dirty="0" smtClean="0"/>
              <a:t> </a:t>
            </a:r>
            <a:r>
              <a:rPr lang="en-US" baseline="0" dirty="0" smtClean="0"/>
              <a:t>the onset of disease. </a:t>
            </a:r>
          </a:p>
          <a:p>
            <a:r>
              <a:rPr lang="en-US" baseline="0" dirty="0" smtClean="0"/>
              <a:t>Lack of resistance exacerbates the problem, necessitating a number of preventative and curative sprays</a:t>
            </a:r>
          </a:p>
          <a:p>
            <a:r>
              <a:rPr lang="en-US" baseline="0" dirty="0" smtClean="0"/>
              <a:t>For these reasons, drip irrigation is preferred vs. overhead. </a:t>
            </a:r>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 Florida greenhouse systems.</a:t>
            </a:r>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Protected culture of heirloom tomatoes is one strategy used to reduce the negative effects of the inherent genetic characteristics of heirloom cultivars as well as mitigate the effects of Florida’s hot and humid climate on fruit quality and yield.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use of sterile</a:t>
            </a:r>
            <a:r>
              <a:rPr lang="en-US" sz="1200" kern="1200" baseline="0" dirty="0" smtClean="0">
                <a:solidFill>
                  <a:schemeClr val="tx1"/>
                </a:solidFill>
                <a:latin typeface="+mn-lt"/>
                <a:ea typeface="+mn-ea"/>
                <a:cs typeface="+mn-cs"/>
              </a:rPr>
              <a:t> media also assists in the prevention of disease, as does the landscape fabric (preventing splashing)</a:t>
            </a:r>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Shown is Wanda Laughlin, NFREC-Suwannee</a:t>
            </a:r>
            <a:r>
              <a:rPr lang="en-US" baseline="0" dirty="0" smtClean="0"/>
              <a:t> Valley in Live Oak, FL. </a:t>
            </a:r>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 tunnels producing heirloom tomatoes at NC State University’s research farm The Center for Environmental Farming Systems in Goldsboro, NC.</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15A85E-1498-4551-A06B-BA7EAF8EBA41}"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EAAED1F-2401-4F74-A4AD-AA864C727086}" type="datetimeFigureOut">
              <a:rPr lang="en-US" smtClean="0"/>
              <a:pPr/>
              <a:t>9/10/2010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C5D9B98-7F49-4B6B-B51E-A89D247F9585}"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AAED1F-2401-4F74-A4AD-AA864C727086}" type="datetimeFigureOut">
              <a:rPr lang="en-US" smtClean="0"/>
              <a:pPr/>
              <a:t>9/10/2010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D9B98-7F49-4B6B-B51E-A89D247F95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AAED1F-2401-4F74-A4AD-AA864C727086}" type="datetimeFigureOut">
              <a:rPr lang="en-US" smtClean="0"/>
              <a:pPr/>
              <a:t>9/10/2010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D9B98-7F49-4B6B-B51E-A89D247F95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EAAED1F-2401-4F74-A4AD-AA864C727086}" type="datetimeFigureOut">
              <a:rPr lang="en-US" smtClean="0"/>
              <a:pPr/>
              <a:t>9/10/2010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D9B98-7F49-4B6B-B51E-A89D247F9585}"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cxnSp>
        <p:nvCxnSpPr>
          <p:cNvPr id="7" name="Straight Connector 6"/>
          <p:cNvCxnSpPr/>
          <p:nvPr userDrawn="1"/>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AAED1F-2401-4F74-A4AD-AA864C727086}" type="datetimeFigureOut">
              <a:rPr lang="en-US" smtClean="0"/>
              <a:pPr/>
              <a:t>9/10/2010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C5D9B98-7F49-4B6B-B51E-A89D247F95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EAAED1F-2401-4F74-A4AD-AA864C727086}" type="datetimeFigureOut">
              <a:rPr lang="en-US" smtClean="0"/>
              <a:pPr/>
              <a:t>9/10/2010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D9B98-7F49-4B6B-B51E-A89D247F9585}"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EAAED1F-2401-4F74-A4AD-AA864C727086}" type="datetimeFigureOut">
              <a:rPr lang="en-US" smtClean="0"/>
              <a:pPr/>
              <a:t>9/10/2010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D9B98-7F49-4B6B-B51E-A89D247F9585}"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AAED1F-2401-4F74-A4AD-AA864C727086}" type="datetimeFigureOut">
              <a:rPr lang="en-US" smtClean="0"/>
              <a:pPr/>
              <a:t>9/10/2010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D9B98-7F49-4B6B-B51E-A89D247F95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AED1F-2401-4F74-A4AD-AA864C727086}" type="datetimeFigureOut">
              <a:rPr lang="en-US" smtClean="0"/>
              <a:pPr/>
              <a:t>9/10/2010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D9B98-7F49-4B6B-B51E-A89D247F95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AAED1F-2401-4F74-A4AD-AA864C727086}" type="datetimeFigureOut">
              <a:rPr lang="en-US" smtClean="0"/>
              <a:pPr/>
              <a:t>9/10/2010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D9B98-7F49-4B6B-B51E-A89D247F9585}"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AAED1F-2401-4F74-A4AD-AA864C727086}" type="datetimeFigureOut">
              <a:rPr lang="en-US" smtClean="0"/>
              <a:pPr/>
              <a:t>9/10/2010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C5D9B98-7F49-4B6B-B51E-A89D247F9585}"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EAAED1F-2401-4F74-A4AD-AA864C727086}" type="datetimeFigureOut">
              <a:rPr lang="en-US" smtClean="0"/>
              <a:pPr/>
              <a:t>9/10/2010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5D9B98-7F49-4B6B-B51E-A89D247F95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dis.ifas.ufl.edu/hs368" TargetMode="External"/><Relationship Id="rId2" Type="http://schemas.openxmlformats.org/officeDocument/2006/relationships/hyperlink" Target="http://smallfarms.ifas.ufl.edu/" TargetMode="External"/><Relationship Id="rId1" Type="http://schemas.openxmlformats.org/officeDocument/2006/relationships/slideLayout" Target="../slideLayouts/slideLayout2.xml"/><Relationship Id="rId4" Type="http://schemas.openxmlformats.org/officeDocument/2006/relationships/hyperlink" Target="http://www.cefs.ncsu.edu/PDFs/Grafting%20and%20High%20Tunnels%20Heirloom%20fact%20sheet.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429000"/>
            <a:ext cx="6400800" cy="2438400"/>
          </a:xfrm>
        </p:spPr>
        <p:txBody>
          <a:bodyPr>
            <a:normAutofit/>
          </a:bodyPr>
          <a:lstStyle/>
          <a:p>
            <a:r>
              <a:rPr lang="en-US" b="1" dirty="0" smtClean="0">
                <a:solidFill>
                  <a:schemeClr val="tx1"/>
                </a:solidFill>
              </a:rPr>
              <a:t>Dr. Danielle Treadwell</a:t>
            </a:r>
          </a:p>
          <a:p>
            <a:r>
              <a:rPr lang="en-US" i="1" dirty="0" smtClean="0">
                <a:solidFill>
                  <a:schemeClr val="tx1"/>
                </a:solidFill>
              </a:rPr>
              <a:t>UF-IFAS Horticultural Sciences</a:t>
            </a:r>
          </a:p>
          <a:p>
            <a:r>
              <a:rPr lang="en-US" dirty="0" smtClean="0">
                <a:solidFill>
                  <a:schemeClr val="tx1"/>
                </a:solidFill>
              </a:rPr>
              <a:t>&amp;</a:t>
            </a:r>
          </a:p>
          <a:p>
            <a:r>
              <a:rPr lang="en-US" b="1" dirty="0" smtClean="0">
                <a:solidFill>
                  <a:schemeClr val="tx1"/>
                </a:solidFill>
              </a:rPr>
              <a:t>Dr</a:t>
            </a:r>
            <a:r>
              <a:rPr lang="en-US" b="1" dirty="0" smtClean="0">
                <a:solidFill>
                  <a:schemeClr val="tx1"/>
                </a:solidFill>
              </a:rPr>
              <a:t>. Aparna Gazula</a:t>
            </a:r>
          </a:p>
          <a:p>
            <a:r>
              <a:rPr lang="en-US" i="1" dirty="0" smtClean="0">
                <a:solidFill>
                  <a:schemeClr val="tx1"/>
                </a:solidFill>
              </a:rPr>
              <a:t>UF-IFAS Alachua County Extension</a:t>
            </a:r>
          </a:p>
          <a:p>
            <a:endParaRPr lang="en-US" dirty="0" smtClean="0">
              <a:solidFill>
                <a:schemeClr val="tx1"/>
              </a:solidFill>
            </a:endParaRPr>
          </a:p>
        </p:txBody>
      </p:sp>
      <p:sp>
        <p:nvSpPr>
          <p:cNvPr id="2" name="Title 1"/>
          <p:cNvSpPr>
            <a:spLocks noGrp="1"/>
          </p:cNvSpPr>
          <p:nvPr>
            <p:ph type="ctrTitle"/>
          </p:nvPr>
        </p:nvSpPr>
        <p:spPr>
          <a:xfrm>
            <a:off x="685800" y="1524000"/>
            <a:ext cx="7772400" cy="1470025"/>
          </a:xfrm>
        </p:spPr>
        <p:txBody>
          <a:bodyPr>
            <a:normAutofit/>
          </a:bodyPr>
          <a:lstStyle/>
          <a:p>
            <a:r>
              <a:rPr lang="en-US" b="1" dirty="0" smtClean="0">
                <a:effectLst>
                  <a:outerShdw blurRad="38100" dist="38100" dir="2700000" algn="tl">
                    <a:srgbClr val="000000">
                      <a:alpha val="43137"/>
                    </a:srgbClr>
                  </a:outerShdw>
                </a:effectLst>
              </a:rPr>
              <a:t>Successful Heirloom Vegetable Production</a:t>
            </a:r>
            <a:endParaRPr lang="en-US" b="1" dirty="0">
              <a:effectLst>
                <a:outerShdw blurRad="38100" dist="38100" dir="2700000" algn="tl">
                  <a:srgbClr val="000000">
                    <a:alpha val="43137"/>
                  </a:srgbClr>
                </a:outerShdw>
              </a:effectLst>
            </a:endParaRPr>
          </a:p>
        </p:txBody>
      </p:sp>
      <p:pic>
        <p:nvPicPr>
          <p:cNvPr id="6" name="Picture 5" descr="florida_gator.gif"/>
          <p:cNvPicPr>
            <a:picLocks noChangeAspect="1"/>
          </p:cNvPicPr>
          <p:nvPr/>
        </p:nvPicPr>
        <p:blipFill>
          <a:blip r:embed="rId3" cstate="print"/>
          <a:stretch>
            <a:fillRect/>
          </a:stretch>
        </p:blipFill>
        <p:spPr>
          <a:xfrm>
            <a:off x="6934200" y="3657600"/>
            <a:ext cx="1998441" cy="2105025"/>
          </a:xfrm>
          <a:prstGeom prst="rect">
            <a:avLst/>
          </a:prstGeom>
        </p:spPr>
      </p:pic>
      <p:pic>
        <p:nvPicPr>
          <p:cNvPr id="7" name="Picture 4" descr="UF_IFAS_Extension"/>
          <p:cNvPicPr>
            <a:picLocks noChangeAspect="1" noChangeArrowheads="1"/>
          </p:cNvPicPr>
          <p:nvPr/>
        </p:nvPicPr>
        <p:blipFill>
          <a:blip r:embed="rId4" cstate="print"/>
          <a:srcRect/>
          <a:stretch>
            <a:fillRect/>
          </a:stretch>
        </p:blipFill>
        <p:spPr bwMode="auto">
          <a:xfrm>
            <a:off x="152400" y="152400"/>
            <a:ext cx="3733800" cy="113506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b="1" dirty="0" smtClean="0"/>
              <a:t>Field Production</a:t>
            </a:r>
            <a:endParaRPr lang="en-US" b="1" dirty="0"/>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04973_22"/>
          <p:cNvPicPr>
            <a:picLocks noChangeAspect="1" noChangeArrowheads="1"/>
          </p:cNvPicPr>
          <p:nvPr/>
        </p:nvPicPr>
        <p:blipFill>
          <a:blip r:embed="rId3" cstate="print"/>
          <a:srcRect/>
          <a:stretch>
            <a:fillRect/>
          </a:stretch>
        </p:blipFill>
        <p:spPr bwMode="auto">
          <a:xfrm>
            <a:off x="1752600" y="1828800"/>
            <a:ext cx="5486400" cy="3657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b="1" dirty="0" smtClean="0"/>
              <a:t>Greenhouses</a:t>
            </a:r>
            <a:endParaRPr lang="en-US" b="1" dirty="0"/>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625" name="Picture 1"/>
          <p:cNvPicPr>
            <a:picLocks noGrp="1" noChangeAspect="1" noChangeArrowheads="1"/>
          </p:cNvPicPr>
          <p:nvPr>
            <p:ph sz="quarter" idx="1"/>
          </p:nvPr>
        </p:nvPicPr>
        <p:blipFill>
          <a:blip r:embed="rId3" cstate="print"/>
          <a:srcRect/>
          <a:stretch>
            <a:fillRect/>
          </a:stretch>
        </p:blipFill>
        <p:spPr bwMode="auto">
          <a:xfrm>
            <a:off x="6248400" y="4114800"/>
            <a:ext cx="2286000" cy="1743075"/>
          </a:xfrm>
          <a:prstGeom prst="rect">
            <a:avLst/>
          </a:prstGeom>
          <a:noFill/>
          <a:ln w="9525">
            <a:noFill/>
            <a:miter lim="800000"/>
            <a:headEnd/>
            <a:tailEnd/>
          </a:ln>
        </p:spPr>
      </p:pic>
      <p:pic>
        <p:nvPicPr>
          <p:cNvPr id="26626" name="Picture 2"/>
          <p:cNvPicPr>
            <a:picLocks noChangeAspect="1" noChangeArrowheads="1"/>
          </p:cNvPicPr>
          <p:nvPr/>
        </p:nvPicPr>
        <p:blipFill>
          <a:blip r:embed="rId4" cstate="print"/>
          <a:srcRect/>
          <a:stretch>
            <a:fillRect/>
          </a:stretch>
        </p:blipFill>
        <p:spPr bwMode="auto">
          <a:xfrm>
            <a:off x="533400" y="4419600"/>
            <a:ext cx="2286000" cy="1743075"/>
          </a:xfrm>
          <a:prstGeom prst="rect">
            <a:avLst/>
          </a:prstGeom>
          <a:noFill/>
          <a:ln w="9525">
            <a:noFill/>
            <a:miter lim="800000"/>
            <a:headEnd/>
            <a:tailEnd/>
          </a:ln>
        </p:spPr>
      </p:pic>
      <p:pic>
        <p:nvPicPr>
          <p:cNvPr id="1026" name="Picture 2" descr="C:\My Documents\PHOTOS\TStar_OTooles\planting 10 (2).JPG"/>
          <p:cNvPicPr>
            <a:picLocks noChangeAspect="1" noChangeArrowheads="1"/>
          </p:cNvPicPr>
          <p:nvPr/>
        </p:nvPicPr>
        <p:blipFill>
          <a:blip r:embed="rId5" cstate="print"/>
          <a:srcRect/>
          <a:stretch>
            <a:fillRect/>
          </a:stretch>
        </p:blipFill>
        <p:spPr bwMode="auto">
          <a:xfrm>
            <a:off x="304800" y="1447800"/>
            <a:ext cx="3779520" cy="2834640"/>
          </a:xfrm>
          <a:prstGeom prst="rect">
            <a:avLst/>
          </a:prstGeom>
          <a:noFill/>
        </p:spPr>
      </p:pic>
      <p:pic>
        <p:nvPicPr>
          <p:cNvPr id="1027" name="Picture 3" descr="C:\My Documents\PHOTOS\SeminoleCounty_Waterkist_Jail\IMG_4356.jpg"/>
          <p:cNvPicPr>
            <a:picLocks noChangeAspect="1" noChangeArrowheads="1"/>
          </p:cNvPicPr>
          <p:nvPr/>
        </p:nvPicPr>
        <p:blipFill>
          <a:blip r:embed="rId6" cstate="print"/>
          <a:stretch>
            <a:fillRect/>
          </a:stretch>
        </p:blipFill>
        <p:spPr bwMode="auto">
          <a:xfrm>
            <a:off x="3048000" y="2133600"/>
            <a:ext cx="2946400" cy="4419600"/>
          </a:xfrm>
          <a:prstGeom prst="rect">
            <a:avLst/>
          </a:prstGeom>
          <a:noFill/>
        </p:spPr>
      </p:pic>
      <p:pic>
        <p:nvPicPr>
          <p:cNvPr id="1028" name="Picture 4" descr="C:\My Documents\PHOTOS\SeminoleCounty_Waterkist_Jail\IMG_4344.jpg"/>
          <p:cNvPicPr>
            <a:picLocks noChangeAspect="1" noChangeArrowheads="1"/>
          </p:cNvPicPr>
          <p:nvPr/>
        </p:nvPicPr>
        <p:blipFill>
          <a:blip r:embed="rId7" cstate="print"/>
          <a:srcRect/>
          <a:stretch>
            <a:fillRect/>
          </a:stretch>
        </p:blipFill>
        <p:spPr bwMode="auto">
          <a:xfrm>
            <a:off x="5638800" y="1600200"/>
            <a:ext cx="3086100" cy="2057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b="1" dirty="0" smtClean="0"/>
              <a:t>Shade Houses</a:t>
            </a:r>
            <a:endParaRPr lang="en-US" b="1" dirty="0"/>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cstate="print"/>
          <a:srcRect/>
          <a:stretch>
            <a:fillRect/>
          </a:stretch>
        </p:blipFill>
        <p:spPr bwMode="auto">
          <a:xfrm>
            <a:off x="1600200" y="1752600"/>
            <a:ext cx="6086475" cy="4572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cstate="print"/>
          <a:srcRect/>
          <a:stretch>
            <a:fillRect/>
          </a:stretch>
        </p:blipFill>
        <p:spPr bwMode="auto">
          <a:xfrm>
            <a:off x="1528763" y="1600200"/>
            <a:ext cx="6086475" cy="4572000"/>
          </a:xfrm>
          <a:prstGeom prst="rect">
            <a:avLst/>
          </a:prstGeom>
          <a:noFill/>
          <a:ln w="9525">
            <a:noFill/>
            <a:miter lim="800000"/>
            <a:headEnd/>
            <a:tailEnd/>
          </a:ln>
        </p:spPr>
      </p:pic>
      <p:sp>
        <p:nvSpPr>
          <p:cNvPr id="8" name="Title 1"/>
          <p:cNvSpPr txBox="1">
            <a:spLocks/>
          </p:cNvSpPr>
          <p:nvPr/>
        </p:nvSpPr>
        <p:spPr>
          <a:xfrm>
            <a:off x="762000" y="228600"/>
            <a:ext cx="7772400" cy="1143000"/>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mj-lt"/>
                <a:ea typeface="+mj-ea"/>
                <a:cs typeface="+mj-cs"/>
              </a:rPr>
              <a:t>Shade Houses</a:t>
            </a:r>
            <a:endParaRPr kumimoji="0" lang="en-US" sz="40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smtClean="0"/>
              <a:t>High Tunnels </a:t>
            </a:r>
            <a:endParaRPr lang="en-US" b="1" dirty="0"/>
          </a:p>
        </p:txBody>
      </p:sp>
      <p:pic>
        <p:nvPicPr>
          <p:cNvPr id="5" name="Content Placeholder 4" descr="bluebird_gardens_pictures_hightunnel.jpg"/>
          <p:cNvPicPr>
            <a:picLocks noGrp="1" noChangeAspect="1"/>
          </p:cNvPicPr>
          <p:nvPr>
            <p:ph sz="quarter" idx="1"/>
          </p:nvPr>
        </p:nvPicPr>
        <p:blipFill>
          <a:blip r:embed="rId3" cstate="print"/>
          <a:stretch>
            <a:fillRect/>
          </a:stretch>
        </p:blipFill>
        <p:spPr>
          <a:xfrm>
            <a:off x="1752600" y="1752600"/>
            <a:ext cx="6096000" cy="4572000"/>
          </a:xfrm>
        </p:spPr>
      </p:pic>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smtClean="0"/>
              <a:t>Grafting</a:t>
            </a:r>
            <a:endParaRPr lang="en-US" b="1" dirty="0"/>
          </a:p>
        </p:txBody>
      </p:sp>
      <p:sp>
        <p:nvSpPr>
          <p:cNvPr id="6" name="Content Placeholder 5"/>
          <p:cNvSpPr>
            <a:spLocks noGrp="1"/>
          </p:cNvSpPr>
          <p:nvPr>
            <p:ph sz="quarter" idx="2"/>
          </p:nvPr>
        </p:nvSpPr>
        <p:spPr>
          <a:xfrm>
            <a:off x="228600" y="1676400"/>
            <a:ext cx="4191000" cy="4572000"/>
          </a:xfrm>
        </p:spPr>
        <p:txBody>
          <a:bodyPr>
            <a:normAutofit fontScale="92500" lnSpcReduction="10000"/>
          </a:bodyPr>
          <a:lstStyle/>
          <a:p>
            <a:r>
              <a:rPr lang="en-US" dirty="0" smtClean="0"/>
              <a:t>Grafting provides site-specific management tool for soilborne disease</a:t>
            </a:r>
          </a:p>
          <a:p>
            <a:pPr lvl="1"/>
            <a:r>
              <a:rPr lang="en-US" dirty="0" smtClean="0"/>
              <a:t>Bacterial Wilt (</a:t>
            </a:r>
            <a:r>
              <a:rPr lang="en-US" i="1" dirty="0" smtClean="0"/>
              <a:t>Ralstonia </a:t>
            </a:r>
            <a:r>
              <a:rPr lang="en-US" i="1" dirty="0" err="1" smtClean="0"/>
              <a:t>solanacearum</a:t>
            </a:r>
            <a:r>
              <a:rPr lang="en-US" i="1" dirty="0" smtClean="0"/>
              <a:t>)</a:t>
            </a:r>
          </a:p>
          <a:p>
            <a:pPr lvl="1"/>
            <a:r>
              <a:rPr lang="en-US" dirty="0" smtClean="0"/>
              <a:t>Fusarium Wilt (</a:t>
            </a:r>
            <a:r>
              <a:rPr lang="en-US" i="1" dirty="0" smtClean="0"/>
              <a:t>Fusarium </a:t>
            </a:r>
            <a:r>
              <a:rPr lang="en-US" i="1" dirty="0" err="1" smtClean="0"/>
              <a:t>oxysporum</a:t>
            </a:r>
            <a:r>
              <a:rPr lang="en-US" i="1" dirty="0" smtClean="0"/>
              <a:t> </a:t>
            </a:r>
            <a:r>
              <a:rPr lang="en-US" i="1" dirty="0" err="1" smtClean="0"/>
              <a:t>f.sp</a:t>
            </a:r>
            <a:r>
              <a:rPr lang="en-US" i="1" dirty="0" smtClean="0"/>
              <a:t>. </a:t>
            </a:r>
            <a:r>
              <a:rPr lang="en-US" i="1" dirty="0" err="1" smtClean="0"/>
              <a:t>lycopersici</a:t>
            </a:r>
            <a:r>
              <a:rPr lang="en-US" i="1" dirty="0" smtClean="0"/>
              <a:t>)</a:t>
            </a:r>
          </a:p>
          <a:p>
            <a:pPr lvl="1"/>
            <a:r>
              <a:rPr lang="en-US" dirty="0" smtClean="0"/>
              <a:t>Root-knot Nematodes (</a:t>
            </a:r>
            <a:r>
              <a:rPr lang="en-US" i="1" dirty="0" smtClean="0"/>
              <a:t>Meloidogyne spp.)</a:t>
            </a:r>
          </a:p>
          <a:p>
            <a:pPr lvl="1"/>
            <a:r>
              <a:rPr lang="en-US" dirty="0" err="1" smtClean="0"/>
              <a:t>Verticillium</a:t>
            </a:r>
            <a:r>
              <a:rPr lang="en-US" dirty="0" smtClean="0"/>
              <a:t> Wilt (</a:t>
            </a:r>
            <a:r>
              <a:rPr lang="en-US" i="1" dirty="0" err="1" smtClean="0"/>
              <a:t>Vertcillium</a:t>
            </a:r>
            <a:r>
              <a:rPr lang="en-US" i="1" dirty="0" smtClean="0"/>
              <a:t> </a:t>
            </a:r>
            <a:r>
              <a:rPr lang="en-US" i="1" dirty="0" err="1" smtClean="0"/>
              <a:t>dahliae</a:t>
            </a:r>
            <a:r>
              <a:rPr lang="en-US" i="1" dirty="0" smtClean="0"/>
              <a:t> (race 2))</a:t>
            </a:r>
          </a:p>
          <a:p>
            <a:pPr lvl="1"/>
            <a:r>
              <a:rPr lang="en-US" dirty="0" smtClean="0"/>
              <a:t>Southern Stem Blight (</a:t>
            </a:r>
            <a:r>
              <a:rPr lang="en-US" i="1" dirty="0" err="1" smtClean="0"/>
              <a:t>Sclerotium</a:t>
            </a:r>
            <a:r>
              <a:rPr lang="en-US" i="1" dirty="0" smtClean="0"/>
              <a:t> </a:t>
            </a:r>
            <a:r>
              <a:rPr lang="en-US" i="1" dirty="0" err="1" smtClean="0"/>
              <a:t>rolfsii</a:t>
            </a:r>
            <a:r>
              <a:rPr lang="en-US" i="1" dirty="0" smtClean="0"/>
              <a:t>)</a:t>
            </a:r>
            <a:endParaRPr lang="en-US" dirty="0"/>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3" cstate="print"/>
          <a:srcRect/>
          <a:stretch>
            <a:fillRect/>
          </a:stretch>
        </p:blipFill>
        <p:spPr bwMode="auto">
          <a:xfrm>
            <a:off x="4572000" y="4343400"/>
            <a:ext cx="3438525" cy="229235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6096000" y="1905000"/>
            <a:ext cx="2857500" cy="2857500"/>
          </a:xfrm>
          <a:prstGeom prst="rect">
            <a:avLst/>
          </a:prstGeom>
          <a:noFill/>
          <a:ln w="9525">
            <a:noFill/>
            <a:miter lim="800000"/>
            <a:headEnd/>
            <a:tailEnd/>
          </a:ln>
        </p:spPr>
      </p:pic>
      <p:pic>
        <p:nvPicPr>
          <p:cNvPr id="2050" name="Picture 2"/>
          <p:cNvPicPr>
            <a:picLocks noGrp="1" noChangeAspect="1" noChangeArrowheads="1"/>
          </p:cNvPicPr>
          <p:nvPr>
            <p:ph sz="quarter" idx="1"/>
          </p:nvPr>
        </p:nvPicPr>
        <p:blipFill>
          <a:blip r:embed="rId5" cstate="print"/>
          <a:stretch>
            <a:fillRect/>
          </a:stretch>
        </p:blipFill>
        <p:spPr bwMode="auto">
          <a:xfrm>
            <a:off x="4572000" y="1524000"/>
            <a:ext cx="2000250" cy="1962150"/>
          </a:xfrm>
          <a:prstGeom prst="rect">
            <a:avLst/>
          </a:prstGeom>
          <a:noFill/>
          <a:ln w="9525">
            <a:noFill/>
            <a:miter lim="800000"/>
            <a:headEnd/>
            <a:tailEnd/>
          </a:ln>
        </p:spPr>
      </p:pic>
      <p:sp>
        <p:nvSpPr>
          <p:cNvPr id="10" name="TextBox 9"/>
          <p:cNvSpPr txBox="1"/>
          <p:nvPr/>
        </p:nvSpPr>
        <p:spPr>
          <a:xfrm>
            <a:off x="6705600" y="1551801"/>
            <a:ext cx="2133600" cy="276999"/>
          </a:xfrm>
          <a:prstGeom prst="rect">
            <a:avLst/>
          </a:prstGeom>
          <a:noFill/>
        </p:spPr>
        <p:txBody>
          <a:bodyPr wrap="square" rtlCol="0">
            <a:spAutoFit/>
          </a:bodyPr>
          <a:lstStyle/>
          <a:p>
            <a:r>
              <a:rPr lang="en-US" sz="1200" dirty="0" err="1" smtClean="0"/>
              <a:t>Rivard</a:t>
            </a:r>
            <a:r>
              <a:rPr lang="en-US" sz="1200" dirty="0" smtClean="0"/>
              <a:t> and </a:t>
            </a:r>
            <a:r>
              <a:rPr lang="en-US" sz="1200" dirty="0" err="1" smtClean="0"/>
              <a:t>Louws</a:t>
            </a:r>
            <a:r>
              <a:rPr lang="en-US" sz="1200" dirty="0" smtClean="0"/>
              <a:t>, NCSU</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smtClean="0"/>
              <a:t>Grafting</a:t>
            </a:r>
            <a:endParaRPr lang="en-US" b="1" dirty="0"/>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0600" y="6248400"/>
            <a:ext cx="2133600" cy="276999"/>
          </a:xfrm>
          <a:prstGeom prst="rect">
            <a:avLst/>
          </a:prstGeom>
          <a:noFill/>
        </p:spPr>
        <p:txBody>
          <a:bodyPr wrap="square" rtlCol="0">
            <a:spAutoFit/>
          </a:bodyPr>
          <a:lstStyle/>
          <a:p>
            <a:r>
              <a:rPr lang="en-US" sz="1200" dirty="0" err="1" smtClean="0"/>
              <a:t>Rivard</a:t>
            </a:r>
            <a:r>
              <a:rPr lang="en-US" sz="1200" dirty="0" smtClean="0"/>
              <a:t> and </a:t>
            </a:r>
            <a:r>
              <a:rPr lang="en-US" sz="1200" dirty="0" err="1" smtClean="0"/>
              <a:t>Louws</a:t>
            </a:r>
            <a:r>
              <a:rPr lang="en-US" sz="1200" dirty="0" smtClean="0"/>
              <a:t>, NCSU</a:t>
            </a:r>
            <a:endParaRPr lang="en-US" sz="1200" dirty="0"/>
          </a:p>
        </p:txBody>
      </p:sp>
      <p:sp>
        <p:nvSpPr>
          <p:cNvPr id="9" name="Content Placeholder 8"/>
          <p:cNvSpPr>
            <a:spLocks noGrp="1"/>
          </p:cNvSpPr>
          <p:nvPr>
            <p:ph sz="quarter" idx="1"/>
          </p:nvPr>
        </p:nvSpPr>
        <p:spPr>
          <a:xfrm>
            <a:off x="381000" y="1524000"/>
            <a:ext cx="4358640" cy="4572000"/>
          </a:xfrm>
        </p:spPr>
        <p:txBody>
          <a:bodyPr/>
          <a:lstStyle/>
          <a:p>
            <a:r>
              <a:rPr lang="en-US" dirty="0" smtClean="0"/>
              <a:t>~25 days early season extension with high tunnels.</a:t>
            </a:r>
          </a:p>
          <a:p>
            <a:r>
              <a:rPr lang="en-US" dirty="0" smtClean="0"/>
              <a:t>Total productivity was higher in the tunnel system.</a:t>
            </a:r>
          </a:p>
          <a:p>
            <a:r>
              <a:rPr lang="en-US" dirty="0" smtClean="0"/>
              <a:t>Beaufort and </a:t>
            </a:r>
            <a:r>
              <a:rPr lang="en-US" dirty="0" err="1" smtClean="0"/>
              <a:t>Maxifort</a:t>
            </a:r>
            <a:r>
              <a:rPr lang="en-US" dirty="0" smtClean="0"/>
              <a:t> show higher yields under no soilborne</a:t>
            </a:r>
          </a:p>
          <a:p>
            <a:r>
              <a:rPr lang="en-US" dirty="0" smtClean="0"/>
              <a:t>Disease pressure.</a:t>
            </a:r>
            <a:endParaRPr lang="en-US" dirty="0"/>
          </a:p>
        </p:txBody>
      </p:sp>
      <p:pic>
        <p:nvPicPr>
          <p:cNvPr id="3074" name="Picture 2"/>
          <p:cNvPicPr>
            <a:picLocks noGrp="1" noChangeAspect="1" noChangeArrowheads="1"/>
          </p:cNvPicPr>
          <p:nvPr>
            <p:ph sz="quarter" idx="2"/>
          </p:nvPr>
        </p:nvPicPr>
        <p:blipFill>
          <a:blip r:embed="rId3" cstate="print"/>
          <a:srcRect/>
          <a:stretch>
            <a:fillRect/>
          </a:stretch>
        </p:blipFill>
        <p:spPr bwMode="auto">
          <a:xfrm>
            <a:off x="4724400" y="1676400"/>
            <a:ext cx="3749675" cy="2499783"/>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6248400" y="4724400"/>
            <a:ext cx="200025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smtClean="0"/>
              <a:t>Physiological Disorders</a:t>
            </a:r>
            <a:endParaRPr lang="en-US" b="1" dirty="0"/>
          </a:p>
        </p:txBody>
      </p:sp>
      <p:pic>
        <p:nvPicPr>
          <p:cNvPr id="24578" name="Picture 2"/>
          <p:cNvPicPr>
            <a:picLocks noGrp="1" noChangeAspect="1" noChangeArrowheads="1"/>
          </p:cNvPicPr>
          <p:nvPr>
            <p:ph sz="quarter" idx="1"/>
          </p:nvPr>
        </p:nvPicPr>
        <p:blipFill>
          <a:blip r:embed="rId2" cstate="print"/>
          <a:stretch>
            <a:fillRect/>
          </a:stretch>
        </p:blipFill>
        <p:spPr bwMode="auto">
          <a:xfrm>
            <a:off x="381000" y="1447800"/>
            <a:ext cx="3749675" cy="2499783"/>
          </a:xfrm>
          <a:prstGeom prst="rect">
            <a:avLst/>
          </a:prstGeom>
          <a:noFill/>
          <a:ln w="9525">
            <a:noFill/>
            <a:miter lim="800000"/>
            <a:headEnd/>
            <a:tailEnd/>
          </a:ln>
        </p:spPr>
      </p:pic>
      <p:sp>
        <p:nvSpPr>
          <p:cNvPr id="7" name="Content Placeholder 6"/>
          <p:cNvSpPr>
            <a:spLocks noGrp="1"/>
          </p:cNvSpPr>
          <p:nvPr>
            <p:ph sz="quarter" idx="2"/>
          </p:nvPr>
        </p:nvSpPr>
        <p:spPr/>
        <p:txBody>
          <a:bodyPr/>
          <a:lstStyle/>
          <a:p>
            <a:r>
              <a:rPr lang="en-US" dirty="0" err="1" smtClean="0"/>
              <a:t>Catfacing</a:t>
            </a:r>
            <a:endParaRPr lang="en-US" dirty="0" smtClean="0"/>
          </a:p>
          <a:p>
            <a:r>
              <a:rPr lang="en-US" dirty="0" smtClean="0"/>
              <a:t>Zippering</a:t>
            </a:r>
          </a:p>
          <a:p>
            <a:r>
              <a:rPr lang="en-US" dirty="0" smtClean="0"/>
              <a:t>Blossom End Rot</a:t>
            </a:r>
          </a:p>
          <a:p>
            <a:r>
              <a:rPr lang="en-US" dirty="0" smtClean="0"/>
              <a:t>Sun scald</a:t>
            </a:r>
            <a:endParaRPr lang="en-US" dirty="0"/>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4577" name="Picture 1"/>
          <p:cNvPicPr>
            <a:picLocks noChangeAspect="1" noChangeArrowheads="1"/>
          </p:cNvPicPr>
          <p:nvPr/>
        </p:nvPicPr>
        <p:blipFill>
          <a:blip r:embed="rId3" cstate="print"/>
          <a:srcRect/>
          <a:stretch>
            <a:fillRect/>
          </a:stretch>
        </p:blipFill>
        <p:spPr bwMode="auto">
          <a:xfrm>
            <a:off x="381000" y="3810000"/>
            <a:ext cx="3838575" cy="26574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Tomato</a:t>
            </a:r>
            <a:endParaRPr lang="en-US" b="1" dirty="0"/>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2" descr="05441_07"/>
          <p:cNvPicPr>
            <a:picLocks noChangeAspect="1" noChangeArrowheads="1"/>
          </p:cNvPicPr>
          <p:nvPr/>
        </p:nvPicPr>
        <p:blipFill>
          <a:blip r:embed="rId3" cstate="print"/>
          <a:srcRect/>
          <a:stretch>
            <a:fillRect/>
          </a:stretch>
        </p:blipFill>
        <p:spPr bwMode="auto">
          <a:xfrm>
            <a:off x="4038600" y="1447800"/>
            <a:ext cx="3200400" cy="2400300"/>
          </a:xfrm>
          <a:prstGeom prst="rect">
            <a:avLst/>
          </a:prstGeom>
          <a:noFill/>
        </p:spPr>
      </p:pic>
      <p:pic>
        <p:nvPicPr>
          <p:cNvPr id="8" name="Picture 7" descr="tomato-black-krim1.jpg"/>
          <p:cNvPicPr>
            <a:picLocks noChangeAspect="1"/>
          </p:cNvPicPr>
          <p:nvPr/>
        </p:nvPicPr>
        <p:blipFill>
          <a:blip r:embed="rId4" cstate="print"/>
          <a:stretch>
            <a:fillRect/>
          </a:stretch>
        </p:blipFill>
        <p:spPr>
          <a:xfrm>
            <a:off x="4191000" y="3733800"/>
            <a:ext cx="3962400" cy="2210276"/>
          </a:xfrm>
          <a:prstGeom prst="rect">
            <a:avLst/>
          </a:prstGeom>
        </p:spPr>
      </p:pic>
      <p:pic>
        <p:nvPicPr>
          <p:cNvPr id="5" name="Picture 2" descr="05441_04"/>
          <p:cNvPicPr>
            <a:picLocks noChangeAspect="1" noChangeArrowheads="1"/>
          </p:cNvPicPr>
          <p:nvPr/>
        </p:nvPicPr>
        <p:blipFill>
          <a:blip r:embed="rId5" cstate="print"/>
          <a:srcRect/>
          <a:stretch>
            <a:fillRect/>
          </a:stretch>
        </p:blipFill>
        <p:spPr bwMode="auto">
          <a:xfrm>
            <a:off x="304800" y="2971800"/>
            <a:ext cx="4038600" cy="3019835"/>
          </a:xfrm>
          <a:prstGeom prst="rect">
            <a:avLst/>
          </a:prstGeom>
          <a:noFill/>
        </p:spPr>
      </p:pic>
      <p:sp>
        <p:nvSpPr>
          <p:cNvPr id="9" name="TextBox 8"/>
          <p:cNvSpPr txBox="1"/>
          <p:nvPr/>
        </p:nvSpPr>
        <p:spPr>
          <a:xfrm>
            <a:off x="4495800" y="5943600"/>
            <a:ext cx="3505200" cy="369332"/>
          </a:xfrm>
          <a:prstGeom prst="rect">
            <a:avLst/>
          </a:prstGeom>
          <a:noFill/>
        </p:spPr>
        <p:txBody>
          <a:bodyPr wrap="square" rtlCol="0">
            <a:spAutoFit/>
          </a:bodyPr>
          <a:lstStyle/>
          <a:p>
            <a:pPr algn="ctr"/>
            <a:r>
              <a:rPr lang="en-US" dirty="0" smtClean="0"/>
              <a:t>Black </a:t>
            </a:r>
            <a:r>
              <a:rPr lang="en-US" dirty="0" err="1" smtClean="0"/>
              <a:t>Krim</a:t>
            </a:r>
            <a:endParaRPr lang="en-US" dirty="0"/>
          </a:p>
        </p:txBody>
      </p:sp>
      <p:pic>
        <p:nvPicPr>
          <p:cNvPr id="7" name="Picture 6" descr="Mortgage.jpg"/>
          <p:cNvPicPr>
            <a:picLocks noChangeAspect="1"/>
          </p:cNvPicPr>
          <p:nvPr/>
        </p:nvPicPr>
        <p:blipFill>
          <a:blip r:embed="rId6" cstate="print"/>
          <a:stretch>
            <a:fillRect/>
          </a:stretch>
        </p:blipFill>
        <p:spPr>
          <a:xfrm>
            <a:off x="304800" y="1676400"/>
            <a:ext cx="1856198" cy="15513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Tomato</a:t>
            </a:r>
            <a:endParaRPr lang="en-US" b="1" dirty="0"/>
          </a:p>
        </p:txBody>
      </p:sp>
      <p:sp>
        <p:nvSpPr>
          <p:cNvPr id="7" name="Content Placeholder 6"/>
          <p:cNvSpPr>
            <a:spLocks noGrp="1"/>
          </p:cNvSpPr>
          <p:nvPr>
            <p:ph sz="quarter" idx="1"/>
          </p:nvPr>
        </p:nvSpPr>
        <p:spPr>
          <a:xfrm>
            <a:off x="609600" y="1981200"/>
            <a:ext cx="7772400" cy="4572000"/>
          </a:xfrm>
        </p:spPr>
        <p:txBody>
          <a:bodyPr/>
          <a:lstStyle/>
          <a:p>
            <a:r>
              <a:rPr lang="en-US" dirty="0" smtClean="0"/>
              <a:t>Large, red slicers are in demand</a:t>
            </a:r>
          </a:p>
          <a:p>
            <a:r>
              <a:rPr lang="en-US" dirty="0" smtClean="0"/>
              <a:t>Cherries, grapes require additional time and labor to harvest</a:t>
            </a:r>
          </a:p>
          <a:p>
            <a:r>
              <a:rPr lang="en-US" dirty="0" smtClean="0"/>
              <a:t>Varieties grown in Florida include:</a:t>
            </a:r>
          </a:p>
          <a:p>
            <a:pPr lvl="1"/>
            <a:r>
              <a:rPr lang="en-US" dirty="0" smtClean="0"/>
              <a:t>Brown Betty (brown cherry)</a:t>
            </a:r>
          </a:p>
          <a:p>
            <a:pPr lvl="1"/>
            <a:r>
              <a:rPr lang="en-US" dirty="0" smtClean="0"/>
              <a:t>Mortgage Lifter (giant red slicer)</a:t>
            </a:r>
          </a:p>
          <a:p>
            <a:pPr lvl="1"/>
            <a:r>
              <a:rPr lang="en-US" dirty="0" smtClean="0"/>
              <a:t>German Johnson (red slicer)</a:t>
            </a:r>
          </a:p>
          <a:p>
            <a:pPr lvl="1"/>
            <a:r>
              <a:rPr lang="en-US" dirty="0" smtClean="0"/>
              <a:t>Amish Paste (red-orange elongated)</a:t>
            </a:r>
          </a:p>
          <a:p>
            <a:pPr lvl="1"/>
            <a:r>
              <a:rPr lang="en-US" dirty="0" smtClean="0"/>
              <a:t>Striped Roman (red w/yellow stripes plum)</a:t>
            </a:r>
            <a:endParaRPr lang="en-US" dirty="0"/>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chor="ctr"/>
          <a:lstStyle/>
          <a:p>
            <a:pPr algn="ctr"/>
            <a:r>
              <a:rPr lang="en-US" b="1" dirty="0" smtClean="0"/>
              <a:t>What is an Heirloom?</a:t>
            </a:r>
            <a:endParaRPr lang="en-US" b="1" dirty="0"/>
          </a:p>
        </p:txBody>
      </p:sp>
      <p:sp>
        <p:nvSpPr>
          <p:cNvPr id="3" name="Content Placeholder 2"/>
          <p:cNvSpPr>
            <a:spLocks noGrp="1"/>
          </p:cNvSpPr>
          <p:nvPr>
            <p:ph sz="quarter" idx="1"/>
          </p:nvPr>
        </p:nvSpPr>
        <p:spPr>
          <a:xfrm>
            <a:off x="228600" y="1447800"/>
            <a:ext cx="8458200" cy="5105400"/>
          </a:xfrm>
        </p:spPr>
        <p:txBody>
          <a:bodyPr>
            <a:normAutofit/>
          </a:bodyPr>
          <a:lstStyle/>
          <a:p>
            <a:pPr lvl="1"/>
            <a:r>
              <a:rPr lang="en-US" sz="2800" dirty="0" smtClean="0"/>
              <a:t>Always open pollinated, never hybrids</a:t>
            </a:r>
          </a:p>
          <a:p>
            <a:pPr lvl="1"/>
            <a:r>
              <a:rPr lang="en-US" sz="2800" dirty="0" smtClean="0"/>
              <a:t>An “old variety”</a:t>
            </a:r>
          </a:p>
          <a:p>
            <a:pPr lvl="1"/>
            <a:r>
              <a:rPr lang="en-US" sz="2800" dirty="0" smtClean="0"/>
              <a:t>Must have a history of its own</a:t>
            </a:r>
          </a:p>
          <a:p>
            <a:endParaRPr lang="en-US" sz="3200" dirty="0" smtClean="0"/>
          </a:p>
          <a:p>
            <a:pPr lvl="1">
              <a:buNone/>
            </a:pPr>
            <a:endParaRPr lang="en-US" dirty="0" smtClean="0"/>
          </a:p>
          <a:p>
            <a:pPr lvl="1"/>
            <a:endParaRPr lang="en-US" dirty="0" smtClean="0"/>
          </a:p>
          <a:p>
            <a:pPr lvl="1"/>
            <a:endParaRPr lang="en-US" dirty="0" smtClean="0"/>
          </a:p>
          <a:p>
            <a:pPr lvl="1"/>
            <a:endParaRPr lang="en-US" dirty="0"/>
          </a:p>
        </p:txBody>
      </p:sp>
      <p:cxnSp>
        <p:nvCxnSpPr>
          <p:cNvPr id="5" name="Straight Connector 4"/>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51" name="Picture 3" descr="C:\Documents and Settings\Danielle\My Documents\AgriTunity_Jan_2010\Photos\800px-Capay_heirloom_tomatoes_at_Slow_Food_Nation.jpg"/>
          <p:cNvPicPr>
            <a:picLocks noChangeAspect="1" noChangeArrowheads="1"/>
          </p:cNvPicPr>
          <p:nvPr/>
        </p:nvPicPr>
        <p:blipFill>
          <a:blip r:embed="rId2" cstate="print"/>
          <a:srcRect/>
          <a:stretch>
            <a:fillRect/>
          </a:stretch>
        </p:blipFill>
        <p:spPr bwMode="auto">
          <a:xfrm>
            <a:off x="2209800" y="3124200"/>
            <a:ext cx="4724400" cy="35433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chor="ctr">
            <a:noAutofit/>
          </a:bodyPr>
          <a:lstStyle/>
          <a:p>
            <a:pPr lvl="0" algn="ctr" fontAlgn="base">
              <a:spcAft>
                <a:spcPct val="0"/>
              </a:spcAft>
              <a:tabLst>
                <a:tab pos="2143125" algn="l"/>
              </a:tabLst>
            </a:pPr>
            <a:r>
              <a:rPr lang="en-US" sz="2800" b="1" dirty="0" smtClean="0">
                <a:solidFill>
                  <a:schemeClr val="tx1"/>
                </a:solidFill>
                <a:latin typeface="Arial" pitchFamily="34" charset="0"/>
                <a:ea typeface="Times New Roman" pitchFamily="18" charset="0"/>
              </a:rPr>
              <a:t>Taste Test Results of Three Heirloom Cultivars Produced in Spring 2007 at Live Oak, FL.</a:t>
            </a:r>
            <a:endParaRPr lang="en-US" sz="2800" dirty="0" smtClean="0">
              <a:solidFill>
                <a:schemeClr val="tx1"/>
              </a:solidFill>
              <a:latin typeface="Arial" pitchFamily="34" charset="0"/>
            </a:endParaRPr>
          </a:p>
        </p:txBody>
      </p:sp>
      <p:cxnSp>
        <p:nvCxnSpPr>
          <p:cNvPr id="4" name="Straight Connector 3"/>
          <p:cNvCxnSpPr/>
          <p:nvPr/>
        </p:nvCxnSpPr>
        <p:spPr>
          <a:xfrm>
            <a:off x="228600" y="12954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nvGraphicFramePr>
        <p:xfrm>
          <a:off x="380999" y="1447800"/>
          <a:ext cx="8305800" cy="4952998"/>
        </p:xfrm>
        <a:graphic>
          <a:graphicData uri="http://schemas.openxmlformats.org/drawingml/2006/table">
            <a:tbl>
              <a:tblPr/>
              <a:tblGrid>
                <a:gridCol w="1518597"/>
                <a:gridCol w="1487606"/>
                <a:gridCol w="1084712"/>
                <a:gridCol w="1239673"/>
                <a:gridCol w="1487606"/>
                <a:gridCol w="1487606"/>
              </a:tblGrid>
              <a:tr h="550333">
                <a:tc rowSpan="2">
                  <a:txBody>
                    <a:bodyPr/>
                    <a:lstStyle/>
                    <a:p>
                      <a:pPr marL="0" marR="0" algn="ctr">
                        <a:lnSpc>
                          <a:spcPct val="200000"/>
                        </a:lnSpc>
                        <a:spcBef>
                          <a:spcPts val="0"/>
                        </a:spcBef>
                        <a:spcAft>
                          <a:spcPts val="0"/>
                        </a:spcAft>
                      </a:pPr>
                      <a:r>
                        <a:rPr lang="en-US" sz="1800" b="1" dirty="0">
                          <a:latin typeface="Times New Roman"/>
                          <a:ea typeface="Times New Roman"/>
                          <a:cs typeface="Times New Roman"/>
                        </a:rPr>
                        <a:t>Cultivar</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200000"/>
                        </a:lnSpc>
                        <a:spcBef>
                          <a:spcPts val="0"/>
                        </a:spcBef>
                        <a:spcAft>
                          <a:spcPts val="0"/>
                        </a:spcAft>
                      </a:pPr>
                      <a:r>
                        <a:rPr lang="en-US" sz="1800" b="1" dirty="0">
                          <a:latin typeface="Times New Roman"/>
                          <a:ea typeface="Times New Roman"/>
                          <a:cs typeface="Times New Roman"/>
                        </a:rPr>
                        <a:t>Treatments</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200000"/>
                        </a:lnSpc>
                        <a:spcBef>
                          <a:spcPts val="0"/>
                        </a:spcBef>
                        <a:spcAft>
                          <a:spcPts val="0"/>
                        </a:spcAft>
                      </a:pPr>
                      <a:r>
                        <a:rPr lang="en-US" sz="1800" b="1" dirty="0">
                          <a:latin typeface="Times New Roman"/>
                          <a:ea typeface="Times New Roman"/>
                          <a:cs typeface="Times New Roman"/>
                        </a:rPr>
                        <a:t>Sensory quality</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100667">
                <a:tc vMerge="1">
                  <a:txBody>
                    <a:bodyPr/>
                    <a:lstStyle/>
                    <a:p>
                      <a:endParaRPr lang="en-US"/>
                    </a:p>
                  </a:txBody>
                  <a:tcPr/>
                </a:tc>
                <a:tc vMerge="1">
                  <a:txBody>
                    <a:bodyPr/>
                    <a:lstStyle/>
                    <a:p>
                      <a:endParaRPr lang="en-US"/>
                    </a:p>
                  </a:txBody>
                  <a:tcPr/>
                </a:tc>
                <a:tc>
                  <a:txBody>
                    <a:bodyPr/>
                    <a:lstStyle/>
                    <a:p>
                      <a:pPr marL="0" marR="0" algn="l">
                        <a:lnSpc>
                          <a:spcPct val="200000"/>
                        </a:lnSpc>
                        <a:spcBef>
                          <a:spcPts val="0"/>
                        </a:spcBef>
                        <a:spcAft>
                          <a:spcPts val="0"/>
                        </a:spcAft>
                      </a:pPr>
                      <a:r>
                        <a:rPr lang="en-US" sz="1800" b="1" dirty="0">
                          <a:latin typeface="Times New Roman"/>
                          <a:ea typeface="Times New Roman"/>
                          <a:cs typeface="Times New Roman"/>
                        </a:rPr>
                        <a:t>Tomato flavor </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b="1">
                          <a:latin typeface="Times New Roman"/>
                          <a:ea typeface="Times New Roman"/>
                          <a:cs typeface="Times New Roman"/>
                        </a:rPr>
                        <a:t>Sweetness</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b="1">
                          <a:latin typeface="Times New Roman"/>
                          <a:ea typeface="Times New Roman"/>
                          <a:cs typeface="Times New Roman"/>
                        </a:rPr>
                        <a:t>Acidity</a:t>
                      </a:r>
                      <a:endParaRPr lang="en-US" sz="1800">
                        <a:latin typeface="Times New Roman"/>
                        <a:ea typeface="Times New Roman"/>
                        <a:cs typeface="Times New Roman"/>
                      </a:endParaRPr>
                    </a:p>
                    <a:p>
                      <a:pPr marL="0" marR="0" algn="l">
                        <a:lnSpc>
                          <a:spcPct val="200000"/>
                        </a:lnSpc>
                        <a:spcBef>
                          <a:spcPts val="0"/>
                        </a:spcBef>
                        <a:spcAft>
                          <a:spcPts val="0"/>
                        </a:spcAft>
                      </a:pPr>
                      <a:r>
                        <a:rPr lang="en-US" sz="1800" b="1">
                          <a:latin typeface="Times New Roman"/>
                          <a:ea typeface="Times New Roman"/>
                          <a:cs typeface="Times New Roman"/>
                        </a:rPr>
                        <a:t>(sourness)</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b="1" dirty="0">
                          <a:latin typeface="Times New Roman"/>
                          <a:ea typeface="Times New Roman"/>
                          <a:cs typeface="Times New Roman"/>
                        </a:rPr>
                        <a:t>Overall preference</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333">
                <a:tc rowSpan="2">
                  <a:txBody>
                    <a:bodyPr/>
                    <a:lstStyle/>
                    <a:p>
                      <a:pPr marL="0" marR="0" algn="l">
                        <a:lnSpc>
                          <a:spcPct val="200000"/>
                        </a:lnSpc>
                        <a:spcBef>
                          <a:spcPts val="0"/>
                        </a:spcBef>
                        <a:spcAft>
                          <a:spcPts val="0"/>
                        </a:spcAft>
                      </a:pPr>
                      <a:r>
                        <a:rPr lang="en-US" sz="1800" b="1" dirty="0">
                          <a:solidFill>
                            <a:schemeClr val="accent1"/>
                          </a:solidFill>
                          <a:latin typeface="Times New Roman"/>
                          <a:ea typeface="Times New Roman"/>
                          <a:cs typeface="Times New Roman"/>
                        </a:rPr>
                        <a:t>Brown </a:t>
                      </a:r>
                      <a:r>
                        <a:rPr lang="en-US" sz="1800" b="1" dirty="0" smtClean="0">
                          <a:solidFill>
                            <a:schemeClr val="accent1"/>
                          </a:solidFill>
                          <a:latin typeface="Times New Roman"/>
                          <a:ea typeface="Times New Roman"/>
                          <a:cs typeface="Times New Roman"/>
                        </a:rPr>
                        <a:t>Berry</a:t>
                      </a:r>
                      <a:endParaRPr lang="en-US" sz="1800" b="1" dirty="0">
                        <a:solidFill>
                          <a:schemeClr val="accent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Field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latin typeface="Times New Roman"/>
                          <a:ea typeface="Times New Roman"/>
                          <a:cs typeface="Times New Roman"/>
                        </a:rPr>
                        <a:t>6.2a</a:t>
                      </a:r>
                      <a:r>
                        <a:rPr lang="en-US" sz="1800" baseline="30000" dirty="0">
                          <a:latin typeface="Times New Roman"/>
                          <a:ea typeface="Times New Roman"/>
                          <a:cs typeface="Times New Roman"/>
                        </a:rPr>
                        <a:t>z</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latin typeface="Times New Roman"/>
                          <a:ea typeface="Times New Roman"/>
                          <a:cs typeface="Times New Roman"/>
                        </a:rPr>
                        <a:t>4.2a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3.7bc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b="1" dirty="0">
                          <a:solidFill>
                            <a:schemeClr val="accent1"/>
                          </a:solidFill>
                          <a:latin typeface="Times New Roman"/>
                          <a:ea typeface="Times New Roman"/>
                          <a:cs typeface="Times New Roman"/>
                        </a:rPr>
                        <a:t>5.2a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333">
                <a:tc vMerge="1">
                  <a:txBody>
                    <a:bodyPr/>
                    <a:lstStyle/>
                    <a:p>
                      <a:endParaRPr lang="en-US"/>
                    </a:p>
                  </a:txBody>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Shade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5.9ab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3.6ab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latin typeface="Times New Roman"/>
                          <a:ea typeface="Times New Roman"/>
                          <a:cs typeface="Times New Roman"/>
                        </a:rPr>
                        <a:t>4.6ab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4.6abc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333">
                <a:tc rowSpan="2">
                  <a:txBody>
                    <a:bodyPr/>
                    <a:lstStyle/>
                    <a:p>
                      <a:pPr marL="0" marR="0" algn="l">
                        <a:lnSpc>
                          <a:spcPct val="200000"/>
                        </a:lnSpc>
                        <a:spcBef>
                          <a:spcPts val="0"/>
                        </a:spcBef>
                        <a:spcAft>
                          <a:spcPts val="0"/>
                        </a:spcAft>
                      </a:pPr>
                      <a:r>
                        <a:rPr lang="en-US" sz="1800">
                          <a:latin typeface="Times New Roman"/>
                          <a:ea typeface="Times New Roman"/>
                          <a:cs typeface="Times New Roman"/>
                        </a:rPr>
                        <a:t>Cream Sausage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latin typeface="Times New Roman"/>
                          <a:ea typeface="Times New Roman"/>
                          <a:cs typeface="Times New Roman"/>
                        </a:rPr>
                        <a:t>Field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5.1bcd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2.8b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latin typeface="Times New Roman"/>
                          <a:ea typeface="Times New Roman"/>
                          <a:cs typeface="Times New Roman"/>
                        </a:rPr>
                        <a:t>3.5c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latin typeface="Times New Roman"/>
                          <a:ea typeface="Times New Roman"/>
                          <a:cs typeface="Times New Roman"/>
                        </a:rPr>
                        <a:t>4.4abc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333">
                <a:tc vMerge="1">
                  <a:txBody>
                    <a:bodyPr/>
                    <a:lstStyle/>
                    <a:p>
                      <a:endParaRPr lang="en-US"/>
                    </a:p>
                  </a:txBody>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Shade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4.4d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3.1b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3.4c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latin typeface="Times New Roman"/>
                          <a:ea typeface="Times New Roman"/>
                          <a:cs typeface="Times New Roman"/>
                        </a:rPr>
                        <a:t>4.89ab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333">
                <a:tc rowSpan="2">
                  <a:txBody>
                    <a:bodyPr/>
                    <a:lstStyle/>
                    <a:p>
                      <a:pPr marL="0" marR="0" algn="l">
                        <a:lnSpc>
                          <a:spcPct val="200000"/>
                        </a:lnSpc>
                        <a:spcBef>
                          <a:spcPts val="0"/>
                        </a:spcBef>
                        <a:spcAft>
                          <a:spcPts val="0"/>
                        </a:spcAft>
                      </a:pPr>
                      <a:r>
                        <a:rPr lang="en-US" sz="1800" dirty="0" err="1">
                          <a:latin typeface="Times New Roman"/>
                          <a:ea typeface="Times New Roman"/>
                          <a:cs typeface="Times New Roman"/>
                        </a:rPr>
                        <a:t>Juane</a:t>
                      </a:r>
                      <a:r>
                        <a:rPr lang="en-US" sz="1800" dirty="0">
                          <a:latin typeface="Times New Roman"/>
                          <a:ea typeface="Times New Roman"/>
                          <a:cs typeface="Times New Roman"/>
                        </a:rPr>
                        <a:t> Flame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Field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4.8cd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3.05b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5.2a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latin typeface="Times New Roman"/>
                          <a:ea typeface="Times New Roman"/>
                          <a:cs typeface="Times New Roman"/>
                        </a:rPr>
                        <a:t>4.02bc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333">
                <a:tc vMerge="1">
                  <a:txBody>
                    <a:bodyPr/>
                    <a:lstStyle/>
                    <a:p>
                      <a:endParaRPr lang="en-US"/>
                    </a:p>
                  </a:txBody>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Shade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latin typeface="Times New Roman"/>
                          <a:ea typeface="Times New Roman"/>
                          <a:cs typeface="Times New Roman"/>
                        </a:rPr>
                        <a:t>5.7abc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3.1b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latin typeface="Times New Roman"/>
                          <a:ea typeface="Times New Roman"/>
                          <a:cs typeface="Times New Roman"/>
                        </a:rPr>
                        <a:t>4.05bc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latin typeface="Times New Roman"/>
                          <a:ea typeface="Times New Roman"/>
                          <a:cs typeface="Times New Roman"/>
                        </a:rPr>
                        <a:t>3.9c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457200" y="6319391"/>
            <a:ext cx="8382000" cy="538609"/>
          </a:xfrm>
          <a:prstGeom prst="rect">
            <a:avLst/>
          </a:prstGeom>
        </p:spPr>
        <p:txBody>
          <a:bodyPr wrap="square">
            <a:spAutoFit/>
          </a:bodyPr>
          <a:lstStyle/>
          <a:p>
            <a:pPr lvl="0" eaLnBrk="0" fontAlgn="base" hangingPunct="0">
              <a:spcBef>
                <a:spcPct val="0"/>
              </a:spcBef>
              <a:spcAft>
                <a:spcPct val="0"/>
              </a:spcAft>
              <a:tabLst>
                <a:tab pos="2143125" algn="l"/>
              </a:tabLst>
            </a:pPr>
            <a:endParaRPr lang="en-US" sz="1100" dirty="0" smtClean="0">
              <a:latin typeface="Arial" pitchFamily="34" charset="0"/>
            </a:endParaRPr>
          </a:p>
          <a:p>
            <a:pPr lvl="0" eaLnBrk="0" fontAlgn="base" hangingPunct="0">
              <a:spcBef>
                <a:spcPct val="0"/>
              </a:spcBef>
              <a:spcAft>
                <a:spcPct val="0"/>
              </a:spcAft>
              <a:tabLst>
                <a:tab pos="2143125" algn="l"/>
              </a:tabLst>
            </a:pPr>
            <a:r>
              <a:rPr lang="en-US" baseline="30000" dirty="0" err="1" smtClean="0">
                <a:latin typeface="Arial" pitchFamily="34" charset="0"/>
                <a:ea typeface="Times New Roman" pitchFamily="18" charset="0"/>
              </a:rPr>
              <a:t>z</a:t>
            </a:r>
            <a:r>
              <a:rPr lang="en-US" dirty="0" err="1" smtClean="0">
                <a:latin typeface="Arial" pitchFamily="34" charset="0"/>
                <a:ea typeface="Times New Roman" pitchFamily="18" charset="0"/>
              </a:rPr>
              <a:t>Mean</a:t>
            </a:r>
            <a:r>
              <a:rPr lang="en-US" dirty="0" smtClean="0">
                <a:latin typeface="Arial" pitchFamily="34" charset="0"/>
                <a:ea typeface="Times New Roman" pitchFamily="18" charset="0"/>
              </a:rPr>
              <a:t> separation (in column) by Duncan’s Multiple Range Test (α = 0.05).</a:t>
            </a:r>
            <a:endParaRPr lang="en-US" sz="2800" dirty="0" smtClean="0">
              <a:latin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152407"/>
          <a:ext cx="8915400" cy="6553193"/>
        </p:xfrm>
        <a:graphic>
          <a:graphicData uri="http://schemas.openxmlformats.org/drawingml/2006/table">
            <a:tbl>
              <a:tblPr/>
              <a:tblGrid>
                <a:gridCol w="1735640"/>
                <a:gridCol w="884451"/>
                <a:gridCol w="878668"/>
                <a:gridCol w="878668"/>
                <a:gridCol w="856973"/>
                <a:gridCol w="900362"/>
                <a:gridCol w="922058"/>
                <a:gridCol w="929290"/>
                <a:gridCol w="929290"/>
              </a:tblGrid>
              <a:tr h="346563">
                <a:tc rowSpan="3">
                  <a:txBody>
                    <a:bodyPr/>
                    <a:lstStyle/>
                    <a:p>
                      <a:pPr marL="0" marR="0">
                        <a:spcBef>
                          <a:spcPts val="0"/>
                        </a:spcBef>
                        <a:spcAft>
                          <a:spcPts val="0"/>
                        </a:spcAft>
                      </a:pPr>
                      <a:endParaRPr lang="en-US" sz="1600" dirty="0">
                        <a:latin typeface="Times New Roman"/>
                        <a:ea typeface="Times New Roman"/>
                        <a:cs typeface="Times New Roman"/>
                      </a:endParaRPr>
                    </a:p>
                    <a:p>
                      <a:pPr marL="0" marR="0">
                        <a:spcBef>
                          <a:spcPts val="0"/>
                        </a:spcBef>
                        <a:spcAft>
                          <a:spcPts val="0"/>
                        </a:spcAft>
                      </a:pPr>
                      <a:r>
                        <a:rPr lang="en-US" sz="1600" b="1" dirty="0">
                          <a:solidFill>
                            <a:srgbClr val="000000"/>
                          </a:solidFill>
                          <a:latin typeface="Times New Roman"/>
                          <a:ea typeface="Times New Roman"/>
                          <a:cs typeface="Times New Roman"/>
                        </a:rPr>
                        <a:t>Cultivar</a:t>
                      </a:r>
                      <a:endParaRPr lang="en-US" sz="1600" dirty="0">
                        <a:latin typeface="Times New Roman"/>
                        <a:ea typeface="Times New Roman"/>
                        <a:cs typeface="Times New Roman"/>
                      </a:endParaRPr>
                    </a:p>
                  </a:txBody>
                  <a:tcPr marL="54142" marR="5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Fruit grade</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6563">
                <a:tc vMerge="1">
                  <a:txBody>
                    <a:bodyPr/>
                    <a:lstStyle/>
                    <a:p>
                      <a:endParaRPr lang="en-US"/>
                    </a:p>
                  </a:txBody>
                  <a:tcPr/>
                </a:tc>
                <a:tc gridSpan="2">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Fancy</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No. 1</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Total marketable</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Culls</a:t>
                      </a:r>
                      <a:endParaRPr lang="en-US" sz="1600" dirty="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008185">
                <a:tc vMerge="1">
                  <a:txBody>
                    <a:bodyPr/>
                    <a:lstStyle/>
                    <a:p>
                      <a:endParaRPr lang="en-US"/>
                    </a:p>
                  </a:txBody>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Number of fruit</a:t>
                      </a:r>
                      <a:endParaRPr lang="en-US" sz="1600" dirty="0">
                        <a:latin typeface="Times New Roman"/>
                        <a:ea typeface="Times New Roman"/>
                        <a:cs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Total weight (kg)</a:t>
                      </a:r>
                      <a:endParaRPr lang="en-US" sz="1600" dirty="0">
                        <a:latin typeface="Times New Roman"/>
                        <a:ea typeface="Times New Roman"/>
                        <a:cs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Number</a:t>
                      </a:r>
                      <a:endParaRPr lang="en-US" sz="1600" dirty="0">
                        <a:latin typeface="Times New Roman"/>
                        <a:ea typeface="Times New Roman"/>
                        <a:cs typeface="Times New Roman"/>
                      </a:endParaRPr>
                    </a:p>
                    <a:p>
                      <a:pPr marL="0" marR="0" algn="ctr">
                        <a:spcBef>
                          <a:spcPts val="0"/>
                        </a:spcBef>
                        <a:spcAft>
                          <a:spcPts val="0"/>
                        </a:spcAft>
                      </a:pPr>
                      <a:r>
                        <a:rPr lang="en-US" sz="1600" b="1" dirty="0">
                          <a:solidFill>
                            <a:srgbClr val="000000"/>
                          </a:solidFill>
                          <a:latin typeface="Times New Roman"/>
                          <a:ea typeface="Times New Roman"/>
                          <a:cs typeface="Times New Roman"/>
                        </a:rPr>
                        <a:t>of fruit</a:t>
                      </a:r>
                      <a:endParaRPr lang="en-US" sz="1600" dirty="0">
                        <a:latin typeface="Times New Roman"/>
                        <a:ea typeface="Times New Roman"/>
                        <a:cs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Total weight (kg)</a:t>
                      </a:r>
                      <a:endParaRPr lang="en-US" sz="1600" dirty="0">
                        <a:latin typeface="Times New Roman"/>
                        <a:ea typeface="Times New Roman"/>
                        <a:cs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Number</a:t>
                      </a:r>
                      <a:endParaRPr lang="en-US" sz="1600" dirty="0">
                        <a:latin typeface="Times New Roman"/>
                        <a:ea typeface="Times New Roman"/>
                        <a:cs typeface="Times New Roman"/>
                      </a:endParaRPr>
                    </a:p>
                    <a:p>
                      <a:pPr marL="0" marR="0" algn="ctr">
                        <a:spcBef>
                          <a:spcPts val="0"/>
                        </a:spcBef>
                        <a:spcAft>
                          <a:spcPts val="0"/>
                        </a:spcAft>
                      </a:pPr>
                      <a:r>
                        <a:rPr lang="en-US" sz="1600" b="1" dirty="0">
                          <a:solidFill>
                            <a:srgbClr val="000000"/>
                          </a:solidFill>
                          <a:latin typeface="Times New Roman"/>
                          <a:ea typeface="Times New Roman"/>
                          <a:cs typeface="Times New Roman"/>
                        </a:rPr>
                        <a:t>of fruit</a:t>
                      </a:r>
                      <a:endParaRPr lang="en-US" sz="1600" dirty="0">
                        <a:latin typeface="Times New Roman"/>
                        <a:ea typeface="Times New Roman"/>
                        <a:cs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Total weight (kg)</a:t>
                      </a:r>
                      <a:endParaRPr lang="en-US" sz="1600">
                        <a:latin typeface="Times New Roman"/>
                        <a:ea typeface="Times New Roman"/>
                        <a:cs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Number</a:t>
                      </a:r>
                      <a:endParaRPr lang="en-US" sz="1600">
                        <a:latin typeface="Times New Roman"/>
                        <a:ea typeface="Times New Roman"/>
                        <a:cs typeface="Times New Roman"/>
                      </a:endParaRPr>
                    </a:p>
                    <a:p>
                      <a:pPr marL="0" marR="0" algn="ctr">
                        <a:spcBef>
                          <a:spcPts val="0"/>
                        </a:spcBef>
                        <a:spcAft>
                          <a:spcPts val="0"/>
                        </a:spcAft>
                      </a:pPr>
                      <a:r>
                        <a:rPr lang="en-US" sz="1600" b="1">
                          <a:solidFill>
                            <a:srgbClr val="000000"/>
                          </a:solidFill>
                          <a:latin typeface="Times New Roman"/>
                          <a:ea typeface="Times New Roman"/>
                          <a:cs typeface="Times New Roman"/>
                        </a:rPr>
                        <a:t>of fruit</a:t>
                      </a:r>
                      <a:endParaRPr lang="en-US" sz="1600">
                        <a:latin typeface="Times New Roman"/>
                        <a:ea typeface="Times New Roman"/>
                        <a:cs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Total weight (kg)</a:t>
                      </a:r>
                      <a:endParaRPr lang="en-US" sz="1600">
                        <a:latin typeface="Times New Roman"/>
                        <a:ea typeface="Times New Roman"/>
                        <a:cs typeface="Times New Roman"/>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63">
                <a:tc>
                  <a:txBody>
                    <a:bodyPr/>
                    <a:lstStyle/>
                    <a:p>
                      <a:pPr marL="0" marR="0">
                        <a:spcBef>
                          <a:spcPts val="0"/>
                        </a:spcBef>
                        <a:spcAft>
                          <a:spcPts val="0"/>
                        </a:spcAft>
                      </a:pPr>
                      <a:endParaRPr lang="en-US" sz="1600">
                        <a:solidFill>
                          <a:srgbClr val="000000"/>
                        </a:solidFill>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Field production</a:t>
                      </a:r>
                      <a:endParaRPr lang="en-US" sz="1600" dirty="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6563">
                <a:tc>
                  <a:txBody>
                    <a:bodyPr/>
                    <a:lstStyle/>
                    <a:p>
                      <a:pPr marL="0" marR="0">
                        <a:spcBef>
                          <a:spcPts val="0"/>
                        </a:spcBef>
                        <a:spcAft>
                          <a:spcPts val="0"/>
                        </a:spcAft>
                      </a:pPr>
                      <a:r>
                        <a:rPr lang="en-US" sz="1600">
                          <a:solidFill>
                            <a:srgbClr val="000000"/>
                          </a:solidFill>
                          <a:latin typeface="Times New Roman"/>
                          <a:ea typeface="Times New Roman"/>
                          <a:cs typeface="Times New Roman"/>
                        </a:rPr>
                        <a:t>Arkansas Traveler</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5.5</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0.90</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16.0</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1.92</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21.3</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2.83</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13.1</a:t>
                      </a:r>
                      <a:endParaRPr lang="en-US" sz="1600" dirty="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1.30</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63">
                <a:tc>
                  <a:txBody>
                    <a:bodyPr/>
                    <a:lstStyle/>
                    <a:p>
                      <a:pPr marL="0" marR="0">
                        <a:spcBef>
                          <a:spcPts val="0"/>
                        </a:spcBef>
                        <a:spcAft>
                          <a:spcPts val="0"/>
                        </a:spcAft>
                      </a:pPr>
                      <a:r>
                        <a:rPr lang="en-US" sz="1600">
                          <a:solidFill>
                            <a:srgbClr val="000000"/>
                          </a:solidFill>
                          <a:latin typeface="Times New Roman"/>
                          <a:ea typeface="Times New Roman"/>
                          <a:cs typeface="Times New Roman"/>
                        </a:rPr>
                        <a:t>Brown </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183.5</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2.56</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120.8</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1.20</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304.3</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3.75</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53.5</a:t>
                      </a:r>
                      <a:endParaRPr lang="en-US" sz="1600" dirty="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0.47</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63">
                <a:tc>
                  <a:txBody>
                    <a:bodyPr/>
                    <a:lstStyle/>
                    <a:p>
                      <a:pPr marL="0" marR="0">
                        <a:spcBef>
                          <a:spcPts val="0"/>
                        </a:spcBef>
                        <a:spcAft>
                          <a:spcPts val="0"/>
                        </a:spcAft>
                      </a:pPr>
                      <a:r>
                        <a:rPr lang="en-US" sz="1600">
                          <a:solidFill>
                            <a:srgbClr val="000000"/>
                          </a:solidFill>
                          <a:latin typeface="Times New Roman"/>
                          <a:ea typeface="Times New Roman"/>
                          <a:cs typeface="Times New Roman"/>
                        </a:rPr>
                        <a:t>Cream Sausage</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37.1</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2.52</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27.9</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1.49</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65.0</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4.00</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24.3</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0.97</a:t>
                      </a:r>
                      <a:endParaRPr lang="en-US" sz="1600" dirty="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63">
                <a:tc>
                  <a:txBody>
                    <a:bodyPr/>
                    <a:lstStyle/>
                    <a:p>
                      <a:pPr marL="0" marR="0">
                        <a:spcBef>
                          <a:spcPts val="0"/>
                        </a:spcBef>
                        <a:spcAft>
                          <a:spcPts val="0"/>
                        </a:spcAft>
                      </a:pPr>
                      <a:r>
                        <a:rPr lang="en-US" sz="1600">
                          <a:solidFill>
                            <a:srgbClr val="000000"/>
                          </a:solidFill>
                          <a:latin typeface="Times New Roman"/>
                          <a:ea typeface="Times New Roman"/>
                          <a:cs typeface="Times New Roman"/>
                        </a:rPr>
                        <a:t>Juane Flame</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15.6</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1.06</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40.0</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2.15</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55.6</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3.21</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39.0</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2.13</a:t>
                      </a:r>
                      <a:endParaRPr lang="en-US" sz="1600" dirty="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63">
                <a:tc>
                  <a:txBody>
                    <a:bodyPr/>
                    <a:lstStyle/>
                    <a:p>
                      <a:pPr marL="0" marR="0">
                        <a:spcBef>
                          <a:spcPts val="0"/>
                        </a:spcBef>
                        <a:spcAft>
                          <a:spcPts val="0"/>
                        </a:spcAft>
                      </a:pPr>
                      <a:r>
                        <a:rPr lang="en-US" sz="1600">
                          <a:solidFill>
                            <a:srgbClr val="000000"/>
                          </a:solidFill>
                          <a:latin typeface="Times New Roman"/>
                          <a:ea typeface="Times New Roman"/>
                          <a:cs typeface="Times New Roman"/>
                        </a:rPr>
                        <a:t>Mortgage Lifter</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0.5</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0.15</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3.4</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0.75</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3.9</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0.91</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13.0</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2.74</a:t>
                      </a:r>
                      <a:endParaRPr lang="en-US" sz="1600" dirty="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63">
                <a:tc>
                  <a:txBody>
                    <a:bodyPr/>
                    <a:lstStyle/>
                    <a:p>
                      <a:pPr marL="0" marR="0">
                        <a:spcBef>
                          <a:spcPts val="0"/>
                        </a:spcBef>
                        <a:spcAft>
                          <a:spcPts val="0"/>
                        </a:spcAft>
                      </a:pPr>
                      <a:r>
                        <a:rPr lang="en-US" sz="1600">
                          <a:solidFill>
                            <a:srgbClr val="000000"/>
                          </a:solidFill>
                          <a:latin typeface="Times New Roman"/>
                          <a:ea typeface="Times New Roman"/>
                          <a:cs typeface="Times New Roman"/>
                        </a:rPr>
                        <a:t>Nyagous</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4.3</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0.60</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6.1</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0.53</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10.4</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1.13</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54.1</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4.07</a:t>
                      </a:r>
                      <a:endParaRPr lang="en-US" sz="1600" dirty="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63">
                <a:tc>
                  <a:txBody>
                    <a:bodyPr/>
                    <a:lstStyle/>
                    <a:p>
                      <a:pPr marL="0" marR="0">
                        <a:spcBef>
                          <a:spcPts val="0"/>
                        </a:spcBef>
                        <a:spcAft>
                          <a:spcPts val="0"/>
                        </a:spcAft>
                      </a:pPr>
                      <a:endParaRPr lang="en-US" sz="1600">
                        <a:solidFill>
                          <a:srgbClr val="000000"/>
                        </a:solidFill>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Shade house production</a:t>
                      </a:r>
                      <a:endParaRPr lang="en-US" sz="1600" dirty="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6563">
                <a:tc>
                  <a:txBody>
                    <a:bodyPr/>
                    <a:lstStyle/>
                    <a:p>
                      <a:pPr marL="0" marR="0">
                        <a:spcBef>
                          <a:spcPts val="0"/>
                        </a:spcBef>
                        <a:spcAft>
                          <a:spcPts val="0"/>
                        </a:spcAft>
                      </a:pPr>
                      <a:r>
                        <a:rPr lang="en-US" sz="1600">
                          <a:solidFill>
                            <a:srgbClr val="000000"/>
                          </a:solidFill>
                          <a:latin typeface="Times New Roman"/>
                          <a:ea typeface="Times New Roman"/>
                          <a:cs typeface="Times New Roman"/>
                        </a:rPr>
                        <a:t>Arkansas Traveler</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9.4</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1.35</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18.4</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2.17</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27.8</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3.52</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13.5</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1.02</a:t>
                      </a:r>
                      <a:endParaRPr lang="en-US" sz="1600" dirty="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63">
                <a:tc>
                  <a:txBody>
                    <a:bodyPr/>
                    <a:lstStyle/>
                    <a:p>
                      <a:pPr marL="0" marR="0">
                        <a:spcBef>
                          <a:spcPts val="0"/>
                        </a:spcBef>
                        <a:spcAft>
                          <a:spcPts val="0"/>
                        </a:spcAft>
                      </a:pPr>
                      <a:r>
                        <a:rPr lang="en-US" sz="1600">
                          <a:solidFill>
                            <a:srgbClr val="000000"/>
                          </a:solidFill>
                          <a:latin typeface="Times New Roman"/>
                          <a:ea typeface="Times New Roman"/>
                          <a:cs typeface="Times New Roman"/>
                        </a:rPr>
                        <a:t>Brown </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268.9</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3.08</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166.9</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1.22</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435.8</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4.30</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91.5</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0.94</a:t>
                      </a:r>
                      <a:endParaRPr lang="en-US" sz="1600" dirty="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63">
                <a:tc>
                  <a:txBody>
                    <a:bodyPr/>
                    <a:lstStyle/>
                    <a:p>
                      <a:pPr marL="0" marR="0">
                        <a:spcBef>
                          <a:spcPts val="0"/>
                        </a:spcBef>
                        <a:spcAft>
                          <a:spcPts val="0"/>
                        </a:spcAft>
                      </a:pPr>
                      <a:r>
                        <a:rPr lang="en-US" sz="1600">
                          <a:solidFill>
                            <a:srgbClr val="000000"/>
                          </a:solidFill>
                          <a:latin typeface="Times New Roman"/>
                          <a:ea typeface="Times New Roman"/>
                          <a:cs typeface="Times New Roman"/>
                        </a:rPr>
                        <a:t>Cream Sausage</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37.6</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2.57</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40.6</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2.00</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78.3</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4.57</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24.1</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0.87</a:t>
                      </a:r>
                      <a:endParaRPr lang="en-US" sz="1600" dirty="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63">
                <a:tc>
                  <a:txBody>
                    <a:bodyPr/>
                    <a:lstStyle/>
                    <a:p>
                      <a:pPr marL="0" marR="0">
                        <a:spcBef>
                          <a:spcPts val="0"/>
                        </a:spcBef>
                        <a:spcAft>
                          <a:spcPts val="0"/>
                        </a:spcAft>
                      </a:pPr>
                      <a:r>
                        <a:rPr lang="en-US" sz="1600">
                          <a:solidFill>
                            <a:srgbClr val="000000"/>
                          </a:solidFill>
                          <a:latin typeface="Times New Roman"/>
                          <a:ea typeface="Times New Roman"/>
                          <a:cs typeface="Times New Roman"/>
                        </a:rPr>
                        <a:t>Juane Flame</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31.3</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1.67</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36.6</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1.51</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67.9</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3.18</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45.4</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1.70</a:t>
                      </a:r>
                      <a:endParaRPr lang="en-US" sz="1600" dirty="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63">
                <a:tc>
                  <a:txBody>
                    <a:bodyPr/>
                    <a:lstStyle/>
                    <a:p>
                      <a:pPr marL="0" marR="0">
                        <a:spcBef>
                          <a:spcPts val="0"/>
                        </a:spcBef>
                        <a:spcAft>
                          <a:spcPts val="0"/>
                        </a:spcAft>
                      </a:pPr>
                      <a:r>
                        <a:rPr lang="en-US" sz="1600">
                          <a:solidFill>
                            <a:srgbClr val="000000"/>
                          </a:solidFill>
                          <a:latin typeface="Times New Roman"/>
                          <a:ea typeface="Times New Roman"/>
                          <a:cs typeface="Times New Roman"/>
                        </a:rPr>
                        <a:t>Mortgage Lifter</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8.8</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2.82</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4.5</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1.14</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13.3</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3.96</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6.6</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1.76</a:t>
                      </a:r>
                      <a:endParaRPr lang="en-US" sz="1600" dirty="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563">
                <a:tc>
                  <a:txBody>
                    <a:bodyPr/>
                    <a:lstStyle/>
                    <a:p>
                      <a:pPr marL="0" marR="0">
                        <a:spcBef>
                          <a:spcPts val="0"/>
                        </a:spcBef>
                        <a:spcAft>
                          <a:spcPts val="0"/>
                        </a:spcAft>
                      </a:pPr>
                      <a:r>
                        <a:rPr lang="en-US" sz="1600">
                          <a:solidFill>
                            <a:srgbClr val="000000"/>
                          </a:solidFill>
                          <a:latin typeface="Times New Roman"/>
                          <a:ea typeface="Times New Roman"/>
                          <a:cs typeface="Times New Roman"/>
                        </a:rPr>
                        <a:t>Nyagous</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9.0</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1.02</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16.1</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1.19</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25.1</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2.22</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latin typeface="Times New Roman"/>
                          <a:ea typeface="Times New Roman"/>
                          <a:cs typeface="Times New Roman"/>
                        </a:rPr>
                        <a:t>49.3</a:t>
                      </a:r>
                      <a:endParaRPr lang="en-US" sz="160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3.72</a:t>
                      </a:r>
                      <a:endParaRPr lang="en-US" sz="1600" dirty="0">
                        <a:latin typeface="Times New Roman"/>
                        <a:ea typeface="Times New Roman"/>
                        <a:cs typeface="Times New Roman"/>
                      </a:endParaRPr>
                    </a:p>
                  </a:txBody>
                  <a:tcPr marL="54142" marR="5414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838200"/>
          <a:ext cx="7924798" cy="5257800"/>
        </p:xfrm>
        <a:graphic>
          <a:graphicData uri="http://schemas.openxmlformats.org/drawingml/2006/table">
            <a:tbl>
              <a:tblPr/>
              <a:tblGrid>
                <a:gridCol w="2203903"/>
                <a:gridCol w="1356248"/>
                <a:gridCol w="1017185"/>
                <a:gridCol w="1673731"/>
                <a:gridCol w="1673731"/>
              </a:tblGrid>
              <a:tr h="457200">
                <a:tc rowSpan="2">
                  <a:txBody>
                    <a:bodyPr/>
                    <a:lstStyle/>
                    <a:p>
                      <a:pPr marL="0" marR="0" algn="ctr">
                        <a:lnSpc>
                          <a:spcPct val="200000"/>
                        </a:lnSpc>
                        <a:spcBef>
                          <a:spcPts val="0"/>
                        </a:spcBef>
                        <a:spcAft>
                          <a:spcPts val="0"/>
                        </a:spcAft>
                      </a:pPr>
                      <a:r>
                        <a:rPr lang="en-US" sz="2000" b="1" dirty="0">
                          <a:latin typeface="Times New Roman"/>
                          <a:ea typeface="Times New Roman"/>
                          <a:cs typeface="Times New Roman"/>
                        </a:rPr>
                        <a:t>Cultivar</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200000"/>
                        </a:lnSpc>
                        <a:spcBef>
                          <a:spcPts val="0"/>
                        </a:spcBef>
                        <a:spcAft>
                          <a:spcPts val="0"/>
                        </a:spcAft>
                      </a:pPr>
                      <a:r>
                        <a:rPr lang="en-US" sz="2000" b="1">
                          <a:latin typeface="Times New Roman"/>
                          <a:ea typeface="Times New Roman"/>
                          <a:cs typeface="Times New Roman"/>
                        </a:rPr>
                        <a:t>Chemical composition</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990600">
                <a:tc vMerge="1">
                  <a:txBody>
                    <a:bodyPr/>
                    <a:lstStyle/>
                    <a:p>
                      <a:endParaRPr lang="en-US"/>
                    </a:p>
                  </a:txBody>
                  <a:tcPr/>
                </a:tc>
                <a:tc>
                  <a:txBody>
                    <a:bodyPr/>
                    <a:lstStyle/>
                    <a:p>
                      <a:pPr marL="0" marR="0" algn="l">
                        <a:lnSpc>
                          <a:spcPct val="150000"/>
                        </a:lnSpc>
                        <a:spcBef>
                          <a:spcPts val="0"/>
                        </a:spcBef>
                        <a:spcAft>
                          <a:spcPts val="0"/>
                        </a:spcAft>
                      </a:pPr>
                      <a:r>
                        <a:rPr lang="en-US" sz="2000" b="1" dirty="0">
                          <a:latin typeface="Times New Roman"/>
                          <a:ea typeface="Times New Roman"/>
                          <a:cs typeface="Times New Roman"/>
                        </a:rPr>
                        <a:t>Vitamin C</a:t>
                      </a:r>
                      <a:r>
                        <a:rPr lang="en-US" sz="2000" dirty="0">
                          <a:latin typeface="Times New Roman"/>
                          <a:ea typeface="Times New Roman"/>
                          <a:cs typeface="Times New Roman"/>
                        </a:rPr>
                        <a:t> (mg/100g)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2000" b="1" dirty="0">
                          <a:latin typeface="Times New Roman"/>
                          <a:ea typeface="Times New Roman"/>
                          <a:cs typeface="Times New Roman"/>
                        </a:rPr>
                        <a:t>pH</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2000" b="1" dirty="0" err="1">
                          <a:latin typeface="Times New Roman"/>
                          <a:ea typeface="Times New Roman"/>
                          <a:cs typeface="Times New Roman"/>
                        </a:rPr>
                        <a:t>TSS</a:t>
                      </a:r>
                      <a:r>
                        <a:rPr lang="en-US" sz="2000" b="1" baseline="30000" dirty="0" err="1">
                          <a:latin typeface="Times New Roman"/>
                          <a:ea typeface="Times New Roman"/>
                          <a:cs typeface="Times New Roman"/>
                        </a:rPr>
                        <a:t>z</a:t>
                      </a:r>
                      <a:r>
                        <a:rPr lang="en-US" sz="2000" b="1" dirty="0">
                          <a:latin typeface="Times New Roman"/>
                          <a:ea typeface="Times New Roman"/>
                          <a:cs typeface="Times New Roman"/>
                        </a:rPr>
                        <a:t> </a:t>
                      </a:r>
                      <a:r>
                        <a:rPr lang="en-US" sz="2000" dirty="0">
                          <a:latin typeface="Times New Roman"/>
                          <a:ea typeface="Times New Roman"/>
                          <a:cs typeface="Times New Roman"/>
                        </a:rPr>
                        <a:t>(°</a:t>
                      </a:r>
                      <a:r>
                        <a:rPr lang="en-US" sz="2000" dirty="0" err="1">
                          <a:latin typeface="Times New Roman"/>
                          <a:ea typeface="Times New Roman"/>
                          <a:cs typeface="Times New Roman"/>
                        </a:rPr>
                        <a:t>Brix</a:t>
                      </a:r>
                      <a:r>
                        <a:rPr lang="en-US" sz="200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dirty="0" err="1">
                          <a:latin typeface="Times New Roman"/>
                          <a:ea typeface="Times New Roman"/>
                          <a:cs typeface="Times New Roman"/>
                        </a:rPr>
                        <a:t>TTA</a:t>
                      </a:r>
                      <a:r>
                        <a:rPr lang="en-US" sz="2000" b="1" baseline="30000" dirty="0" err="1">
                          <a:latin typeface="Times New Roman"/>
                          <a:ea typeface="Times New Roman"/>
                          <a:cs typeface="Times New Roman"/>
                        </a:rPr>
                        <a:t>y</a:t>
                      </a:r>
                      <a:endParaRPr lang="en-US" sz="2000" dirty="0">
                        <a:latin typeface="Times New Roman"/>
                        <a:ea typeface="Times New Roman"/>
                        <a:cs typeface="Times New Roman"/>
                      </a:endParaRPr>
                    </a:p>
                    <a:p>
                      <a:pPr marL="0" marR="0" algn="ctr">
                        <a:lnSpc>
                          <a:spcPct val="150000"/>
                        </a:lnSpc>
                        <a:spcBef>
                          <a:spcPts val="0"/>
                        </a:spcBef>
                        <a:spcAft>
                          <a:spcPts val="0"/>
                        </a:spcAft>
                      </a:pPr>
                      <a:r>
                        <a:rPr lang="en-US" sz="2000" dirty="0">
                          <a:latin typeface="Times New Roman"/>
                          <a:ea typeface="Times New Roman"/>
                          <a:cs typeface="Times New Roman"/>
                        </a:rPr>
                        <a:t>(% citric acid)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l">
                        <a:lnSpc>
                          <a:spcPct val="200000"/>
                        </a:lnSpc>
                        <a:spcBef>
                          <a:spcPts val="0"/>
                        </a:spcBef>
                        <a:spcAft>
                          <a:spcPts val="0"/>
                        </a:spcAft>
                      </a:pPr>
                      <a:r>
                        <a:rPr lang="en-US" sz="2000" dirty="0" smtClean="0">
                          <a:latin typeface="Times New Roman"/>
                          <a:ea typeface="Times New Roman"/>
                          <a:cs typeface="Times New Roman"/>
                        </a:rPr>
                        <a:t>Arkansas Traveler</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19.77bc</a:t>
                      </a:r>
                      <a:r>
                        <a:rPr lang="en-US" sz="2000" baseline="30000">
                          <a:latin typeface="Times New Roman"/>
                          <a:ea typeface="Times New Roman"/>
                          <a:cs typeface="Times New Roman"/>
                        </a:rPr>
                        <a:t>x</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4.54b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4.81cd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0.34bc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l">
                        <a:lnSpc>
                          <a:spcPct val="200000"/>
                        </a:lnSpc>
                        <a:spcBef>
                          <a:spcPts val="0"/>
                        </a:spcBef>
                        <a:spcAft>
                          <a:spcPts val="0"/>
                        </a:spcAft>
                      </a:pPr>
                      <a:r>
                        <a:rPr lang="en-US" sz="2000" dirty="0">
                          <a:latin typeface="Times New Roman"/>
                          <a:ea typeface="Times New Roman"/>
                          <a:cs typeface="Times New Roman"/>
                        </a:rPr>
                        <a:t>Brown </a:t>
                      </a:r>
                      <a:r>
                        <a:rPr lang="en-US" sz="2000" dirty="0" smtClean="0">
                          <a:latin typeface="Times New Roman"/>
                          <a:ea typeface="Times New Roman"/>
                          <a:cs typeface="Times New Roman"/>
                        </a:rPr>
                        <a:t>Berry</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26.18a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4.32c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5.97a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0.44b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l">
                        <a:lnSpc>
                          <a:spcPct val="200000"/>
                        </a:lnSpc>
                        <a:spcBef>
                          <a:spcPts val="0"/>
                        </a:spcBef>
                        <a:spcAft>
                          <a:spcPts val="0"/>
                        </a:spcAft>
                      </a:pPr>
                      <a:r>
                        <a:rPr lang="en-US" sz="2000">
                          <a:latin typeface="Times New Roman"/>
                          <a:ea typeface="Times New Roman"/>
                          <a:cs typeface="Times New Roman"/>
                        </a:rPr>
                        <a:t>Cream Sausage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14.66cd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4.22d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4.6d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0.44b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l">
                        <a:lnSpc>
                          <a:spcPct val="200000"/>
                        </a:lnSpc>
                        <a:spcBef>
                          <a:spcPts val="0"/>
                        </a:spcBef>
                        <a:spcAft>
                          <a:spcPts val="0"/>
                        </a:spcAft>
                      </a:pPr>
                      <a:r>
                        <a:rPr lang="en-US" sz="2000">
                          <a:latin typeface="Times New Roman"/>
                          <a:ea typeface="Times New Roman"/>
                          <a:cs typeface="Times New Roman"/>
                        </a:rPr>
                        <a:t>Juanne Flame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17.66cd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4.05d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4.8cd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0.59a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l">
                        <a:lnSpc>
                          <a:spcPct val="200000"/>
                        </a:lnSpc>
                        <a:spcBef>
                          <a:spcPts val="0"/>
                        </a:spcBef>
                        <a:spcAft>
                          <a:spcPts val="0"/>
                        </a:spcAft>
                      </a:pPr>
                      <a:r>
                        <a:rPr lang="en-US" sz="2000">
                          <a:latin typeface="Times New Roman"/>
                          <a:ea typeface="Times New Roman"/>
                          <a:cs typeface="Times New Roman"/>
                        </a:rPr>
                        <a:t>Nyagous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13.40d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4.7a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5.53b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a:latin typeface="Times New Roman"/>
                          <a:ea typeface="Times New Roman"/>
                          <a:cs typeface="Times New Roman"/>
                        </a:rPr>
                        <a:t>0.26c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l">
                        <a:lnSpc>
                          <a:spcPct val="200000"/>
                        </a:lnSpc>
                        <a:spcBef>
                          <a:spcPts val="0"/>
                        </a:spcBef>
                        <a:spcAft>
                          <a:spcPts val="0"/>
                        </a:spcAft>
                      </a:pPr>
                      <a:r>
                        <a:rPr lang="en-US" sz="2000">
                          <a:latin typeface="Times New Roman"/>
                          <a:ea typeface="Times New Roman"/>
                          <a:cs typeface="Times New Roman"/>
                        </a:rPr>
                        <a:t>Mortgage Lifter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24.01ab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4.16d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2000">
                          <a:latin typeface="Times New Roman"/>
                          <a:ea typeface="Times New Roman"/>
                          <a:cs typeface="Times New Roman"/>
                        </a:rPr>
                        <a:t>5.04c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dirty="0">
                          <a:latin typeface="Times New Roman"/>
                          <a:ea typeface="Times New Roman"/>
                          <a:cs typeface="Times New Roman"/>
                        </a:rPr>
                        <a:t>0.58a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609600" y="6324600"/>
            <a:ext cx="7924800" cy="338554"/>
          </a:xfrm>
          <a:prstGeom prst="rect">
            <a:avLst/>
          </a:prstGeom>
        </p:spPr>
        <p:txBody>
          <a:bodyPr wrap="square">
            <a:spAutoFit/>
          </a:bodyPr>
          <a:lstStyle/>
          <a:p>
            <a:r>
              <a:rPr lang="en-US" sz="1600" baseline="30000" dirty="0" err="1" smtClean="0"/>
              <a:t>x</a:t>
            </a:r>
            <a:r>
              <a:rPr lang="en-US" sz="1600" dirty="0" err="1" smtClean="0"/>
              <a:t>Mean</a:t>
            </a:r>
            <a:r>
              <a:rPr lang="en-US" sz="1600" dirty="0" smtClean="0"/>
              <a:t> separation (in column) by Duncan’s Multiple Range Test (α = 0.05)</a:t>
            </a:r>
            <a:endParaRPr lang="en-US" sz="1600" dirty="0"/>
          </a:p>
        </p:txBody>
      </p:sp>
      <p:sp>
        <p:nvSpPr>
          <p:cNvPr id="4" name="Rectangle 3"/>
          <p:cNvSpPr/>
          <p:nvPr/>
        </p:nvSpPr>
        <p:spPr>
          <a:xfrm>
            <a:off x="228600" y="152400"/>
            <a:ext cx="8686800" cy="646331"/>
          </a:xfrm>
          <a:prstGeom prst="rect">
            <a:avLst/>
          </a:prstGeom>
        </p:spPr>
        <p:txBody>
          <a:bodyPr wrap="square">
            <a:spAutoFit/>
          </a:bodyPr>
          <a:lstStyle/>
          <a:p>
            <a:pPr algn="ctr"/>
            <a:r>
              <a:rPr lang="en-US" b="1" dirty="0" smtClean="0"/>
              <a:t>Selected chemical composition of heirloom cultivars </a:t>
            </a:r>
          </a:p>
          <a:p>
            <a:pPr algn="ctr"/>
            <a:r>
              <a:rPr lang="en-US" b="1" dirty="0" smtClean="0"/>
              <a:t>produced in spring 2007 at Live Oak, FL.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Beans</a:t>
            </a:r>
            <a:endParaRPr lang="en-US" b="1" dirty="0"/>
          </a:p>
        </p:txBody>
      </p:sp>
      <p:sp>
        <p:nvSpPr>
          <p:cNvPr id="3" name="Content Placeholder 2"/>
          <p:cNvSpPr>
            <a:spLocks noGrp="1"/>
          </p:cNvSpPr>
          <p:nvPr>
            <p:ph sz="quarter" idx="1"/>
          </p:nvPr>
        </p:nvSpPr>
        <p:spPr/>
        <p:txBody>
          <a:bodyPr>
            <a:normAutofit fontScale="85000" lnSpcReduction="10000"/>
          </a:bodyPr>
          <a:lstStyle/>
          <a:p>
            <a:r>
              <a:rPr lang="en-US" dirty="0" smtClean="0"/>
              <a:t>There are thousands of cultivars with variations in – size, color, markings, and climate adaptability.</a:t>
            </a:r>
          </a:p>
          <a:p>
            <a:r>
              <a:rPr lang="en-US" dirty="0" smtClean="0"/>
              <a:t>Beans are generally not cross-pollinated.</a:t>
            </a:r>
          </a:p>
          <a:p>
            <a:r>
              <a:rPr lang="en-US" dirty="0" smtClean="0"/>
              <a:t>Separate plantings by enough distance to avoid vines from intertwining.</a:t>
            </a:r>
          </a:p>
          <a:p>
            <a:r>
              <a:rPr lang="en-US" dirty="0" smtClean="0"/>
              <a:t>Allow seed to mature thoroughly on the vine.</a:t>
            </a:r>
          </a:p>
          <a:p>
            <a:r>
              <a:rPr lang="en-US" dirty="0" smtClean="0"/>
              <a:t>Pull the entire plants and place them in shade to dry out for 1-2 weeks.</a:t>
            </a:r>
          </a:p>
          <a:p>
            <a:r>
              <a:rPr lang="en-US" dirty="0" smtClean="0"/>
              <a:t>Bring inside under a protected structure in case of rains.</a:t>
            </a:r>
          </a:p>
          <a:p>
            <a:r>
              <a:rPr lang="en-US" dirty="0" smtClean="0"/>
              <a:t>Shell and store in a cool, dry place. Preferably in paper bags.</a:t>
            </a:r>
          </a:p>
          <a:p>
            <a:r>
              <a:rPr lang="en-US" dirty="0" smtClean="0"/>
              <a:t>Bean and cowpea seeds keep for three or more years.</a:t>
            </a:r>
          </a:p>
          <a:p>
            <a:endParaRPr lang="en-US" dirty="0" smtClean="0"/>
          </a:p>
          <a:p>
            <a:endParaRPr lang="en-US" dirty="0"/>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Lima/Butter Beans</a:t>
            </a:r>
            <a:endParaRPr lang="en-US" b="1" dirty="0"/>
          </a:p>
        </p:txBody>
      </p:sp>
      <p:sp>
        <p:nvSpPr>
          <p:cNvPr id="5" name="Text Placeholder 4"/>
          <p:cNvSpPr>
            <a:spLocks noGrp="1"/>
          </p:cNvSpPr>
          <p:nvPr>
            <p:ph type="body" idx="1"/>
          </p:nvPr>
        </p:nvSpPr>
        <p:spPr>
          <a:xfrm>
            <a:off x="914400" y="1600200"/>
            <a:ext cx="3733800" cy="1219200"/>
          </a:xfrm>
        </p:spPr>
        <p:txBody>
          <a:bodyPr/>
          <a:lstStyle/>
          <a:p>
            <a:r>
              <a:rPr lang="en-US" dirty="0" smtClean="0">
                <a:solidFill>
                  <a:schemeClr val="tx1"/>
                </a:solidFill>
              </a:rPr>
              <a:t>‘Christmas Lima’ - does well in hot humid climates.</a:t>
            </a:r>
          </a:p>
        </p:txBody>
      </p:sp>
      <p:sp>
        <p:nvSpPr>
          <p:cNvPr id="7" name="Text Placeholder 6"/>
          <p:cNvSpPr>
            <a:spLocks noGrp="1"/>
          </p:cNvSpPr>
          <p:nvPr>
            <p:ph type="body" sz="half" idx="3"/>
          </p:nvPr>
        </p:nvSpPr>
        <p:spPr>
          <a:xfrm>
            <a:off x="4953000" y="1600200"/>
            <a:ext cx="3733800" cy="1524000"/>
          </a:xfrm>
        </p:spPr>
        <p:txBody>
          <a:bodyPr/>
          <a:lstStyle/>
          <a:p>
            <a:r>
              <a:rPr lang="en-US" dirty="0" smtClean="0">
                <a:solidFill>
                  <a:schemeClr val="tx1"/>
                </a:solidFill>
              </a:rPr>
              <a:t>‘Jackson Wonder’ – drought resistant and does well in hot, dry </a:t>
            </a:r>
            <a:r>
              <a:rPr lang="en-US" dirty="0" smtClean="0">
                <a:solidFill>
                  <a:schemeClr val="tx1"/>
                </a:solidFill>
              </a:rPr>
              <a:t>conditions. </a:t>
            </a:r>
            <a:endParaRPr lang="en-US" dirty="0" smtClean="0">
              <a:solidFill>
                <a:schemeClr val="tx1"/>
              </a:solidFill>
            </a:endParaRPr>
          </a:p>
        </p:txBody>
      </p:sp>
      <p:pic>
        <p:nvPicPr>
          <p:cNvPr id="10" name="Picture 2"/>
          <p:cNvPicPr>
            <a:picLocks noChangeAspect="1" noChangeArrowheads="1"/>
          </p:cNvPicPr>
          <p:nvPr/>
        </p:nvPicPr>
        <p:blipFill>
          <a:blip r:embed="rId3" cstate="print"/>
          <a:srcRect/>
          <a:stretch>
            <a:fillRect/>
          </a:stretch>
        </p:blipFill>
        <p:spPr bwMode="auto">
          <a:xfrm>
            <a:off x="838200" y="3162300"/>
            <a:ext cx="3132438" cy="2971800"/>
          </a:xfrm>
          <a:prstGeom prst="rect">
            <a:avLst/>
          </a:prstGeom>
          <a:noFill/>
          <a:ln w="9525">
            <a:noFill/>
            <a:miter lim="800000"/>
            <a:headEnd/>
            <a:tailEnd/>
          </a:ln>
        </p:spPr>
      </p:pic>
      <p:cxnSp>
        <p:nvCxnSpPr>
          <p:cNvPr id="11" name="Straight Connector 10"/>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38200" y="6172200"/>
            <a:ext cx="3124200" cy="276999"/>
          </a:xfrm>
          <a:prstGeom prst="rect">
            <a:avLst/>
          </a:prstGeom>
          <a:noFill/>
        </p:spPr>
        <p:txBody>
          <a:bodyPr wrap="square" rtlCol="0">
            <a:spAutoFit/>
          </a:bodyPr>
          <a:lstStyle/>
          <a:p>
            <a:pPr algn="ctr"/>
            <a:r>
              <a:rPr lang="en-US" sz="1200" dirty="0" smtClean="0"/>
              <a:t>Photo: Slow Food USA</a:t>
            </a:r>
            <a:endParaRPr lang="en-US" sz="1200" dirty="0"/>
          </a:p>
        </p:txBody>
      </p:sp>
      <p:sp>
        <p:nvSpPr>
          <p:cNvPr id="13" name="TextBox 12"/>
          <p:cNvSpPr txBox="1"/>
          <p:nvPr/>
        </p:nvSpPr>
        <p:spPr>
          <a:xfrm>
            <a:off x="4800600" y="6172200"/>
            <a:ext cx="3581400" cy="276999"/>
          </a:xfrm>
          <a:prstGeom prst="rect">
            <a:avLst/>
          </a:prstGeom>
          <a:noFill/>
        </p:spPr>
        <p:txBody>
          <a:bodyPr wrap="square" rtlCol="0">
            <a:spAutoFit/>
          </a:bodyPr>
          <a:lstStyle/>
          <a:p>
            <a:pPr algn="ctr"/>
            <a:r>
              <a:rPr lang="en-US" sz="1200" dirty="0" smtClean="0"/>
              <a:t>Photo: Southern Exposure Seed Exchange</a:t>
            </a:r>
            <a:endParaRPr lang="en-US" sz="1200" dirty="0"/>
          </a:p>
        </p:txBody>
      </p:sp>
      <p:pic>
        <p:nvPicPr>
          <p:cNvPr id="1027" name="Picture 3"/>
          <p:cNvPicPr>
            <a:picLocks noChangeAspect="1" noChangeArrowheads="1"/>
          </p:cNvPicPr>
          <p:nvPr/>
        </p:nvPicPr>
        <p:blipFill>
          <a:blip r:embed="rId4" cstate="print"/>
          <a:srcRect/>
          <a:stretch>
            <a:fillRect/>
          </a:stretch>
        </p:blipFill>
        <p:spPr bwMode="auto">
          <a:xfrm>
            <a:off x="4572000" y="327660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Pole, Snap, and Dry Beans</a:t>
            </a:r>
            <a:endParaRPr lang="en-US" b="1" dirty="0"/>
          </a:p>
        </p:txBody>
      </p:sp>
      <p:sp>
        <p:nvSpPr>
          <p:cNvPr id="3" name="Text Placeholder 2"/>
          <p:cNvSpPr>
            <a:spLocks noGrp="1"/>
          </p:cNvSpPr>
          <p:nvPr>
            <p:ph type="body" idx="1"/>
          </p:nvPr>
        </p:nvSpPr>
        <p:spPr>
          <a:xfrm>
            <a:off x="914400" y="1447800"/>
            <a:ext cx="7391400" cy="1524000"/>
          </a:xfrm>
        </p:spPr>
        <p:txBody>
          <a:bodyPr/>
          <a:lstStyle/>
          <a:p>
            <a:r>
              <a:rPr lang="en-US" dirty="0" smtClean="0">
                <a:solidFill>
                  <a:schemeClr val="tx1"/>
                </a:solidFill>
              </a:rPr>
              <a:t>‘Cherokee Trail of Tears’ – these pole beans were carried by the Cherokee Indians on the ‘Trail of Tears’. Pods are purple in color and seeds are black in </a:t>
            </a:r>
            <a:r>
              <a:rPr lang="en-US" dirty="0" smtClean="0">
                <a:solidFill>
                  <a:schemeClr val="tx1"/>
                </a:solidFill>
              </a:rPr>
              <a:t>color.</a:t>
            </a:r>
            <a:endParaRPr lang="en-US" sz="1600" dirty="0" smtClean="0">
              <a:solidFill>
                <a:schemeClr val="tx1"/>
              </a:solidFill>
            </a:endParaRPr>
          </a:p>
        </p:txBody>
      </p:sp>
      <p:pic>
        <p:nvPicPr>
          <p:cNvPr id="7" name="Picture 3"/>
          <p:cNvPicPr>
            <a:picLocks noChangeAspect="1" noChangeArrowheads="1"/>
          </p:cNvPicPr>
          <p:nvPr/>
        </p:nvPicPr>
        <p:blipFill>
          <a:blip r:embed="rId3" cstate="print"/>
          <a:srcRect l="11905"/>
          <a:stretch>
            <a:fillRect/>
          </a:stretch>
        </p:blipFill>
        <p:spPr bwMode="auto">
          <a:xfrm>
            <a:off x="838200" y="3276599"/>
            <a:ext cx="3505200" cy="2984157"/>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257800" y="3276600"/>
            <a:ext cx="3050005" cy="2971800"/>
          </a:xfrm>
          <a:prstGeom prst="rect">
            <a:avLst/>
          </a:prstGeom>
          <a:noFill/>
          <a:ln w="9525">
            <a:noFill/>
            <a:miter lim="800000"/>
            <a:headEnd/>
            <a:tailEnd/>
          </a:ln>
        </p:spPr>
      </p:pic>
      <p:cxnSp>
        <p:nvCxnSpPr>
          <p:cNvPr id="9" name="Straight Connector 8"/>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200" y="6248400"/>
            <a:ext cx="3505200" cy="276999"/>
          </a:xfrm>
          <a:prstGeom prst="rect">
            <a:avLst/>
          </a:prstGeom>
          <a:noFill/>
        </p:spPr>
        <p:txBody>
          <a:bodyPr wrap="square" rtlCol="0">
            <a:spAutoFit/>
          </a:bodyPr>
          <a:lstStyle/>
          <a:p>
            <a:r>
              <a:rPr lang="en-US" sz="1200" dirty="0" smtClean="0"/>
              <a:t>Photos: http://elingreso.com  </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Pole, Snap, and Dry Beans</a:t>
            </a:r>
            <a:endParaRPr lang="en-US" b="1" dirty="0"/>
          </a:p>
        </p:txBody>
      </p:sp>
      <p:sp>
        <p:nvSpPr>
          <p:cNvPr id="3" name="Text Placeholder 2"/>
          <p:cNvSpPr>
            <a:spLocks noGrp="1"/>
          </p:cNvSpPr>
          <p:nvPr>
            <p:ph type="body" idx="1"/>
          </p:nvPr>
        </p:nvSpPr>
        <p:spPr>
          <a:xfrm>
            <a:off x="914400" y="1447800"/>
            <a:ext cx="7391400" cy="1219200"/>
          </a:xfrm>
        </p:spPr>
        <p:txBody>
          <a:bodyPr/>
          <a:lstStyle/>
          <a:p>
            <a:r>
              <a:rPr lang="en-US" dirty="0" smtClean="0">
                <a:solidFill>
                  <a:schemeClr val="tx1"/>
                </a:solidFill>
              </a:rPr>
              <a:t>‘Greasy </a:t>
            </a:r>
            <a:r>
              <a:rPr lang="en-US" dirty="0" err="1" smtClean="0">
                <a:solidFill>
                  <a:schemeClr val="tx1"/>
                </a:solidFill>
              </a:rPr>
              <a:t>Cutshort</a:t>
            </a:r>
            <a:r>
              <a:rPr lang="en-US" dirty="0" smtClean="0">
                <a:solidFill>
                  <a:schemeClr val="tx1"/>
                </a:solidFill>
              </a:rPr>
              <a:t>’ pole beans – these beans have shiny leaves, giving a greasy appearance. They are good for use as snap beans.</a:t>
            </a:r>
          </a:p>
        </p:txBody>
      </p:sp>
      <p:pic>
        <p:nvPicPr>
          <p:cNvPr id="7" name="Picture 3"/>
          <p:cNvPicPr>
            <a:picLocks noChangeAspect="1" noChangeArrowheads="1"/>
          </p:cNvPicPr>
          <p:nvPr/>
        </p:nvPicPr>
        <p:blipFill>
          <a:blip r:embed="rId3" cstate="print"/>
          <a:srcRect/>
          <a:stretch>
            <a:fillRect/>
          </a:stretch>
        </p:blipFill>
        <p:spPr bwMode="auto">
          <a:xfrm>
            <a:off x="2895600" y="3048000"/>
            <a:ext cx="3505200" cy="2991421"/>
          </a:xfrm>
          <a:prstGeom prst="rect">
            <a:avLst/>
          </a:prstGeom>
          <a:noFill/>
          <a:ln w="9525">
            <a:noFill/>
            <a:miter lim="800000"/>
            <a:headEnd/>
            <a:tailEnd/>
          </a:ln>
        </p:spPr>
      </p:pic>
      <p:cxnSp>
        <p:nvCxnSpPr>
          <p:cNvPr id="8" name="Straight Connector 7"/>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5600" y="6019800"/>
            <a:ext cx="3505200" cy="276999"/>
          </a:xfrm>
          <a:prstGeom prst="rect">
            <a:avLst/>
          </a:prstGeom>
          <a:noFill/>
        </p:spPr>
        <p:txBody>
          <a:bodyPr wrap="square" rtlCol="0">
            <a:spAutoFit/>
          </a:bodyPr>
          <a:lstStyle/>
          <a:p>
            <a:pPr algn="ctr"/>
            <a:r>
              <a:rPr lang="en-US" sz="1200" dirty="0" smtClean="0"/>
              <a:t>Photo: www.slotrav.com</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Pole, Snap, and Dry Beans</a:t>
            </a:r>
            <a:endParaRPr lang="en-US" b="1" dirty="0"/>
          </a:p>
        </p:txBody>
      </p:sp>
      <p:sp>
        <p:nvSpPr>
          <p:cNvPr id="3" name="Text Placeholder 2"/>
          <p:cNvSpPr>
            <a:spLocks noGrp="1"/>
          </p:cNvSpPr>
          <p:nvPr>
            <p:ph type="body" idx="1"/>
          </p:nvPr>
        </p:nvSpPr>
        <p:spPr>
          <a:xfrm>
            <a:off x="838200" y="1981200"/>
            <a:ext cx="3657600" cy="3429000"/>
          </a:xfrm>
        </p:spPr>
        <p:txBody>
          <a:bodyPr/>
          <a:lstStyle/>
          <a:p>
            <a:r>
              <a:rPr lang="en-US" dirty="0" smtClean="0">
                <a:solidFill>
                  <a:schemeClr val="tx1"/>
                </a:solidFill>
              </a:rPr>
              <a:t>Jacob’s </a:t>
            </a:r>
            <a:r>
              <a:rPr lang="en-US" dirty="0" smtClean="0">
                <a:solidFill>
                  <a:schemeClr val="tx1"/>
                </a:solidFill>
              </a:rPr>
              <a:t>Cattle’ – Originally from Germany. Pure white beans with deep maroon splashes are produced on 24” plants. Excellent for use in soups and baking. </a:t>
            </a:r>
            <a:endParaRPr lang="en-US" sz="1600" dirty="0" smtClean="0">
              <a:solidFill>
                <a:schemeClr val="tx1"/>
              </a:solidFill>
            </a:endParaRPr>
          </a:p>
        </p:txBody>
      </p:sp>
      <p:cxnSp>
        <p:nvCxnSpPr>
          <p:cNvPr id="9" name="Straight Connector 8"/>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5181600" y="2209800"/>
            <a:ext cx="2819400" cy="2819400"/>
          </a:xfrm>
          <a:prstGeom prst="rect">
            <a:avLst/>
          </a:prstGeom>
          <a:noFill/>
          <a:ln w="9525">
            <a:noFill/>
            <a:miter lim="800000"/>
            <a:headEnd/>
            <a:tailEnd/>
          </a:ln>
        </p:spPr>
      </p:pic>
      <p:sp>
        <p:nvSpPr>
          <p:cNvPr id="10" name="TextBox 9"/>
          <p:cNvSpPr txBox="1"/>
          <p:nvPr/>
        </p:nvSpPr>
        <p:spPr>
          <a:xfrm>
            <a:off x="5105400" y="5029200"/>
            <a:ext cx="2971800" cy="276999"/>
          </a:xfrm>
          <a:prstGeom prst="rect">
            <a:avLst/>
          </a:prstGeom>
          <a:noFill/>
        </p:spPr>
        <p:txBody>
          <a:bodyPr wrap="square" rtlCol="0">
            <a:spAutoFit/>
          </a:bodyPr>
          <a:lstStyle/>
          <a:p>
            <a:pPr algn="ctr"/>
            <a:r>
              <a:rPr lang="en-US" sz="1200" dirty="0" smtClean="0"/>
              <a:t>Photo: Seed Savers Exchange</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‘Pink-Eye Purple Hull’ Pea</a:t>
            </a:r>
            <a:endParaRPr lang="en-US" b="1" dirty="0"/>
          </a:p>
        </p:txBody>
      </p:sp>
      <p:sp>
        <p:nvSpPr>
          <p:cNvPr id="3" name="Content Placeholder 2"/>
          <p:cNvSpPr>
            <a:spLocks noGrp="1"/>
          </p:cNvSpPr>
          <p:nvPr>
            <p:ph sz="quarter" idx="1"/>
          </p:nvPr>
        </p:nvSpPr>
        <p:spPr>
          <a:xfrm>
            <a:off x="533400" y="1752600"/>
            <a:ext cx="3749040" cy="4572000"/>
          </a:xfrm>
        </p:spPr>
        <p:txBody>
          <a:bodyPr>
            <a:normAutofit lnSpcReduction="10000"/>
          </a:bodyPr>
          <a:lstStyle/>
          <a:p>
            <a:r>
              <a:rPr lang="en-US" b="1" dirty="0" smtClean="0"/>
              <a:t>Peas are handled the same way as beans</a:t>
            </a:r>
            <a:r>
              <a:rPr lang="en-US" b="1" dirty="0" smtClean="0"/>
              <a:t>.</a:t>
            </a:r>
            <a:endParaRPr lang="en-US" b="1" dirty="0" smtClean="0"/>
          </a:p>
          <a:p>
            <a:r>
              <a:rPr lang="en-US" b="1" dirty="0" smtClean="0"/>
              <a:t>Has </a:t>
            </a:r>
            <a:r>
              <a:rPr lang="en-US" b="1" dirty="0" smtClean="0"/>
              <a:t>cream colored seeds with maroon eyes in pods which turn purple at maturity.</a:t>
            </a:r>
          </a:p>
          <a:p>
            <a:r>
              <a:rPr lang="en-US" b="1" dirty="0" smtClean="0"/>
              <a:t>Vigorous, heat loving and drought tolerant plants with little vining.</a:t>
            </a:r>
          </a:p>
          <a:p>
            <a:pPr>
              <a:buNone/>
            </a:pP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4572000" y="1981200"/>
            <a:ext cx="4038600" cy="3657600"/>
          </a:xfrm>
          <a:prstGeom prst="rect">
            <a:avLst/>
          </a:prstGeom>
          <a:noFill/>
          <a:ln w="9525">
            <a:noFill/>
            <a:miter lim="800000"/>
            <a:headEnd/>
            <a:tailEnd/>
          </a:ln>
        </p:spPr>
      </p:pic>
      <p:cxnSp>
        <p:nvCxnSpPr>
          <p:cNvPr id="6" name="Straight Connector 5"/>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00600" y="5638800"/>
            <a:ext cx="3581400" cy="276999"/>
          </a:xfrm>
          <a:prstGeom prst="rect">
            <a:avLst/>
          </a:prstGeom>
          <a:noFill/>
        </p:spPr>
        <p:txBody>
          <a:bodyPr wrap="square" rtlCol="0">
            <a:spAutoFit/>
          </a:bodyPr>
          <a:lstStyle/>
          <a:p>
            <a:pPr algn="ctr"/>
            <a:r>
              <a:rPr lang="en-US" sz="1200" dirty="0" smtClean="0"/>
              <a:t>Photo: Garden Web Forum</a:t>
            </a: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Heirloom Potatoes</a:t>
            </a:r>
            <a:endParaRPr lang="en-US" b="1" dirty="0"/>
          </a:p>
        </p:txBody>
      </p:sp>
      <p:sp>
        <p:nvSpPr>
          <p:cNvPr id="6" name="Content Placeholder 5"/>
          <p:cNvSpPr>
            <a:spLocks noGrp="1"/>
          </p:cNvSpPr>
          <p:nvPr>
            <p:ph sz="quarter" idx="1"/>
          </p:nvPr>
        </p:nvSpPr>
        <p:spPr>
          <a:xfrm>
            <a:off x="228600" y="1752600"/>
            <a:ext cx="3810000" cy="4800600"/>
          </a:xfrm>
        </p:spPr>
        <p:txBody>
          <a:bodyPr>
            <a:normAutofit/>
          </a:bodyPr>
          <a:lstStyle/>
          <a:p>
            <a:r>
              <a:rPr lang="en-US" dirty="0" smtClean="0"/>
              <a:t>Come in different unusual colors, shapes and flavors.</a:t>
            </a:r>
          </a:p>
          <a:p>
            <a:r>
              <a:rPr lang="en-US" dirty="0" smtClean="0"/>
              <a:t>Heirloom potatoes are saved from year to year as tubers.</a:t>
            </a:r>
          </a:p>
          <a:p>
            <a:r>
              <a:rPr lang="en-US" dirty="0" smtClean="0"/>
              <a:t>Easy to maintain and stay true to type.</a:t>
            </a:r>
            <a:endParaRPr lang="en-US" dirty="0"/>
          </a:p>
        </p:txBody>
      </p:sp>
      <p:cxnSp>
        <p:nvCxnSpPr>
          <p:cNvPr id="7" name="Straight Connector 6"/>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cstate="print"/>
          <a:srcRect/>
          <a:stretch>
            <a:fillRect/>
          </a:stretch>
        </p:blipFill>
        <p:spPr bwMode="auto">
          <a:xfrm>
            <a:off x="4114800" y="2057400"/>
            <a:ext cx="4762500" cy="3095625"/>
          </a:xfrm>
          <a:prstGeom prst="rect">
            <a:avLst/>
          </a:prstGeom>
          <a:noFill/>
          <a:ln w="9525">
            <a:noFill/>
            <a:miter lim="800000"/>
            <a:headEnd/>
            <a:tailEnd/>
          </a:ln>
        </p:spPr>
      </p:pic>
      <p:sp>
        <p:nvSpPr>
          <p:cNvPr id="8" name="TextBox 7"/>
          <p:cNvSpPr txBox="1"/>
          <p:nvPr/>
        </p:nvSpPr>
        <p:spPr>
          <a:xfrm>
            <a:off x="4191000" y="5181600"/>
            <a:ext cx="4572000" cy="276999"/>
          </a:xfrm>
          <a:prstGeom prst="rect">
            <a:avLst/>
          </a:prstGeom>
          <a:noFill/>
        </p:spPr>
        <p:txBody>
          <a:bodyPr wrap="square" rtlCol="0">
            <a:spAutoFit/>
          </a:bodyPr>
          <a:lstStyle/>
          <a:p>
            <a:pPr algn="ctr"/>
            <a:r>
              <a:rPr lang="en-US" sz="1200" dirty="0" smtClean="0"/>
              <a:t>Photo: CountryFarm-Lifestyles.com</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chor="ctr">
            <a:normAutofit/>
          </a:bodyPr>
          <a:lstStyle/>
          <a:p>
            <a:pPr algn="ctr"/>
            <a:r>
              <a:rPr lang="en-US" b="1" dirty="0" smtClean="0"/>
              <a:t>Heirlooms Are Open Pollinated</a:t>
            </a:r>
            <a:endParaRPr lang="en-US" b="1" dirty="0"/>
          </a:p>
        </p:txBody>
      </p:sp>
      <p:sp>
        <p:nvSpPr>
          <p:cNvPr id="3" name="Content Placeholder 2"/>
          <p:cNvSpPr>
            <a:spLocks noGrp="1"/>
          </p:cNvSpPr>
          <p:nvPr>
            <p:ph sz="quarter" idx="1"/>
          </p:nvPr>
        </p:nvSpPr>
        <p:spPr>
          <a:xfrm>
            <a:off x="914400" y="1828800"/>
            <a:ext cx="7772400" cy="4191000"/>
          </a:xfrm>
        </p:spPr>
        <p:txBody>
          <a:bodyPr/>
          <a:lstStyle/>
          <a:p>
            <a:pPr>
              <a:buNone/>
            </a:pPr>
            <a:r>
              <a:rPr lang="en-US" b="1" dirty="0" smtClean="0"/>
              <a:t>Open Pollinated</a:t>
            </a:r>
            <a:r>
              <a:rPr lang="en-US" dirty="0" smtClean="0"/>
              <a:t> varieties:</a:t>
            </a:r>
          </a:p>
          <a:p>
            <a:r>
              <a:rPr lang="en-US" dirty="0" smtClean="0"/>
              <a:t>Have seeds that breed true (F</a:t>
            </a:r>
            <a:r>
              <a:rPr lang="en-US" baseline="-25000" dirty="0" smtClean="0"/>
              <a:t>1</a:t>
            </a:r>
            <a:r>
              <a:rPr lang="en-US" dirty="0" smtClean="0"/>
              <a:t> = F</a:t>
            </a:r>
            <a:r>
              <a:rPr lang="en-US" baseline="-25000" dirty="0" smtClean="0"/>
              <a:t>2</a:t>
            </a:r>
            <a:r>
              <a:rPr lang="en-US" dirty="0" smtClean="0"/>
              <a:t> = F</a:t>
            </a:r>
            <a:r>
              <a:rPr lang="en-US" baseline="-25000" dirty="0" smtClean="0"/>
              <a:t>3</a:t>
            </a:r>
            <a:r>
              <a:rPr lang="en-US" dirty="0" smtClean="0"/>
              <a:t>)</a:t>
            </a:r>
          </a:p>
          <a:p>
            <a:r>
              <a:rPr lang="en-US" dirty="0" smtClean="0"/>
              <a:t>Are traditional varieties that have been selected for desirable traits over a long time</a:t>
            </a:r>
          </a:p>
          <a:p>
            <a:r>
              <a:rPr lang="en-US" dirty="0" smtClean="0"/>
              <a:t>Are often suitable for low-input production systems</a:t>
            </a:r>
          </a:p>
          <a:p>
            <a:r>
              <a:rPr lang="en-US" dirty="0" smtClean="0"/>
              <a:t>Can adapt to local ecosystems over generations</a:t>
            </a:r>
          </a:p>
          <a:p>
            <a:r>
              <a:rPr lang="en-US" dirty="0" smtClean="0"/>
              <a:t>Have little commercial incentive to produce new open pollinated varieties</a:t>
            </a:r>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‘Russian Banana’ Potato</a:t>
            </a:r>
            <a:endParaRPr lang="en-US" b="1" dirty="0"/>
          </a:p>
        </p:txBody>
      </p:sp>
      <p:sp>
        <p:nvSpPr>
          <p:cNvPr id="5" name="Content Placeholder 4"/>
          <p:cNvSpPr>
            <a:spLocks noGrp="1"/>
          </p:cNvSpPr>
          <p:nvPr>
            <p:ph sz="quarter" idx="1"/>
          </p:nvPr>
        </p:nvSpPr>
        <p:spPr>
          <a:xfrm>
            <a:off x="914400" y="1600200"/>
            <a:ext cx="3749040" cy="4572000"/>
          </a:xfrm>
        </p:spPr>
        <p:txBody>
          <a:bodyPr>
            <a:normAutofit fontScale="92500" lnSpcReduction="10000"/>
          </a:bodyPr>
          <a:lstStyle/>
          <a:p>
            <a:r>
              <a:rPr lang="en-US" dirty="0" smtClean="0"/>
              <a:t>Fingerling Potato, thought to have originated from Russia.</a:t>
            </a:r>
          </a:p>
          <a:p>
            <a:r>
              <a:rPr lang="en-US" dirty="0" smtClean="0"/>
              <a:t>Yellow fleshed with waxy texture.</a:t>
            </a:r>
          </a:p>
          <a:p>
            <a:r>
              <a:rPr lang="en-US" dirty="0" smtClean="0"/>
              <a:t>Medium-sized, lavender-flowered plants are resistant to scab and </a:t>
            </a:r>
            <a:r>
              <a:rPr lang="en-US" dirty="0" smtClean="0"/>
              <a:t>moderately resistant </a:t>
            </a:r>
            <a:r>
              <a:rPr lang="en-US" dirty="0" smtClean="0"/>
              <a:t>to late blight. Late maturity, good yield, stores well.</a:t>
            </a:r>
          </a:p>
        </p:txBody>
      </p:sp>
      <p:cxnSp>
        <p:nvCxnSpPr>
          <p:cNvPr id="8" name="Straight Connector 7"/>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2" cstate="print"/>
          <a:srcRect/>
          <a:stretch>
            <a:fillRect/>
          </a:stretch>
        </p:blipFill>
        <p:spPr bwMode="auto">
          <a:xfrm>
            <a:off x="5791200" y="3124200"/>
            <a:ext cx="2985247" cy="318995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4724400" y="1600200"/>
            <a:ext cx="2438400" cy="2541613"/>
          </a:xfrm>
          <a:prstGeom prst="rect">
            <a:avLst/>
          </a:prstGeom>
          <a:noFill/>
          <a:ln w="9525">
            <a:noFill/>
            <a:miter lim="800000"/>
            <a:headEnd/>
            <a:tailEnd/>
          </a:ln>
        </p:spPr>
      </p:pic>
      <p:sp>
        <p:nvSpPr>
          <p:cNvPr id="9" name="TextBox 8"/>
          <p:cNvSpPr txBox="1"/>
          <p:nvPr/>
        </p:nvSpPr>
        <p:spPr>
          <a:xfrm>
            <a:off x="5029200" y="6324600"/>
            <a:ext cx="3352800" cy="276999"/>
          </a:xfrm>
          <a:prstGeom prst="rect">
            <a:avLst/>
          </a:prstGeom>
          <a:noFill/>
        </p:spPr>
        <p:txBody>
          <a:bodyPr wrap="square" rtlCol="0">
            <a:spAutoFit/>
          </a:bodyPr>
          <a:lstStyle/>
          <a:p>
            <a:r>
              <a:rPr lang="en-US" sz="1200" dirty="0" smtClean="0"/>
              <a:t>Photos: Cinacia.com; Seed Savers Exchange</a:t>
            </a:r>
            <a:endParaRPr 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‘Yellow Finns’ Potato</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dirty="0" smtClean="0"/>
              <a:t>Exceptional buttery sweet flavor. </a:t>
            </a:r>
          </a:p>
          <a:p>
            <a:r>
              <a:rPr lang="en-US" dirty="0" smtClean="0"/>
              <a:t>This is the classic European gourmet potato. </a:t>
            </a:r>
          </a:p>
          <a:p>
            <a:r>
              <a:rPr lang="en-US" dirty="0" smtClean="0"/>
              <a:t>Good for boiling, mashing, frying or baking. </a:t>
            </a:r>
          </a:p>
          <a:p>
            <a:r>
              <a:rPr lang="en-US" dirty="0" smtClean="0"/>
              <a:t>Productive plants, tubers are spread out over larger area than most potatoes. </a:t>
            </a:r>
          </a:p>
          <a:p>
            <a:r>
              <a:rPr lang="en-US" dirty="0" smtClean="0"/>
              <a:t>Excellent keeper, 95-100 days.</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4648200" y="2295555"/>
            <a:ext cx="4038600" cy="3038445"/>
          </a:xfrm>
          <a:prstGeom prst="rect">
            <a:avLst/>
          </a:prstGeom>
          <a:noFill/>
          <a:ln w="9525">
            <a:noFill/>
            <a:miter lim="800000"/>
            <a:headEnd/>
            <a:tailEnd/>
          </a:ln>
        </p:spPr>
      </p:pic>
      <p:cxnSp>
        <p:nvCxnSpPr>
          <p:cNvPr id="6" name="Straight Connector 5"/>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‘Ruby Crescent Fingerling’ Potato</a:t>
            </a:r>
            <a:endParaRPr lang="en-US" b="1" dirty="0"/>
          </a:p>
        </p:txBody>
      </p:sp>
      <p:sp>
        <p:nvSpPr>
          <p:cNvPr id="3" name="Content Placeholder 2"/>
          <p:cNvSpPr>
            <a:spLocks noGrp="1"/>
          </p:cNvSpPr>
          <p:nvPr>
            <p:ph sz="quarter" idx="1"/>
          </p:nvPr>
        </p:nvSpPr>
        <p:spPr/>
        <p:txBody>
          <a:bodyPr/>
          <a:lstStyle/>
          <a:p>
            <a:r>
              <a:rPr lang="en-US" dirty="0" smtClean="0"/>
              <a:t>Origin: Andes Mountains Heirloom.</a:t>
            </a:r>
          </a:p>
          <a:p>
            <a:r>
              <a:rPr lang="en-US" dirty="0" smtClean="0"/>
              <a:t>Ruby red skin with deep yellow flesh.</a:t>
            </a:r>
          </a:p>
          <a:p>
            <a:r>
              <a:rPr lang="en-US" dirty="0" smtClean="0"/>
              <a:t>Has small tubers, 2-3” long.</a:t>
            </a:r>
          </a:p>
          <a:p>
            <a:r>
              <a:rPr lang="en-US" dirty="0" smtClean="0"/>
              <a:t>Excellent grilled, sautéed, deep fried, boiled and roasted.</a:t>
            </a:r>
          </a:p>
          <a:p>
            <a:r>
              <a:rPr lang="en-US" dirty="0" smtClean="0"/>
              <a:t>Great in salads.</a:t>
            </a:r>
          </a:p>
        </p:txBody>
      </p:sp>
      <p:pic>
        <p:nvPicPr>
          <p:cNvPr id="5" name="Picture 2"/>
          <p:cNvPicPr>
            <a:picLocks noChangeAspect="1" noChangeArrowheads="1"/>
          </p:cNvPicPr>
          <p:nvPr/>
        </p:nvPicPr>
        <p:blipFill>
          <a:blip r:embed="rId2" cstate="print"/>
          <a:srcRect r="15200"/>
          <a:stretch>
            <a:fillRect/>
          </a:stretch>
        </p:blipFill>
        <p:spPr bwMode="auto">
          <a:xfrm>
            <a:off x="4648200" y="2066925"/>
            <a:ext cx="4038600" cy="3571875"/>
          </a:xfrm>
          <a:prstGeom prst="rect">
            <a:avLst/>
          </a:prstGeom>
          <a:noFill/>
          <a:ln w="9525">
            <a:noFill/>
            <a:miter lim="800000"/>
            <a:headEnd/>
            <a:tailEnd/>
          </a:ln>
        </p:spPr>
      </p:pic>
      <p:cxnSp>
        <p:nvCxnSpPr>
          <p:cNvPr id="6" name="Straight Connector 5"/>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‘All Blue</a:t>
            </a:r>
            <a:r>
              <a:rPr lang="en-US" b="1" dirty="0" smtClean="0"/>
              <a:t>’ &amp; ‘Russian Blue’ </a:t>
            </a:r>
            <a:r>
              <a:rPr lang="en-US" b="1" dirty="0" smtClean="0"/>
              <a:t>Potato</a:t>
            </a:r>
            <a:endParaRPr lang="en-US" b="1" dirty="0"/>
          </a:p>
        </p:txBody>
      </p:sp>
      <p:sp>
        <p:nvSpPr>
          <p:cNvPr id="6" name="Content Placeholder 5"/>
          <p:cNvSpPr>
            <a:spLocks noGrp="1"/>
          </p:cNvSpPr>
          <p:nvPr>
            <p:ph sz="quarter" idx="1"/>
          </p:nvPr>
        </p:nvSpPr>
        <p:spPr/>
        <p:txBody>
          <a:bodyPr>
            <a:normAutofit fontScale="92500"/>
          </a:bodyPr>
          <a:lstStyle/>
          <a:p>
            <a:r>
              <a:rPr lang="en-US" dirty="0" smtClean="0"/>
              <a:t>Origin: Maybe US or the UK in the late 1900s.</a:t>
            </a:r>
          </a:p>
          <a:p>
            <a:r>
              <a:rPr lang="en-US" dirty="0" smtClean="0"/>
              <a:t>Very uniform, oblong to oval shape.</a:t>
            </a:r>
          </a:p>
          <a:p>
            <a:r>
              <a:rPr lang="en-US" dirty="0" smtClean="0"/>
              <a:t>Deep purple skin with netted texture.</a:t>
            </a:r>
          </a:p>
          <a:p>
            <a:r>
              <a:rPr lang="en-US" dirty="0" smtClean="0"/>
              <a:t>Flesh is purple streaked with white and its defining characteristic, a white ring beneath the skin.</a:t>
            </a:r>
          </a:p>
          <a:p>
            <a:r>
              <a:rPr lang="en-US" dirty="0" smtClean="0"/>
              <a:t>Excellent for steaming, mashing, microwaving, brightly colored salads. Keeps color when cooked.</a:t>
            </a:r>
          </a:p>
          <a:p>
            <a:r>
              <a:rPr lang="en-US" dirty="0" smtClean="0"/>
              <a:t>Moderately resistant to late blight, hollow heart, second growth, shatter bruise, PVA, PVM, PVX, PVS.</a:t>
            </a:r>
          </a:p>
          <a:p>
            <a:r>
              <a:rPr lang="en-US" dirty="0" smtClean="0"/>
              <a:t>Susceptible to PVLR, PVY, common scab, bacterial ring rot, black leg, golden nematode Ro1.</a:t>
            </a:r>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696200" cy="1143000"/>
          </a:xfrm>
        </p:spPr>
        <p:txBody>
          <a:bodyPr>
            <a:normAutofit/>
          </a:bodyPr>
          <a:lstStyle/>
          <a:p>
            <a:r>
              <a:rPr lang="en-US" dirty="0" smtClean="0"/>
              <a:t>‘All </a:t>
            </a:r>
            <a:r>
              <a:rPr lang="en-US" dirty="0" smtClean="0"/>
              <a:t>Blue’		 ‘Russian Blue’</a:t>
            </a: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381000" y="1981200"/>
            <a:ext cx="3948044" cy="3405188"/>
          </a:xfrm>
          <a:prstGeom prst="rect">
            <a:avLst/>
          </a:prstGeom>
          <a:noFill/>
          <a:ln w="9525">
            <a:noFill/>
            <a:miter lim="800000"/>
            <a:headEnd/>
            <a:tailEnd/>
          </a:ln>
        </p:spPr>
      </p:pic>
      <p:cxnSp>
        <p:nvCxnSpPr>
          <p:cNvPr id="5" name="Straight Connector 4"/>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cstate="print"/>
          <a:srcRect/>
          <a:stretch>
            <a:fillRect/>
          </a:stretch>
        </p:blipFill>
        <p:spPr bwMode="auto">
          <a:xfrm>
            <a:off x="4495800" y="1981200"/>
            <a:ext cx="4286250" cy="3219450"/>
          </a:xfrm>
          <a:prstGeom prst="rect">
            <a:avLst/>
          </a:prstGeom>
          <a:noFill/>
          <a:ln w="9525">
            <a:noFill/>
            <a:miter lim="800000"/>
            <a:headEnd/>
            <a:tailEnd/>
          </a:ln>
        </p:spPr>
      </p:pic>
      <p:sp>
        <p:nvSpPr>
          <p:cNvPr id="6" name="TextBox 5"/>
          <p:cNvSpPr txBox="1"/>
          <p:nvPr/>
        </p:nvSpPr>
        <p:spPr>
          <a:xfrm>
            <a:off x="4800600" y="5181600"/>
            <a:ext cx="3810000" cy="276999"/>
          </a:xfrm>
          <a:prstGeom prst="rect">
            <a:avLst/>
          </a:prstGeom>
          <a:noFill/>
        </p:spPr>
        <p:txBody>
          <a:bodyPr wrap="square" rtlCol="0">
            <a:spAutoFit/>
          </a:bodyPr>
          <a:lstStyle/>
          <a:p>
            <a:pPr algn="ctr"/>
            <a:r>
              <a:rPr lang="en-US" sz="1200" dirty="0" smtClean="0"/>
              <a:t>Photo: California Crop Improvement</a:t>
            </a:r>
            <a:endParaRPr lang="en-US" sz="1200" dirty="0"/>
          </a:p>
        </p:txBody>
      </p:sp>
      <p:sp>
        <p:nvSpPr>
          <p:cNvPr id="7" name="TextBox 6"/>
          <p:cNvSpPr txBox="1"/>
          <p:nvPr/>
        </p:nvSpPr>
        <p:spPr>
          <a:xfrm>
            <a:off x="457200" y="5334000"/>
            <a:ext cx="3810000" cy="276999"/>
          </a:xfrm>
          <a:prstGeom prst="rect">
            <a:avLst/>
          </a:prstGeom>
          <a:noFill/>
        </p:spPr>
        <p:txBody>
          <a:bodyPr wrap="square" rtlCol="0">
            <a:spAutoFit/>
          </a:bodyPr>
          <a:lstStyle/>
          <a:p>
            <a:pPr algn="ctr"/>
            <a:r>
              <a:rPr lang="en-US" sz="1200" dirty="0" smtClean="0"/>
              <a:t>Photo: </a:t>
            </a:r>
            <a:r>
              <a:rPr lang="en-US" sz="1200" dirty="0" err="1" smtClean="0"/>
              <a:t>HomeSweetFarm</a:t>
            </a:r>
            <a:endParaRPr lang="en-US"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Squash and Pumpkins</a:t>
            </a:r>
            <a:endParaRPr lang="en-US" b="1" dirty="0"/>
          </a:p>
        </p:txBody>
      </p:sp>
      <p:sp>
        <p:nvSpPr>
          <p:cNvPr id="3" name="Content Placeholder 2"/>
          <p:cNvSpPr>
            <a:spLocks noGrp="1"/>
          </p:cNvSpPr>
          <p:nvPr>
            <p:ph sz="quarter" idx="1"/>
          </p:nvPr>
        </p:nvSpPr>
        <p:spPr/>
        <p:txBody>
          <a:bodyPr>
            <a:normAutofit fontScale="92500"/>
          </a:bodyPr>
          <a:lstStyle/>
          <a:p>
            <a:r>
              <a:rPr lang="en-US" dirty="0" smtClean="0"/>
              <a:t>Exception to the open pollinated feature of heirlooms.</a:t>
            </a:r>
          </a:p>
          <a:p>
            <a:r>
              <a:rPr lang="en-US" dirty="0" smtClean="0"/>
              <a:t>Squash and pumpkins readily cross pollinate. Offspring are nothing like the parent plants.</a:t>
            </a:r>
          </a:p>
          <a:p>
            <a:r>
              <a:rPr lang="en-US" dirty="0" smtClean="0"/>
              <a:t>No cross pollination between different species.</a:t>
            </a:r>
          </a:p>
          <a:p>
            <a:r>
              <a:rPr lang="en-US" dirty="0" smtClean="0"/>
              <a:t>Grow only one variety of the same species. Separate by ½ mile radius or hand pollinate to maintain seed purity.</a:t>
            </a:r>
          </a:p>
          <a:p>
            <a:r>
              <a:rPr lang="en-US" dirty="0" smtClean="0"/>
              <a:t>Commonly grown species: banana, buttercup, </a:t>
            </a:r>
            <a:r>
              <a:rPr lang="en-US" dirty="0" err="1" smtClean="0"/>
              <a:t>cushaw</a:t>
            </a:r>
            <a:r>
              <a:rPr lang="en-US" dirty="0" smtClean="0"/>
              <a:t> and </a:t>
            </a:r>
            <a:r>
              <a:rPr lang="en-US" dirty="0" err="1" smtClean="0"/>
              <a:t>hubbard</a:t>
            </a:r>
            <a:r>
              <a:rPr lang="en-US" dirty="0" smtClean="0"/>
              <a:t> squash; butternut squash; acorn, crookneck, scallop squash, zucchinis, and most pumpkins.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t>
            </a:r>
            <a:r>
              <a:rPr lang="en-US" b="1" dirty="0" err="1" smtClean="0"/>
              <a:t>Cushaw</a:t>
            </a:r>
            <a:r>
              <a:rPr lang="en-US" b="1" dirty="0" smtClean="0"/>
              <a:t> Green-Striped’ Squash</a:t>
            </a:r>
            <a:endParaRPr lang="en-US" b="1" dirty="0"/>
          </a:p>
        </p:txBody>
      </p:sp>
      <p:sp>
        <p:nvSpPr>
          <p:cNvPr id="4" name="Content Placeholder 3"/>
          <p:cNvSpPr>
            <a:spLocks noGrp="1"/>
          </p:cNvSpPr>
          <p:nvPr>
            <p:ph sz="quarter" idx="1"/>
          </p:nvPr>
        </p:nvSpPr>
        <p:spPr>
          <a:xfrm>
            <a:off x="381000" y="1752600"/>
            <a:ext cx="3749040" cy="4572000"/>
          </a:xfrm>
        </p:spPr>
        <p:txBody>
          <a:bodyPr>
            <a:normAutofit lnSpcReduction="10000"/>
          </a:bodyPr>
          <a:lstStyle/>
          <a:p>
            <a:r>
              <a:rPr lang="en-US" dirty="0" smtClean="0"/>
              <a:t>Up to </a:t>
            </a:r>
            <a:r>
              <a:rPr lang="en-US" dirty="0" smtClean="0"/>
              <a:t>20" long , and weigh 10-20 lbs.</a:t>
            </a:r>
          </a:p>
          <a:p>
            <a:r>
              <a:rPr lang="en-US" dirty="0" smtClean="0"/>
              <a:t>The pumpkins have a long curved neck. </a:t>
            </a:r>
          </a:p>
          <a:p>
            <a:r>
              <a:rPr lang="en-US" dirty="0" smtClean="0"/>
              <a:t>The skin is white with green stripes and has thick yellow flesh.</a:t>
            </a:r>
          </a:p>
          <a:p>
            <a:r>
              <a:rPr lang="en-US" dirty="0" smtClean="0"/>
              <a:t>Good for pies and baking.</a:t>
            </a:r>
          </a:p>
          <a:p>
            <a:r>
              <a:rPr lang="en-US" dirty="0" smtClean="0"/>
              <a:t>Drought tolerant and stores well.</a:t>
            </a:r>
          </a:p>
        </p:txBody>
      </p:sp>
      <p:cxnSp>
        <p:nvCxnSpPr>
          <p:cNvPr id="5" name="Straight Connector 4"/>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2" cstate="print"/>
          <a:srcRect/>
          <a:stretch>
            <a:fillRect/>
          </a:stretch>
        </p:blipFill>
        <p:spPr bwMode="auto">
          <a:xfrm>
            <a:off x="4267200" y="2362200"/>
            <a:ext cx="4333875" cy="3009900"/>
          </a:xfrm>
          <a:prstGeom prst="rect">
            <a:avLst/>
          </a:prstGeom>
          <a:noFill/>
          <a:ln w="9525">
            <a:noFill/>
            <a:miter lim="800000"/>
            <a:headEnd/>
            <a:tailEnd/>
          </a:ln>
        </p:spPr>
      </p:pic>
      <p:sp>
        <p:nvSpPr>
          <p:cNvPr id="8" name="TextBox 7"/>
          <p:cNvSpPr txBox="1"/>
          <p:nvPr/>
        </p:nvSpPr>
        <p:spPr>
          <a:xfrm>
            <a:off x="4343400" y="5410200"/>
            <a:ext cx="4191000" cy="276999"/>
          </a:xfrm>
          <a:prstGeom prst="rect">
            <a:avLst/>
          </a:prstGeom>
          <a:noFill/>
        </p:spPr>
        <p:txBody>
          <a:bodyPr wrap="square" rtlCol="0">
            <a:spAutoFit/>
          </a:bodyPr>
          <a:lstStyle/>
          <a:p>
            <a:pPr algn="ctr"/>
            <a:r>
              <a:rPr lang="en-US" sz="1200" dirty="0" smtClean="0"/>
              <a:t>Photo: Eden Brothers Seed Company</a:t>
            </a:r>
            <a:endParaRPr lang="en-US"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Cinderella Pumpkin</a:t>
            </a:r>
            <a:endParaRPr lang="en-US" b="1" dirty="0"/>
          </a:p>
        </p:txBody>
      </p:sp>
      <p:sp>
        <p:nvSpPr>
          <p:cNvPr id="3" name="Content Placeholder 2"/>
          <p:cNvSpPr>
            <a:spLocks noGrp="1"/>
          </p:cNvSpPr>
          <p:nvPr>
            <p:ph sz="quarter" idx="1"/>
          </p:nvPr>
        </p:nvSpPr>
        <p:spPr>
          <a:xfrm>
            <a:off x="609600" y="1676400"/>
            <a:ext cx="3749040" cy="4572000"/>
          </a:xfrm>
        </p:spPr>
        <p:txBody>
          <a:bodyPr/>
          <a:lstStyle/>
          <a:p>
            <a:r>
              <a:rPr lang="en-US" dirty="0" smtClean="0"/>
              <a:t>French heirloom pumpkin.</a:t>
            </a:r>
          </a:p>
          <a:p>
            <a:r>
              <a:rPr lang="en-US" dirty="0" smtClean="0"/>
              <a:t>Fruits are deeply ridged, exceptionally flattened, </a:t>
            </a:r>
            <a:r>
              <a:rPr lang="en-US" dirty="0" smtClean="0"/>
              <a:t>and tan, burnt </a:t>
            </a:r>
            <a:r>
              <a:rPr lang="en-US" dirty="0" smtClean="0"/>
              <a:t>orange </a:t>
            </a:r>
            <a:r>
              <a:rPr lang="en-US" dirty="0" smtClean="0"/>
              <a:t>or</a:t>
            </a:r>
            <a:r>
              <a:rPr lang="en-US" dirty="0" smtClean="0"/>
              <a:t> red in color.</a:t>
            </a:r>
          </a:p>
          <a:p>
            <a:r>
              <a:rPr lang="en-US" dirty="0" smtClean="0"/>
              <a:t> </a:t>
            </a:r>
            <a:r>
              <a:rPr lang="en-US" dirty="0" smtClean="0"/>
              <a:t>1-2 feet across, and weigh 25-35 lbs.</a:t>
            </a:r>
          </a:p>
        </p:txBody>
      </p:sp>
      <p:cxnSp>
        <p:nvCxnSpPr>
          <p:cNvPr id="6" name="Straight Connector 5"/>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cstate="print"/>
          <a:srcRect/>
          <a:stretch>
            <a:fillRect/>
          </a:stretch>
        </p:blipFill>
        <p:spPr bwMode="auto">
          <a:xfrm>
            <a:off x="5410200" y="1600200"/>
            <a:ext cx="2171700" cy="1752600"/>
          </a:xfrm>
          <a:prstGeom prst="rect">
            <a:avLst/>
          </a:prstGeom>
          <a:noFill/>
          <a:ln w="9525">
            <a:noFill/>
            <a:miter lim="800000"/>
            <a:headEnd/>
            <a:tailEnd/>
          </a:ln>
        </p:spPr>
      </p:pic>
      <p:sp>
        <p:nvSpPr>
          <p:cNvPr id="7" name="TextBox 6"/>
          <p:cNvSpPr txBox="1"/>
          <p:nvPr/>
        </p:nvSpPr>
        <p:spPr>
          <a:xfrm>
            <a:off x="4572000" y="6019800"/>
            <a:ext cx="3886200" cy="276999"/>
          </a:xfrm>
          <a:prstGeom prst="rect">
            <a:avLst/>
          </a:prstGeom>
          <a:noFill/>
        </p:spPr>
        <p:txBody>
          <a:bodyPr wrap="square" rtlCol="0">
            <a:spAutoFit/>
          </a:bodyPr>
          <a:lstStyle/>
          <a:p>
            <a:pPr algn="ctr"/>
            <a:r>
              <a:rPr lang="en-US" sz="1200" dirty="0" smtClean="0"/>
              <a:t>Photos: Washington Post; Growing Produce.com </a:t>
            </a:r>
            <a:endParaRPr lang="en-US" sz="1200" dirty="0"/>
          </a:p>
        </p:txBody>
      </p:sp>
      <p:pic>
        <p:nvPicPr>
          <p:cNvPr id="7171" name="Picture 3"/>
          <p:cNvPicPr>
            <a:picLocks noChangeAspect="1" noChangeArrowheads="1"/>
          </p:cNvPicPr>
          <p:nvPr/>
        </p:nvPicPr>
        <p:blipFill>
          <a:blip r:embed="rId4" cstate="print"/>
          <a:srcRect/>
          <a:stretch>
            <a:fillRect/>
          </a:stretch>
        </p:blipFill>
        <p:spPr bwMode="auto">
          <a:xfrm>
            <a:off x="4724400" y="3505200"/>
            <a:ext cx="3333750" cy="24574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‘Connecticut Field’ Pumpkin</a:t>
            </a:r>
            <a:endParaRPr lang="en-US" b="1" dirty="0"/>
          </a:p>
        </p:txBody>
      </p:sp>
      <p:sp>
        <p:nvSpPr>
          <p:cNvPr id="3" name="Content Placeholder 2"/>
          <p:cNvSpPr>
            <a:spLocks noGrp="1"/>
          </p:cNvSpPr>
          <p:nvPr>
            <p:ph sz="quarter" idx="1"/>
          </p:nvPr>
        </p:nvSpPr>
        <p:spPr>
          <a:xfrm>
            <a:off x="304800" y="1600200"/>
            <a:ext cx="3749040" cy="4572000"/>
          </a:xfrm>
        </p:spPr>
        <p:txBody>
          <a:bodyPr>
            <a:normAutofit fontScale="92500" lnSpcReduction="10000"/>
          </a:bodyPr>
          <a:lstStyle/>
          <a:p>
            <a:r>
              <a:rPr lang="en-US" dirty="0" smtClean="0"/>
              <a:t>Origin: Grown by the North American Indians prior to European settlement.</a:t>
            </a:r>
          </a:p>
          <a:p>
            <a:r>
              <a:rPr lang="en-US" dirty="0" smtClean="0"/>
              <a:t>Globe shaped deep orange yellow pumpkins.  </a:t>
            </a:r>
          </a:p>
          <a:p>
            <a:r>
              <a:rPr lang="en-US" dirty="0" smtClean="0"/>
              <a:t>Flesh is yellow, thick, coarse and stringy.</a:t>
            </a:r>
          </a:p>
          <a:p>
            <a:r>
              <a:rPr lang="en-US" dirty="0" smtClean="0"/>
              <a:t>Good for making canned pumpkin or baking.</a:t>
            </a:r>
          </a:p>
          <a:p>
            <a:endParaRPr lang="en-US" dirty="0"/>
          </a:p>
        </p:txBody>
      </p:sp>
      <p:cxnSp>
        <p:nvCxnSpPr>
          <p:cNvPr id="6" name="Straight Connector 5"/>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cstate="print"/>
          <a:srcRect/>
          <a:stretch>
            <a:fillRect/>
          </a:stretch>
        </p:blipFill>
        <p:spPr bwMode="auto">
          <a:xfrm>
            <a:off x="4038600" y="1981200"/>
            <a:ext cx="4876800" cy="3657600"/>
          </a:xfrm>
          <a:prstGeom prst="rect">
            <a:avLst/>
          </a:prstGeom>
          <a:noFill/>
          <a:ln w="9525">
            <a:noFill/>
            <a:miter lim="800000"/>
            <a:headEnd/>
            <a:tailEnd/>
          </a:ln>
        </p:spPr>
      </p:pic>
      <p:sp>
        <p:nvSpPr>
          <p:cNvPr id="7" name="TextBox 6"/>
          <p:cNvSpPr txBox="1"/>
          <p:nvPr/>
        </p:nvSpPr>
        <p:spPr>
          <a:xfrm>
            <a:off x="4724400" y="5638800"/>
            <a:ext cx="3657600" cy="276999"/>
          </a:xfrm>
          <a:prstGeom prst="rect">
            <a:avLst/>
          </a:prstGeom>
          <a:noFill/>
        </p:spPr>
        <p:txBody>
          <a:bodyPr wrap="square" rtlCol="0">
            <a:spAutoFit/>
          </a:bodyPr>
          <a:lstStyle/>
          <a:p>
            <a:pPr algn="ctr"/>
            <a:r>
              <a:rPr lang="en-US" sz="1200" dirty="0" smtClean="0"/>
              <a:t>Photo: Martha Stewart</a:t>
            </a:r>
            <a:endParaRPr lang="en-US"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‘Small Sugar’ Pumpkin</a:t>
            </a:r>
            <a:endParaRPr lang="en-US" b="1" dirty="0"/>
          </a:p>
        </p:txBody>
      </p:sp>
      <p:sp>
        <p:nvSpPr>
          <p:cNvPr id="3" name="Content Placeholder 2"/>
          <p:cNvSpPr>
            <a:spLocks noGrp="1"/>
          </p:cNvSpPr>
          <p:nvPr>
            <p:ph sz="quarter" idx="1"/>
          </p:nvPr>
        </p:nvSpPr>
        <p:spPr>
          <a:xfrm>
            <a:off x="381000" y="1676400"/>
            <a:ext cx="3749040" cy="4572000"/>
          </a:xfrm>
        </p:spPr>
        <p:txBody>
          <a:bodyPr>
            <a:normAutofit fontScale="92500" lnSpcReduction="10000"/>
          </a:bodyPr>
          <a:lstStyle/>
          <a:p>
            <a:r>
              <a:rPr lang="en-US" dirty="0" smtClean="0"/>
              <a:t>An older, smaller variety of the Connecticut Field pumpkin.</a:t>
            </a:r>
          </a:p>
          <a:p>
            <a:r>
              <a:rPr lang="en-US" dirty="0" smtClean="0"/>
              <a:t>Sweet, tasty pumpkins 9-10” in diameter. 8-10 lbs in weight.</a:t>
            </a:r>
          </a:p>
          <a:p>
            <a:r>
              <a:rPr lang="en-US" dirty="0" smtClean="0"/>
              <a:t>Good for making pies.</a:t>
            </a:r>
          </a:p>
          <a:p>
            <a:r>
              <a:rPr lang="en-US" dirty="0" smtClean="0"/>
              <a:t>Deep orange-yellow skin. It is very fine-grained, sweet and sugary, and keeps well.</a:t>
            </a:r>
          </a:p>
          <a:p>
            <a:r>
              <a:rPr lang="en-US" dirty="0" smtClean="0"/>
              <a:t>Prolific bearer.</a:t>
            </a:r>
          </a:p>
        </p:txBody>
      </p:sp>
      <p:cxnSp>
        <p:nvCxnSpPr>
          <p:cNvPr id="6" name="Straight Connector 5"/>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2" cstate="print"/>
          <a:srcRect/>
          <a:stretch>
            <a:fillRect/>
          </a:stretch>
        </p:blipFill>
        <p:spPr bwMode="auto">
          <a:xfrm>
            <a:off x="4432300" y="1981201"/>
            <a:ext cx="4368800" cy="3276600"/>
          </a:xfrm>
          <a:prstGeom prst="rect">
            <a:avLst/>
          </a:prstGeom>
          <a:noFill/>
          <a:ln w="9525">
            <a:noFill/>
            <a:miter lim="800000"/>
            <a:headEnd/>
            <a:tailEnd/>
          </a:ln>
        </p:spPr>
      </p:pic>
      <p:sp>
        <p:nvSpPr>
          <p:cNvPr id="7" name="TextBox 6"/>
          <p:cNvSpPr txBox="1"/>
          <p:nvPr/>
        </p:nvSpPr>
        <p:spPr>
          <a:xfrm>
            <a:off x="4572000" y="5257800"/>
            <a:ext cx="4114800" cy="276999"/>
          </a:xfrm>
          <a:prstGeom prst="rect">
            <a:avLst/>
          </a:prstGeom>
          <a:noFill/>
        </p:spPr>
        <p:txBody>
          <a:bodyPr wrap="square" rtlCol="0">
            <a:spAutoFit/>
          </a:bodyPr>
          <a:lstStyle/>
          <a:p>
            <a:pPr algn="ctr"/>
            <a:r>
              <a:rPr lang="en-US" sz="1200" dirty="0" smtClean="0"/>
              <a:t>Photo: Urban Farmer Seeds</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chor="ctr">
            <a:normAutofit/>
          </a:bodyPr>
          <a:lstStyle/>
          <a:p>
            <a:pPr algn="ctr"/>
            <a:r>
              <a:rPr lang="en-US" b="1" dirty="0" smtClean="0"/>
              <a:t>Heirlooms Are Not Hybrids</a:t>
            </a:r>
            <a:endParaRPr lang="en-US" b="1" dirty="0"/>
          </a:p>
        </p:txBody>
      </p:sp>
      <p:sp>
        <p:nvSpPr>
          <p:cNvPr id="3" name="Content Placeholder 2"/>
          <p:cNvSpPr>
            <a:spLocks noGrp="1"/>
          </p:cNvSpPr>
          <p:nvPr>
            <p:ph sz="quarter" idx="1"/>
          </p:nvPr>
        </p:nvSpPr>
        <p:spPr>
          <a:xfrm>
            <a:off x="914400" y="1828800"/>
            <a:ext cx="7772400" cy="4191000"/>
          </a:xfrm>
        </p:spPr>
        <p:txBody>
          <a:bodyPr/>
          <a:lstStyle/>
          <a:p>
            <a:pPr>
              <a:buNone/>
            </a:pPr>
            <a:r>
              <a:rPr lang="en-US" b="1" dirty="0" smtClean="0"/>
              <a:t>Hybrids</a:t>
            </a:r>
            <a:r>
              <a:rPr lang="en-US" dirty="0" smtClean="0"/>
              <a:t> varieties:</a:t>
            </a:r>
          </a:p>
          <a:p>
            <a:r>
              <a:rPr lang="en-US" dirty="0" smtClean="0"/>
              <a:t>F</a:t>
            </a:r>
            <a:r>
              <a:rPr lang="en-US" baseline="-25000" dirty="0" smtClean="0"/>
              <a:t>1</a:t>
            </a:r>
            <a:r>
              <a:rPr lang="en-US" dirty="0" smtClean="0"/>
              <a:t> (first generation) offspring of two different but compatible parents</a:t>
            </a:r>
          </a:p>
          <a:p>
            <a:r>
              <a:rPr lang="en-US" dirty="0" smtClean="0"/>
              <a:t>Typically do not breed true, over time they will revert to characteristics of the parents </a:t>
            </a:r>
          </a:p>
          <a:p>
            <a:r>
              <a:rPr lang="en-US" dirty="0" smtClean="0"/>
              <a:t>Are often selected for shipping qualities </a:t>
            </a:r>
          </a:p>
          <a:p>
            <a:r>
              <a:rPr lang="en-US" dirty="0" smtClean="0"/>
              <a:t>Typical in high-input, commercial horticulture</a:t>
            </a:r>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smtClean="0"/>
              <a:t>Additional Resources</a:t>
            </a:r>
            <a:endParaRPr lang="en-US" b="1" dirty="0"/>
          </a:p>
        </p:txBody>
      </p:sp>
      <p:sp>
        <p:nvSpPr>
          <p:cNvPr id="3" name="Content Placeholder 2"/>
          <p:cNvSpPr>
            <a:spLocks noGrp="1"/>
          </p:cNvSpPr>
          <p:nvPr>
            <p:ph sz="quarter" idx="1"/>
          </p:nvPr>
        </p:nvSpPr>
        <p:spPr>
          <a:xfrm>
            <a:off x="228600" y="1447800"/>
            <a:ext cx="8686800" cy="4572000"/>
          </a:xfrm>
        </p:spPr>
        <p:txBody>
          <a:bodyPr>
            <a:normAutofit/>
          </a:bodyPr>
          <a:lstStyle/>
          <a:p>
            <a:r>
              <a:rPr lang="en-US" sz="2400" dirty="0" smtClean="0"/>
              <a:t>UF-IFAS Small Farms website    </a:t>
            </a:r>
            <a:r>
              <a:rPr lang="en-US" sz="2400" dirty="0" smtClean="0">
                <a:hlinkClick r:id="rId2"/>
              </a:rPr>
              <a:t>http://smallfarms.ifas.ufl.edu/</a:t>
            </a:r>
            <a:r>
              <a:rPr lang="en-US" sz="2400" dirty="0" smtClean="0"/>
              <a:t> </a:t>
            </a:r>
          </a:p>
          <a:p>
            <a:r>
              <a:rPr lang="en-US" sz="2400" dirty="0" smtClean="0"/>
              <a:t> Growing Bell Peppers under shade </a:t>
            </a:r>
            <a:r>
              <a:rPr lang="en-US" sz="2400" dirty="0" smtClean="0">
                <a:hlinkClick r:id="rId3"/>
              </a:rPr>
              <a:t>http://edis.ifas.ufl.edu/hs368</a:t>
            </a:r>
            <a:r>
              <a:rPr lang="en-US" sz="2400" dirty="0" smtClean="0"/>
              <a:t> </a:t>
            </a:r>
          </a:p>
          <a:p>
            <a:r>
              <a:rPr lang="en-US" sz="2400" dirty="0" smtClean="0"/>
              <a:t>Grafted </a:t>
            </a:r>
            <a:r>
              <a:rPr lang="en-US" sz="2400" dirty="0" smtClean="0"/>
              <a:t>heirloom tomatoes produced in high tunnels</a:t>
            </a:r>
            <a:r>
              <a:rPr lang="en-US" sz="2400" dirty="0"/>
              <a:t> </a:t>
            </a:r>
            <a:r>
              <a:rPr lang="en-US" sz="2400" dirty="0" smtClean="0">
                <a:hlinkClick r:id="rId4"/>
              </a:rPr>
              <a:t>http://www.cefs.ncsu.edu/PDFs/Grafting%20and%20High%20Tunnels%20Heirloom%20fact%20sheet.pdf</a:t>
            </a:r>
            <a:r>
              <a:rPr lang="en-US" sz="2400" dirty="0" smtClean="0"/>
              <a:t> </a:t>
            </a:r>
          </a:p>
          <a:p>
            <a:pPr>
              <a:buNone/>
            </a:pPr>
            <a:endParaRPr lang="en-US" sz="2400" dirty="0" smtClean="0"/>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400" y="6019800"/>
            <a:ext cx="8153400" cy="646331"/>
          </a:xfrm>
          <a:prstGeom prst="rect">
            <a:avLst/>
          </a:prstGeom>
          <a:noFill/>
        </p:spPr>
        <p:txBody>
          <a:bodyPr wrap="square" rtlCol="0">
            <a:spAutoFit/>
          </a:bodyPr>
          <a:lstStyle/>
          <a:p>
            <a:pPr algn="ctr"/>
            <a:r>
              <a:rPr lang="en-US" i="1" dirty="0" smtClean="0"/>
              <a:t>All images by Treadwell and Gazula unless otherwise noted. </a:t>
            </a:r>
          </a:p>
          <a:p>
            <a:pPr algn="ctr"/>
            <a:r>
              <a:rPr lang="en-US" i="1" dirty="0" smtClean="0"/>
              <a:t>Copyright 2010 University of Florida</a:t>
            </a:r>
            <a:endParaRPr lang="en-US"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chor="ctr">
            <a:normAutofit/>
          </a:bodyPr>
          <a:lstStyle/>
          <a:p>
            <a:pPr algn="ctr"/>
            <a:r>
              <a:rPr lang="en-US" b="1" dirty="0" smtClean="0"/>
              <a:t>Heirlooms are Old</a:t>
            </a:r>
            <a:endParaRPr lang="en-US" b="1" dirty="0"/>
          </a:p>
        </p:txBody>
      </p:sp>
      <p:sp>
        <p:nvSpPr>
          <p:cNvPr id="3" name="Content Placeholder 2"/>
          <p:cNvSpPr>
            <a:spLocks noGrp="1"/>
          </p:cNvSpPr>
          <p:nvPr>
            <p:ph sz="quarter" idx="1"/>
          </p:nvPr>
        </p:nvSpPr>
        <p:spPr>
          <a:xfrm>
            <a:off x="381000" y="1752600"/>
            <a:ext cx="8305800" cy="4800600"/>
          </a:xfrm>
        </p:spPr>
        <p:txBody>
          <a:bodyPr>
            <a:normAutofit/>
          </a:bodyPr>
          <a:lstStyle/>
          <a:p>
            <a:pPr>
              <a:buNone/>
            </a:pPr>
            <a:r>
              <a:rPr lang="en-US" dirty="0" smtClean="0"/>
              <a:t>How old is old? Here are some opinions:</a:t>
            </a:r>
          </a:p>
          <a:p>
            <a:pPr>
              <a:buNone/>
            </a:pPr>
            <a:endParaRPr lang="en-US" dirty="0" smtClean="0"/>
          </a:p>
          <a:p>
            <a:pPr lvl="1"/>
            <a:r>
              <a:rPr lang="en-US" dirty="0" smtClean="0"/>
              <a:t>In production before 1950 (availability of hybrid seeds)</a:t>
            </a:r>
          </a:p>
          <a:p>
            <a:pPr lvl="1"/>
            <a:r>
              <a:rPr lang="en-US" dirty="0" smtClean="0"/>
              <a:t>In production during the WWII Victory Gardens 1940’s</a:t>
            </a:r>
          </a:p>
          <a:p>
            <a:pPr lvl="1"/>
            <a:r>
              <a:rPr lang="en-US" dirty="0" smtClean="0"/>
              <a:t>Traditional Native American crops (over 200 yrs old)</a:t>
            </a:r>
          </a:p>
          <a:p>
            <a:pPr lvl="1"/>
            <a:r>
              <a:rPr lang="en-US" dirty="0" smtClean="0"/>
              <a:t>Old European crops (400 yrs old)</a:t>
            </a:r>
          </a:p>
          <a:p>
            <a:pPr marL="777240" lvl="1" indent="0">
              <a:buNone/>
            </a:pPr>
            <a:endParaRPr lang="en-US" dirty="0" smtClean="0"/>
          </a:p>
          <a:p>
            <a:pPr marL="0" lvl="1" indent="0">
              <a:spcBef>
                <a:spcPts val="0"/>
              </a:spcBef>
              <a:buNone/>
            </a:pPr>
            <a:r>
              <a:rPr lang="en-US" dirty="0" smtClean="0"/>
              <a:t>Should varieties be excluded from Heirloom classification just because they were commercially successful? </a:t>
            </a:r>
          </a:p>
          <a:p>
            <a:pPr lvl="1"/>
            <a:endParaRPr lang="en-US" dirty="0"/>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smtClean="0"/>
              <a:t>Heirlooms Have History</a:t>
            </a:r>
            <a:endParaRPr lang="en-US" b="1" dirty="0"/>
          </a:p>
        </p:txBody>
      </p:sp>
      <p:sp>
        <p:nvSpPr>
          <p:cNvPr id="3" name="Content Placeholder 2"/>
          <p:cNvSpPr>
            <a:spLocks noGrp="1"/>
          </p:cNvSpPr>
          <p:nvPr>
            <p:ph sz="quarter" idx="1"/>
          </p:nvPr>
        </p:nvSpPr>
        <p:spPr>
          <a:xfrm>
            <a:off x="4495800" y="1676400"/>
            <a:ext cx="4191000" cy="4572000"/>
          </a:xfrm>
        </p:spPr>
        <p:txBody>
          <a:bodyPr>
            <a:normAutofit lnSpcReduction="10000"/>
          </a:bodyPr>
          <a:lstStyle/>
          <a:p>
            <a:r>
              <a:rPr lang="en-US" dirty="0" smtClean="0"/>
              <a:t>The tomato cultivar ‘Mortgage Lifter’ was developed in the 1930’s by “Radiator Charlie” </a:t>
            </a:r>
            <a:r>
              <a:rPr lang="en-US" dirty="0" err="1" smtClean="0"/>
              <a:t>Byles</a:t>
            </a:r>
            <a:r>
              <a:rPr lang="en-US" dirty="0" smtClean="0"/>
              <a:t> by crossing a variety of tomato cultivars with a German Johnson until he was happy.</a:t>
            </a:r>
          </a:p>
          <a:p>
            <a:r>
              <a:rPr lang="en-US" dirty="0" smtClean="0"/>
              <a:t>He sold the plants for $1.00 each, and paid off his mortgage.</a:t>
            </a:r>
            <a:endParaRPr lang="en-US" dirty="0"/>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533400" y="1828800"/>
            <a:ext cx="3810000" cy="3629025"/>
          </a:xfrm>
          <a:prstGeom prst="rect">
            <a:avLst/>
          </a:prstGeom>
          <a:noFill/>
          <a:ln w="9525">
            <a:noFill/>
            <a:miter lim="800000"/>
            <a:headEnd/>
            <a:tailEnd/>
          </a:ln>
        </p:spPr>
      </p:pic>
      <p:sp>
        <p:nvSpPr>
          <p:cNvPr id="6" name="TextBox 5"/>
          <p:cNvSpPr txBox="1"/>
          <p:nvPr/>
        </p:nvSpPr>
        <p:spPr>
          <a:xfrm>
            <a:off x="533400" y="5638800"/>
            <a:ext cx="3810000" cy="369332"/>
          </a:xfrm>
          <a:prstGeom prst="rect">
            <a:avLst/>
          </a:prstGeom>
          <a:noFill/>
        </p:spPr>
        <p:txBody>
          <a:bodyPr wrap="square" rtlCol="0">
            <a:spAutoFit/>
          </a:bodyPr>
          <a:lstStyle/>
          <a:p>
            <a:r>
              <a:rPr lang="en-US" dirty="0" smtClean="0"/>
              <a:t>From Living on Earth: www.loe.org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smtClean="0"/>
              <a:t>Heirlooms are Popular</a:t>
            </a:r>
            <a:endParaRPr lang="en-US" b="1"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892969" y="1752600"/>
            <a:ext cx="7358062" cy="4297304"/>
          </a:xfrm>
          <a:prstGeom prst="rect">
            <a:avLst/>
          </a:prstGeom>
          <a:noFill/>
          <a:ln w="9525">
            <a:noFill/>
            <a:miter lim="800000"/>
            <a:headEnd/>
            <a:tailEnd/>
          </a:ln>
        </p:spPr>
      </p:pic>
      <p:cxnSp>
        <p:nvCxnSpPr>
          <p:cNvPr id="6" name="Straight Connector 5"/>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791200" y="5867400"/>
            <a:ext cx="1903085" cy="369332"/>
          </a:xfrm>
          <a:prstGeom prst="rect">
            <a:avLst/>
          </a:prstGeom>
        </p:spPr>
        <p:txBody>
          <a:bodyPr wrap="none">
            <a:spAutoFit/>
          </a:bodyPr>
          <a:lstStyle/>
          <a:p>
            <a:r>
              <a:rPr lang="en-US" dirty="0" smtClean="0"/>
              <a:t>J. Jordan. 2007.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You Should Know About Heirlooms</a:t>
            </a:r>
            <a:endParaRPr lang="en-US" b="1" dirty="0"/>
          </a:p>
        </p:txBody>
      </p:sp>
      <p:sp>
        <p:nvSpPr>
          <p:cNvPr id="3" name="Content Placeholder 2"/>
          <p:cNvSpPr>
            <a:spLocks noGrp="1"/>
          </p:cNvSpPr>
          <p:nvPr>
            <p:ph sz="quarter" idx="1"/>
          </p:nvPr>
        </p:nvSpPr>
        <p:spPr>
          <a:xfrm>
            <a:off x="381000" y="1600200"/>
            <a:ext cx="8458200" cy="4800600"/>
          </a:xfrm>
        </p:spPr>
        <p:txBody>
          <a:bodyPr>
            <a:normAutofit/>
          </a:bodyPr>
          <a:lstStyle/>
          <a:p>
            <a:r>
              <a:rPr lang="en-US" dirty="0" smtClean="0"/>
              <a:t>Require trial and error to produce consistent quality and yield</a:t>
            </a:r>
          </a:p>
          <a:p>
            <a:r>
              <a:rPr lang="en-US" dirty="0" smtClean="0"/>
              <a:t>Select varieties suited for our area</a:t>
            </a:r>
          </a:p>
          <a:p>
            <a:r>
              <a:rPr lang="en-US" dirty="0" smtClean="0"/>
              <a:t>Quirky growing characteristics </a:t>
            </a:r>
          </a:p>
          <a:p>
            <a:r>
              <a:rPr lang="en-US" dirty="0" smtClean="0"/>
              <a:t>Many varieties lack modern-day disease resistance</a:t>
            </a:r>
          </a:p>
          <a:p>
            <a:r>
              <a:rPr lang="en-US" dirty="0" smtClean="0"/>
              <a:t>Many varieties are indeterminate, and may have poor canopy cover</a:t>
            </a:r>
          </a:p>
          <a:p>
            <a:r>
              <a:rPr lang="en-US" dirty="0" smtClean="0"/>
              <a:t>Subject to physiological disorders</a:t>
            </a:r>
          </a:p>
          <a:p>
            <a:r>
              <a:rPr lang="en-US" dirty="0" smtClean="0"/>
              <a:t>Variable shape and soft skin make pack-out difficult</a:t>
            </a:r>
          </a:p>
          <a:p>
            <a:r>
              <a:rPr lang="en-US" dirty="0" smtClean="0"/>
              <a:t>Best for direct markets</a:t>
            </a:r>
            <a:endParaRPr lang="en-US" dirty="0"/>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successful system starts with a buyer!</a:t>
            </a:r>
            <a:endParaRPr lang="en-US" b="1" dirty="0"/>
          </a:p>
        </p:txBody>
      </p:sp>
      <p:sp>
        <p:nvSpPr>
          <p:cNvPr id="3" name="Content Placeholder 2"/>
          <p:cNvSpPr>
            <a:spLocks noGrp="1"/>
          </p:cNvSpPr>
          <p:nvPr>
            <p:ph sz="quarter" idx="1"/>
          </p:nvPr>
        </p:nvSpPr>
        <p:spPr>
          <a:xfrm>
            <a:off x="457200" y="1447800"/>
            <a:ext cx="8229600" cy="4572000"/>
          </a:xfrm>
        </p:spPr>
        <p:txBody>
          <a:bodyPr/>
          <a:lstStyle/>
          <a:p>
            <a:endParaRPr lang="en-US" dirty="0" smtClean="0"/>
          </a:p>
          <a:p>
            <a:r>
              <a:rPr lang="en-US" dirty="0" smtClean="0"/>
              <a:t>Consumers LOVE heirlooms because they taste good and are beautiful to look at.</a:t>
            </a:r>
          </a:p>
          <a:p>
            <a:r>
              <a:rPr lang="en-US" dirty="0" smtClean="0"/>
              <a:t>Know what you can sell before you plant.</a:t>
            </a:r>
          </a:p>
          <a:p>
            <a:r>
              <a:rPr lang="en-US" dirty="0" smtClean="0"/>
              <a:t>Consumer education is very important – identify those with specific cooking and eating qualities in your marketing.</a:t>
            </a:r>
          </a:p>
          <a:p>
            <a:endParaRPr lang="en-US" dirty="0" smtClean="0"/>
          </a:p>
          <a:p>
            <a:endParaRPr lang="en-US" dirty="0" smtClean="0"/>
          </a:p>
          <a:p>
            <a:endParaRPr lang="en-US" dirty="0" smtClean="0"/>
          </a:p>
          <a:p>
            <a:endParaRPr lang="en-US" dirty="0"/>
          </a:p>
        </p:txBody>
      </p:sp>
      <p:cxnSp>
        <p:nvCxnSpPr>
          <p:cNvPr id="4" name="Straight Connector 3"/>
          <p:cNvCxnSpPr/>
          <p:nvPr/>
        </p:nvCxnSpPr>
        <p:spPr>
          <a:xfrm>
            <a:off x="228600" y="1371600"/>
            <a:ext cx="8686800" cy="0"/>
          </a:xfrm>
          <a:prstGeom prst="line">
            <a:avLst/>
          </a:prstGeom>
          <a:ln w="25400" cmpd="sng">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691</TotalTime>
  <Words>3003</Words>
  <Application>Microsoft Office PowerPoint</Application>
  <PresentationFormat>On-screen Show (4:3)</PresentationFormat>
  <Paragraphs>462</Paragraphs>
  <Slides>40</Slides>
  <Notes>19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Equity</vt:lpstr>
      <vt:lpstr>Successful Heirloom Vegetable Production</vt:lpstr>
      <vt:lpstr>What is an Heirloom?</vt:lpstr>
      <vt:lpstr>Heirlooms Are Open Pollinated</vt:lpstr>
      <vt:lpstr>Heirlooms Are Not Hybrids</vt:lpstr>
      <vt:lpstr>Heirlooms are Old</vt:lpstr>
      <vt:lpstr>Heirlooms Have History</vt:lpstr>
      <vt:lpstr>Heirlooms are Popular</vt:lpstr>
      <vt:lpstr>What You Should Know About Heirlooms</vt:lpstr>
      <vt:lpstr>A successful system starts with a buyer!</vt:lpstr>
      <vt:lpstr>Field Production</vt:lpstr>
      <vt:lpstr>Greenhouses</vt:lpstr>
      <vt:lpstr>Shade Houses</vt:lpstr>
      <vt:lpstr>Slide 13</vt:lpstr>
      <vt:lpstr>High Tunnels </vt:lpstr>
      <vt:lpstr>Grafting</vt:lpstr>
      <vt:lpstr>Grafting</vt:lpstr>
      <vt:lpstr>Physiological Disorders</vt:lpstr>
      <vt:lpstr>Tomato</vt:lpstr>
      <vt:lpstr>Tomato</vt:lpstr>
      <vt:lpstr>Taste Test Results of Three Heirloom Cultivars Produced in Spring 2007 at Live Oak, FL.</vt:lpstr>
      <vt:lpstr>Slide 21</vt:lpstr>
      <vt:lpstr>Slide 22</vt:lpstr>
      <vt:lpstr>Beans</vt:lpstr>
      <vt:lpstr>Lima/Butter Beans</vt:lpstr>
      <vt:lpstr>Pole, Snap, and Dry Beans</vt:lpstr>
      <vt:lpstr>Pole, Snap, and Dry Beans</vt:lpstr>
      <vt:lpstr>Pole, Snap, and Dry Beans</vt:lpstr>
      <vt:lpstr>‘Pink-Eye Purple Hull’ Pea</vt:lpstr>
      <vt:lpstr>Heirloom Potatoes</vt:lpstr>
      <vt:lpstr>‘Russian Banana’ Potato</vt:lpstr>
      <vt:lpstr>‘Yellow Finns’ Potato</vt:lpstr>
      <vt:lpstr>‘Ruby Crescent Fingerling’ Potato</vt:lpstr>
      <vt:lpstr>‘All Blue’ &amp; ‘Russian Blue’ Potato</vt:lpstr>
      <vt:lpstr>‘All Blue’   ‘Russian Blue’</vt:lpstr>
      <vt:lpstr>Squash and Pumpkins</vt:lpstr>
      <vt:lpstr>‘Cushaw Green-Striped’ Squash</vt:lpstr>
      <vt:lpstr>Cinderella Pumpkin</vt:lpstr>
      <vt:lpstr>‘Connecticut Field’ Pumpkin</vt:lpstr>
      <vt:lpstr>‘Small Sugar’ Pumpkin</vt:lpstr>
      <vt:lpstr>Additional Resources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Reviewer</dc:creator>
  <cp:lastModifiedBy>Danielle</cp:lastModifiedBy>
  <cp:revision>98</cp:revision>
  <dcterms:created xsi:type="dcterms:W3CDTF">2010-01-22T19:54:38Z</dcterms:created>
  <dcterms:modified xsi:type="dcterms:W3CDTF">2010-09-10T17:45:25Z</dcterms:modified>
</cp:coreProperties>
</file>