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0" r:id="rId4"/>
    <p:sldId id="258" r:id="rId5"/>
    <p:sldId id="263" r:id="rId6"/>
    <p:sldId id="267" r:id="rId7"/>
    <p:sldId id="261" r:id="rId8"/>
    <p:sldId id="265" r:id="rId9"/>
    <p:sldId id="264" r:id="rId10"/>
    <p:sldId id="266" r:id="rId11"/>
    <p:sldId id="269" r:id="rId12"/>
    <p:sldId id="2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152" autoAdjust="0"/>
  </p:normalViewPr>
  <p:slideViewPr>
    <p:cSldViewPr snapToGrid="0" snapToObjects="1">
      <p:cViewPr varScale="1">
        <p:scale>
          <a:sx n="108" d="100"/>
          <a:sy n="108" d="100"/>
        </p:scale>
        <p:origin x="10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7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990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2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81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7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89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92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68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056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0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54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896A8-5158-1643-9522-5441A78FF763}" type="datetimeFigureOut">
              <a:rPr lang="en-US" smtClean="0"/>
              <a:pPr/>
              <a:t>3/4/2016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D0018-155C-234F-A0B9-F1E1EA0FB0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6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51462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Phycodnaviridae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2062" y="4647032"/>
            <a:ext cx="6400800" cy="1699844"/>
          </a:xfrm>
        </p:spPr>
        <p:txBody>
          <a:bodyPr>
            <a:normAutofit/>
          </a:bodyPr>
          <a:lstStyle/>
          <a:p>
            <a:r>
              <a:rPr lang="en-US" sz="2700" b="1" dirty="0" smtClean="0">
                <a:solidFill>
                  <a:schemeClr val="tx1"/>
                </a:solidFill>
              </a:rPr>
              <a:t>Abigail S. Clark</a:t>
            </a:r>
          </a:p>
          <a:p>
            <a:r>
              <a:rPr lang="en-US" sz="2700" b="1" dirty="0" smtClean="0">
                <a:solidFill>
                  <a:schemeClr val="tx1"/>
                </a:solidFill>
              </a:rPr>
              <a:t>MCB 5505: General Virology</a:t>
            </a:r>
          </a:p>
          <a:p>
            <a:endParaRPr lang="en-US" sz="27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aramecium Bursaria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" r="4931" b="2603"/>
          <a:stretch/>
        </p:blipFill>
        <p:spPr>
          <a:xfrm>
            <a:off x="3011492" y="2162264"/>
            <a:ext cx="3068379" cy="2469827"/>
          </a:xfrm>
          <a:prstGeom prst="ellipse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05495" y="6445636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Photo credit: Graham Matthews</a:t>
            </a:r>
            <a:endParaRPr lang="en-US" sz="1400" dirty="0"/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59764" y="-168666"/>
            <a:ext cx="9144000" cy="1470025"/>
          </a:xfrm>
        </p:spPr>
        <p:txBody>
          <a:bodyPr>
            <a:normAutofit/>
          </a:bodyPr>
          <a:lstStyle/>
          <a:p>
            <a:pPr marL="914400" lvl="1" indent="-457200" algn="ctr"/>
            <a:r>
              <a:rPr lang="en-US" sz="4400" i="1" dirty="0" err="1" smtClean="0"/>
              <a:t>Emiliania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huxleyi</a:t>
            </a:r>
            <a:r>
              <a:rPr lang="en-US" sz="4400" i="1" dirty="0" smtClean="0"/>
              <a:t> </a:t>
            </a:r>
            <a:r>
              <a:rPr lang="en-US" sz="4400" dirty="0" smtClean="0"/>
              <a:t>virus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2031" y="1434353"/>
            <a:ext cx="6806088" cy="5328015"/>
            <a:chOff x="22031" y="1434353"/>
            <a:chExt cx="6806088" cy="5328015"/>
          </a:xfrm>
        </p:grpSpPr>
        <p:sp>
          <p:nvSpPr>
            <p:cNvPr id="5" name="TextBox 4"/>
            <p:cNvSpPr txBox="1"/>
            <p:nvPr/>
          </p:nvSpPr>
          <p:spPr>
            <a:xfrm>
              <a:off x="74707" y="1434353"/>
              <a:ext cx="67534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Genus </a:t>
              </a:r>
              <a:r>
                <a:rPr lang="en-US" sz="3000" i="1" dirty="0" err="1" smtClean="0"/>
                <a:t>coccolithovirus</a:t>
              </a:r>
              <a:r>
                <a:rPr lang="en-US" sz="3000" dirty="0" smtClean="0"/>
                <a:t> (lysogenic)</a:t>
              </a:r>
              <a:r>
                <a:rPr lang="en-US" sz="3000" baseline="30000" dirty="0" smtClean="0"/>
                <a:t>1</a:t>
              </a:r>
              <a:endParaRPr lang="en-US" sz="3000" baseline="30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4471" y="3149460"/>
            <a:ext cx="51019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472 ORFs</a:t>
            </a:r>
            <a:r>
              <a:rPr lang="en-US" sz="3000" baseline="30000" dirty="0" smtClean="0"/>
              <a:t>1</a:t>
            </a:r>
            <a:endParaRPr lang="en-US" sz="3000" baseline="3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04589" y="2036164"/>
            <a:ext cx="5528234" cy="4711263"/>
            <a:chOff x="104589" y="2036164"/>
            <a:chExt cx="5528234" cy="4711263"/>
          </a:xfrm>
        </p:grpSpPr>
        <p:sp>
          <p:nvSpPr>
            <p:cNvPr id="9" name="TextBox 8"/>
            <p:cNvSpPr txBox="1"/>
            <p:nvPr/>
          </p:nvSpPr>
          <p:spPr>
            <a:xfrm>
              <a:off x="104589" y="2036164"/>
              <a:ext cx="47363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407 kb genome</a:t>
              </a:r>
              <a:r>
                <a:rPr lang="en-US" sz="3000" baseline="30000" dirty="0" smtClean="0"/>
                <a:t>2</a:t>
              </a:r>
              <a:endParaRPr lang="en-US" sz="3000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873702" y="6439650"/>
              <a:ext cx="17591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 </a:t>
              </a:r>
              <a:r>
                <a:rPr lang="en-US" sz="1400" dirty="0" smtClean="0"/>
                <a:t>Wilson et al. 2005</a:t>
              </a:r>
              <a:endParaRPr lang="en-US" sz="1400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19531" y="2581901"/>
            <a:ext cx="9009523" cy="4159936"/>
            <a:chOff x="119531" y="2581901"/>
            <a:chExt cx="9009523" cy="4159936"/>
          </a:xfrm>
        </p:grpSpPr>
        <p:sp>
          <p:nvSpPr>
            <p:cNvPr id="10" name="TextBox 9"/>
            <p:cNvSpPr txBox="1"/>
            <p:nvPr/>
          </p:nvSpPr>
          <p:spPr>
            <a:xfrm>
              <a:off x="119531" y="2581901"/>
              <a:ext cx="3750234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170 – 190 nm</a:t>
              </a:r>
              <a:r>
                <a:rPr lang="en-US" sz="3000" baseline="30000" dirty="0" smtClean="0"/>
                <a:t>3</a:t>
              </a:r>
              <a:endParaRPr lang="en-US" sz="3000" baseline="30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545295" y="6434060"/>
              <a:ext cx="158375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3</a:t>
              </a:r>
              <a:r>
                <a:rPr lang="en-US" sz="1400" dirty="0" smtClean="0"/>
                <a:t> Wilson et al. 2002</a:t>
              </a:r>
              <a:endParaRPr lang="en-US" sz="1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34471" y="3135899"/>
            <a:ext cx="8679327" cy="2789838"/>
            <a:chOff x="134471" y="3135899"/>
            <a:chExt cx="8679327" cy="2789838"/>
          </a:xfrm>
        </p:grpSpPr>
        <p:pic>
          <p:nvPicPr>
            <p:cNvPr id="2" name="Picture 1" descr="Calcium carbonat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6398" y="3135899"/>
              <a:ext cx="3577400" cy="278983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34471" y="3686563"/>
              <a:ext cx="5531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Infects photosynthetic phytoplankton, </a:t>
              </a:r>
              <a:r>
                <a:rPr lang="en-US" sz="3000" i="1" dirty="0" smtClean="0"/>
                <a:t>E. </a:t>
              </a:r>
              <a:r>
                <a:rPr lang="en-US" sz="3000" i="1" dirty="0" err="1" smtClean="0"/>
                <a:t>huxleyi</a:t>
              </a:r>
              <a:r>
                <a:rPr lang="en-US" sz="3000" i="1" dirty="0" smtClean="0"/>
                <a:t> </a:t>
              </a:r>
              <a:endParaRPr lang="en-US" sz="3000" i="1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397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104368" y="-168666"/>
            <a:ext cx="9144000" cy="1470025"/>
          </a:xfrm>
        </p:spPr>
        <p:txBody>
          <a:bodyPr>
            <a:normAutofit/>
          </a:bodyPr>
          <a:lstStyle/>
          <a:p>
            <a:pPr marL="914400" lvl="1" indent="-457200" algn="ctr"/>
            <a:r>
              <a:rPr lang="en-US" sz="4400" dirty="0" smtClean="0"/>
              <a:t>Viruses – The Big Picture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031" y="2504947"/>
            <a:ext cx="7203913" cy="4257421"/>
            <a:chOff x="22031" y="2504947"/>
            <a:chExt cx="7203913" cy="42574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8999" y="2504947"/>
              <a:ext cx="5156945" cy="207993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/>
                <a:t> 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Suttle</a:t>
              </a:r>
              <a:r>
                <a:rPr lang="en-US" sz="1400" dirty="0" smtClean="0"/>
                <a:t> 2007</a:t>
              </a:r>
              <a:endParaRPr lang="en-US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413870" y="1369604"/>
            <a:ext cx="7731624" cy="5383810"/>
            <a:chOff x="1413870" y="1369604"/>
            <a:chExt cx="7731624" cy="5383810"/>
          </a:xfrm>
        </p:grpSpPr>
        <p:sp>
          <p:nvSpPr>
            <p:cNvPr id="9" name="TextBox 8"/>
            <p:cNvSpPr txBox="1"/>
            <p:nvPr/>
          </p:nvSpPr>
          <p:spPr>
            <a:xfrm>
              <a:off x="7186706" y="6445637"/>
              <a:ext cx="19587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Photo credit: PJS Franks</a:t>
              </a:r>
              <a:endParaRPr lang="en-US" sz="1400" dirty="0"/>
            </a:p>
          </p:txBody>
        </p:sp>
        <p:pic>
          <p:nvPicPr>
            <p:cNvPr id="2" name="Picture 1" descr="red tide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3870" y="1369604"/>
              <a:ext cx="6288778" cy="4685553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413870" y="1193180"/>
            <a:ext cx="6288778" cy="5051504"/>
            <a:chOff x="1413870" y="1193180"/>
            <a:chExt cx="6288778" cy="505150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413870" y="1193180"/>
              <a:ext cx="6079750" cy="5051503"/>
            </a:xfrm>
            <a:prstGeom prst="line">
              <a:avLst/>
            </a:prstGeom>
            <a:ln w="1111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1662624" y="1193180"/>
              <a:ext cx="6040024" cy="5051504"/>
            </a:xfrm>
            <a:prstGeom prst="line">
              <a:avLst/>
            </a:prstGeom>
            <a:ln w="111125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6104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42127" y="-175114"/>
            <a:ext cx="7772400" cy="1470025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1205265"/>
            <a:ext cx="9144000" cy="5047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" dirty="0" err="1" smtClean="0"/>
              <a:t>Dunigan</a:t>
            </a:r>
            <a:r>
              <a:rPr lang="en-US" sz="1150" dirty="0" smtClean="0"/>
              <a:t> </a:t>
            </a:r>
            <a:r>
              <a:rPr lang="en-US" sz="1150" dirty="0"/>
              <a:t>DD, </a:t>
            </a:r>
            <a:r>
              <a:rPr lang="en-US" sz="1150" dirty="0" err="1"/>
              <a:t>Cerny</a:t>
            </a:r>
            <a:r>
              <a:rPr lang="en-US" sz="1150" dirty="0"/>
              <a:t>, RL, Bauman AT, Roach JC, Lane LC, </a:t>
            </a:r>
            <a:r>
              <a:rPr lang="en-US" sz="1150" dirty="0" err="1"/>
              <a:t>Agarkova</a:t>
            </a:r>
            <a:r>
              <a:rPr lang="en-US" sz="1150" dirty="0"/>
              <a:t> IV, </a:t>
            </a:r>
            <a:r>
              <a:rPr lang="en-US" sz="1150" dirty="0" err="1"/>
              <a:t>Wulser</a:t>
            </a:r>
            <a:r>
              <a:rPr lang="en-US" sz="1150" dirty="0"/>
              <a:t> K, </a:t>
            </a:r>
            <a:r>
              <a:rPr lang="en-US" sz="1150" dirty="0" err="1"/>
              <a:t>Yanai-Balser</a:t>
            </a:r>
            <a:r>
              <a:rPr lang="en-US" sz="1150" dirty="0"/>
              <a:t> GM, </a:t>
            </a:r>
            <a:r>
              <a:rPr lang="en-US" sz="1150" dirty="0" err="1"/>
              <a:t>Gurnon</a:t>
            </a:r>
            <a:r>
              <a:rPr lang="en-US" sz="1150" dirty="0"/>
              <a:t> JR, </a:t>
            </a:r>
            <a:r>
              <a:rPr lang="en-US" sz="1150" dirty="0" err="1"/>
              <a:t>Vitek</a:t>
            </a:r>
            <a:r>
              <a:rPr lang="en-US" sz="1150" dirty="0"/>
              <a:t> JC, </a:t>
            </a:r>
            <a:r>
              <a:rPr lang="en-US" sz="1150" dirty="0" err="1"/>
              <a:t>Kronschnabel</a:t>
            </a:r>
            <a:r>
              <a:rPr lang="en-US" sz="1150" dirty="0"/>
              <a:t> BJ, </a:t>
            </a:r>
            <a:r>
              <a:rPr lang="en-US" sz="1150" dirty="0" err="1"/>
              <a:t>Jeanniard</a:t>
            </a:r>
            <a:r>
              <a:rPr lang="en-US" sz="1150" dirty="0"/>
              <a:t> A, Blanc G, Upton C, Duncan GA, McClung OW, MA F, Van </a:t>
            </a:r>
            <a:r>
              <a:rPr lang="en-US" sz="1150" dirty="0" err="1"/>
              <a:t>Etten</a:t>
            </a:r>
            <a:r>
              <a:rPr lang="en-US" sz="1150" dirty="0"/>
              <a:t> JL. 2012. </a:t>
            </a:r>
            <a:r>
              <a:rPr lang="en-US" sz="1150" i="1" dirty="0" err="1"/>
              <a:t>Paracemium</a:t>
            </a:r>
            <a:r>
              <a:rPr lang="en-US" sz="1150" i="1" dirty="0"/>
              <a:t> </a:t>
            </a:r>
            <a:r>
              <a:rPr lang="en-US" sz="1150" i="1" dirty="0" err="1"/>
              <a:t>bursaria</a:t>
            </a:r>
            <a:r>
              <a:rPr lang="en-US" sz="1150" i="1" dirty="0"/>
              <a:t> </a:t>
            </a:r>
            <a:r>
              <a:rPr lang="en-US" sz="1150" dirty="0"/>
              <a:t>Chlorella Virus 1 proteome reveals novel architectural and regulatory features of a giant virus. Journal of Virology 86: 8821-8834</a:t>
            </a:r>
            <a:r>
              <a:rPr lang="en-US" sz="1150" dirty="0" smtClean="0"/>
              <a:t>.</a:t>
            </a:r>
          </a:p>
          <a:p>
            <a:endParaRPr lang="en-US" sz="1150" dirty="0"/>
          </a:p>
          <a:p>
            <a:r>
              <a:rPr lang="en-US" sz="1150" dirty="0" err="1" smtClean="0"/>
              <a:t>Dunigan</a:t>
            </a:r>
            <a:r>
              <a:rPr lang="en-US" sz="1150" dirty="0" smtClean="0"/>
              <a:t> DD, Fitzgerald LA, Van </a:t>
            </a:r>
            <a:r>
              <a:rPr lang="en-US" sz="1150" dirty="0" err="1" smtClean="0"/>
              <a:t>Etten</a:t>
            </a:r>
            <a:r>
              <a:rPr lang="en-US" sz="1150" dirty="0" smtClean="0"/>
              <a:t> JL. 2006. </a:t>
            </a:r>
            <a:r>
              <a:rPr lang="en-US" sz="1150" dirty="0" err="1" smtClean="0"/>
              <a:t>Phycodnaviruses</a:t>
            </a:r>
            <a:r>
              <a:rPr lang="en-US" sz="1150" dirty="0" smtClean="0"/>
              <a:t>: a peek at genetic diversity. Virus Research 117: 119-132.</a:t>
            </a:r>
          </a:p>
          <a:p>
            <a:endParaRPr lang="en-US" sz="1150" dirty="0" smtClean="0"/>
          </a:p>
          <a:p>
            <a:r>
              <a:rPr lang="en-US" sz="1150" dirty="0" err="1" smtClean="0"/>
              <a:t>Etten</a:t>
            </a:r>
            <a:r>
              <a:rPr lang="en-US" sz="1150" dirty="0" smtClean="0"/>
              <a:t> JL, </a:t>
            </a:r>
            <a:r>
              <a:rPr lang="en-US" sz="1150" dirty="0" err="1" smtClean="0"/>
              <a:t>Dunigan</a:t>
            </a:r>
            <a:r>
              <a:rPr lang="en-US" sz="1150" dirty="0" smtClean="0"/>
              <a:t> DD. 2012. </a:t>
            </a:r>
            <a:r>
              <a:rPr lang="en-US" sz="1150" dirty="0" err="1" smtClean="0"/>
              <a:t>Chlorovirus</a:t>
            </a:r>
            <a:r>
              <a:rPr lang="en-US" sz="1150" dirty="0" smtClean="0"/>
              <a:t>: not your everyday plant virus. Trends in Plant Science 17: 1-8.</a:t>
            </a:r>
          </a:p>
          <a:p>
            <a:endParaRPr lang="en-US" sz="1150" dirty="0"/>
          </a:p>
          <a:p>
            <a:r>
              <a:rPr lang="en-US" sz="1150" dirty="0" smtClean="0"/>
              <a:t>Fischer MG, Allen MJ, Wilson WH, </a:t>
            </a:r>
            <a:r>
              <a:rPr lang="en-US" sz="1150" dirty="0" err="1" smtClean="0"/>
              <a:t>Suttle</a:t>
            </a:r>
            <a:r>
              <a:rPr lang="en-US" sz="1150" dirty="0" smtClean="0"/>
              <a:t> CA. 2010. Giant virus with a remarkable complement of genes infects marine zooplankton. </a:t>
            </a:r>
          </a:p>
          <a:p>
            <a:endParaRPr lang="en-US" sz="1150" dirty="0"/>
          </a:p>
          <a:p>
            <a:r>
              <a:rPr lang="en-US" sz="1150" dirty="0" smtClean="0"/>
              <a:t>Muller DG, </a:t>
            </a:r>
            <a:r>
              <a:rPr lang="en-US" sz="1150" dirty="0" err="1" smtClean="0"/>
              <a:t>Sengco</a:t>
            </a:r>
            <a:r>
              <a:rPr lang="en-US" sz="1150" dirty="0"/>
              <a:t> </a:t>
            </a:r>
            <a:r>
              <a:rPr lang="en-US" sz="1150" dirty="0" smtClean="0"/>
              <a:t>M, Wolf S, </a:t>
            </a:r>
            <a:r>
              <a:rPr lang="en-US" sz="1150" dirty="0" err="1" smtClean="0"/>
              <a:t>Brautigam</a:t>
            </a:r>
            <a:r>
              <a:rPr lang="en-US" sz="1150" dirty="0" smtClean="0"/>
              <a:t> M, </a:t>
            </a:r>
            <a:r>
              <a:rPr lang="en-US" sz="1150" dirty="0" err="1" smtClean="0"/>
              <a:t>Schmid</a:t>
            </a:r>
            <a:r>
              <a:rPr lang="en-US" sz="1150" dirty="0" smtClean="0"/>
              <a:t> CE, </a:t>
            </a:r>
            <a:r>
              <a:rPr lang="en-US" sz="1150" dirty="0" err="1" smtClean="0"/>
              <a:t>Kapp</a:t>
            </a:r>
            <a:r>
              <a:rPr lang="en-US" sz="1150" dirty="0" smtClean="0"/>
              <a:t> M, </a:t>
            </a:r>
            <a:r>
              <a:rPr lang="en-US" sz="1150" dirty="0" err="1" smtClean="0"/>
              <a:t>Knippers</a:t>
            </a:r>
            <a:r>
              <a:rPr lang="en-US" sz="1150" dirty="0" smtClean="0"/>
              <a:t> R. 1996. Comparison of two DNA viruses infecting the marine brown algae </a:t>
            </a:r>
            <a:r>
              <a:rPr lang="en-US" sz="1150" i="1" dirty="0" err="1" smtClean="0"/>
              <a:t>Ectocarpus</a:t>
            </a:r>
            <a:r>
              <a:rPr lang="en-US" sz="1150" i="1" dirty="0" smtClean="0"/>
              <a:t> </a:t>
            </a:r>
            <a:r>
              <a:rPr lang="en-US" sz="1150" i="1" dirty="0" err="1" smtClean="0"/>
              <a:t>siliculosus</a:t>
            </a:r>
            <a:r>
              <a:rPr lang="en-US" sz="1150" i="1" dirty="0" smtClean="0"/>
              <a:t> </a:t>
            </a:r>
            <a:r>
              <a:rPr lang="en-US" sz="1150" dirty="0" smtClean="0"/>
              <a:t>and </a:t>
            </a:r>
            <a:r>
              <a:rPr lang="en-US" sz="1150" i="1" dirty="0" smtClean="0"/>
              <a:t>E. </a:t>
            </a:r>
            <a:r>
              <a:rPr lang="en-US" sz="1150" i="1" dirty="0" err="1" smtClean="0"/>
              <a:t>fasciculatus</a:t>
            </a:r>
            <a:r>
              <a:rPr lang="en-US" sz="1150" dirty="0" smtClean="0"/>
              <a:t>. Journal of General Virology 77: 2329-2333.</a:t>
            </a:r>
          </a:p>
          <a:p>
            <a:endParaRPr lang="en-US" sz="1150" dirty="0"/>
          </a:p>
          <a:p>
            <a:r>
              <a:rPr lang="en-US" sz="1150" dirty="0" err="1" smtClean="0"/>
              <a:t>Suttle</a:t>
            </a:r>
            <a:r>
              <a:rPr lang="en-US" sz="1150" dirty="0" smtClean="0"/>
              <a:t> CA. 2007. </a:t>
            </a:r>
            <a:r>
              <a:rPr lang="en-US" sz="1150" dirty="0"/>
              <a:t>Marine viruses — major players in </a:t>
            </a:r>
            <a:r>
              <a:rPr lang="en-US" sz="1150" dirty="0" smtClean="0"/>
              <a:t>the global ecosystem. Microbiology 5: 801-812.</a:t>
            </a:r>
          </a:p>
          <a:p>
            <a:endParaRPr lang="en-US" sz="1150" dirty="0"/>
          </a:p>
          <a:p>
            <a:r>
              <a:rPr lang="en-US" sz="1150" dirty="0"/>
              <a:t>Wilson WH, </a:t>
            </a:r>
            <a:r>
              <a:rPr lang="en-US" sz="1150" dirty="0" err="1"/>
              <a:t>Tarran</a:t>
            </a:r>
            <a:r>
              <a:rPr lang="en-US" sz="1150" dirty="0"/>
              <a:t> GA, Schroeder D, Cox M, </a:t>
            </a:r>
            <a:r>
              <a:rPr lang="en-US" sz="1150" dirty="0" err="1"/>
              <a:t>Oke</a:t>
            </a:r>
            <a:r>
              <a:rPr lang="en-US" sz="1150" dirty="0"/>
              <a:t> J, </a:t>
            </a:r>
            <a:r>
              <a:rPr lang="en-US" sz="1150" dirty="0" err="1"/>
              <a:t>Malin</a:t>
            </a:r>
            <a:r>
              <a:rPr lang="en-US" sz="1150" dirty="0"/>
              <a:t> </a:t>
            </a:r>
            <a:r>
              <a:rPr lang="en-US" sz="1150" dirty="0" smtClean="0"/>
              <a:t>G. 2002. Isolation </a:t>
            </a:r>
            <a:r>
              <a:rPr lang="en-US" sz="1150" dirty="0"/>
              <a:t>of viruses </a:t>
            </a:r>
            <a:r>
              <a:rPr lang="en-US" sz="1150" dirty="0" smtClean="0"/>
              <a:t>responsible </a:t>
            </a:r>
            <a:r>
              <a:rPr lang="en-US" sz="1150" dirty="0"/>
              <a:t>for the demise of an </a:t>
            </a:r>
            <a:r>
              <a:rPr lang="en-US" sz="1150" i="1" dirty="0" err="1"/>
              <a:t>Emiliania</a:t>
            </a:r>
            <a:r>
              <a:rPr lang="en-US" sz="1150" i="1" dirty="0"/>
              <a:t> </a:t>
            </a:r>
            <a:r>
              <a:rPr lang="en-US" sz="1150" i="1" dirty="0" err="1"/>
              <a:t>huxleyi</a:t>
            </a:r>
            <a:r>
              <a:rPr lang="en-US" sz="1150" i="1" dirty="0"/>
              <a:t> </a:t>
            </a:r>
            <a:r>
              <a:rPr lang="en-US" sz="1150" dirty="0"/>
              <a:t>bloom in the English Channel. </a:t>
            </a:r>
            <a:r>
              <a:rPr lang="en-US" sz="1150" dirty="0" smtClean="0"/>
              <a:t>Journal of Marine Biology </a:t>
            </a:r>
            <a:r>
              <a:rPr lang="en-US" sz="1150" dirty="0" err="1" smtClean="0"/>
              <a:t>Assoc</a:t>
            </a:r>
            <a:r>
              <a:rPr lang="en-US" sz="1150" dirty="0" smtClean="0"/>
              <a:t> </a:t>
            </a:r>
            <a:r>
              <a:rPr lang="en-US" sz="1150" dirty="0"/>
              <a:t>UK 82:369–377</a:t>
            </a:r>
            <a:endParaRPr lang="en-US" sz="1150" dirty="0" smtClean="0"/>
          </a:p>
          <a:p>
            <a:endParaRPr lang="en-US" sz="1150" dirty="0" smtClean="0"/>
          </a:p>
          <a:p>
            <a:r>
              <a:rPr lang="en-US" sz="1150" dirty="0" smtClean="0"/>
              <a:t>Van </a:t>
            </a:r>
            <a:r>
              <a:rPr lang="en-US" sz="1150" dirty="0" err="1" smtClean="0"/>
              <a:t>Etten</a:t>
            </a:r>
            <a:r>
              <a:rPr lang="en-US" sz="1150" dirty="0" smtClean="0"/>
              <a:t> JL, </a:t>
            </a:r>
            <a:r>
              <a:rPr lang="en-US" sz="1150" dirty="0" err="1" smtClean="0"/>
              <a:t>Dunigan</a:t>
            </a:r>
            <a:r>
              <a:rPr lang="en-US" sz="1150" dirty="0" smtClean="0"/>
              <a:t> DD. 2012. </a:t>
            </a:r>
            <a:r>
              <a:rPr lang="en-US" sz="1150" dirty="0" err="1" smtClean="0"/>
              <a:t>Chloroviruses</a:t>
            </a:r>
            <a:r>
              <a:rPr lang="en-US" sz="1150" dirty="0" smtClean="0"/>
              <a:t>: not your everyday plant virus. Trends in Plant Science 17: 1-15.</a:t>
            </a:r>
            <a:endParaRPr lang="en-US" sz="1150" dirty="0"/>
          </a:p>
          <a:p>
            <a:endParaRPr lang="en-US" sz="1150" dirty="0" smtClean="0"/>
          </a:p>
          <a:p>
            <a:r>
              <a:rPr lang="en-US" sz="1150" dirty="0" smtClean="0"/>
              <a:t>Van </a:t>
            </a:r>
            <a:r>
              <a:rPr lang="en-US" sz="1150" dirty="0" err="1" smtClean="0"/>
              <a:t>Etten</a:t>
            </a:r>
            <a:r>
              <a:rPr lang="en-US" sz="1150" dirty="0" smtClean="0"/>
              <a:t> JL, Graves MV, Muller DG, Boland W, </a:t>
            </a:r>
            <a:r>
              <a:rPr lang="en-US" sz="1150" dirty="0" err="1" smtClean="0"/>
              <a:t>Delaroque</a:t>
            </a:r>
            <a:r>
              <a:rPr lang="en-US" sz="1150" dirty="0" smtClean="0"/>
              <a:t> N. 2002. </a:t>
            </a:r>
            <a:r>
              <a:rPr lang="en-US" sz="1150" i="1" dirty="0" err="1" smtClean="0"/>
              <a:t>Phycodnaviridae</a:t>
            </a:r>
            <a:r>
              <a:rPr lang="en-US" sz="1150" i="1" dirty="0" smtClean="0"/>
              <a:t> – </a:t>
            </a:r>
            <a:r>
              <a:rPr lang="en-US" sz="1150" dirty="0" smtClean="0"/>
              <a:t>large DNA algal viruses. Archives of Virology 147: 1479-1516.</a:t>
            </a:r>
          </a:p>
          <a:p>
            <a:endParaRPr lang="en-US" sz="1150" dirty="0" smtClean="0"/>
          </a:p>
          <a:p>
            <a:r>
              <a:rPr lang="en-US" sz="1150" dirty="0" smtClean="0"/>
              <a:t>Wilson WH, Schroeder DC, Allen MJ, Holden MT, </a:t>
            </a:r>
            <a:r>
              <a:rPr lang="en-US" sz="1150" dirty="0" err="1" smtClean="0"/>
              <a:t>Parkhill</a:t>
            </a:r>
            <a:r>
              <a:rPr lang="en-US" sz="1150" dirty="0" smtClean="0"/>
              <a:t> J, </a:t>
            </a:r>
            <a:r>
              <a:rPr lang="en-US" sz="1150" dirty="0" err="1" smtClean="0"/>
              <a:t>Barrell</a:t>
            </a:r>
            <a:r>
              <a:rPr lang="en-US" sz="1150" dirty="0" smtClean="0"/>
              <a:t> BG, </a:t>
            </a:r>
            <a:r>
              <a:rPr lang="en-US" sz="1150" dirty="0" err="1" smtClean="0"/>
              <a:t>Churcher</a:t>
            </a:r>
            <a:r>
              <a:rPr lang="en-US" sz="1150" dirty="0" smtClean="0"/>
              <a:t> C, Hamlin N, </a:t>
            </a:r>
            <a:r>
              <a:rPr lang="en-US" sz="1150" dirty="0" err="1" smtClean="0"/>
              <a:t>Mungall</a:t>
            </a:r>
            <a:r>
              <a:rPr lang="en-US" sz="1150" dirty="0" smtClean="0"/>
              <a:t> K, </a:t>
            </a:r>
            <a:r>
              <a:rPr lang="en-US" sz="1150" dirty="0" err="1" smtClean="0"/>
              <a:t>Norbertczak</a:t>
            </a:r>
            <a:r>
              <a:rPr lang="en-US" sz="1150" dirty="0" smtClean="0"/>
              <a:t> H, Quail MA, Price C, </a:t>
            </a:r>
            <a:r>
              <a:rPr lang="en-US" sz="1150" dirty="0" err="1" smtClean="0"/>
              <a:t>Rabbinowitsch</a:t>
            </a:r>
            <a:r>
              <a:rPr lang="en-US" sz="1150" dirty="0" smtClean="0"/>
              <a:t> E, Walker D, </a:t>
            </a:r>
            <a:r>
              <a:rPr lang="en-US" sz="1150" dirty="0" err="1" smtClean="0"/>
              <a:t>Craigon</a:t>
            </a:r>
            <a:r>
              <a:rPr lang="en-US" sz="1150" dirty="0" smtClean="0"/>
              <a:t> M, Roy D, Ghazal P. 2005. Complete genome sequence and lytic phase transcription profile of a </a:t>
            </a:r>
            <a:r>
              <a:rPr lang="en-US" sz="1150" i="1" dirty="0" err="1" smtClean="0"/>
              <a:t>Coccolithovirus</a:t>
            </a:r>
            <a:r>
              <a:rPr lang="en-US" sz="1150" dirty="0" smtClean="0"/>
              <a:t>. Science 309: 1090-1092.</a:t>
            </a:r>
          </a:p>
          <a:p>
            <a:endParaRPr lang="en-US" sz="1150" dirty="0"/>
          </a:p>
          <a:p>
            <a:r>
              <a:rPr lang="en-US" sz="1150" dirty="0" smtClean="0"/>
              <a:t>Wilson WH, Van </a:t>
            </a:r>
            <a:r>
              <a:rPr lang="en-US" sz="1150" dirty="0" err="1" smtClean="0"/>
              <a:t>Etten</a:t>
            </a:r>
            <a:r>
              <a:rPr lang="en-US" sz="1150" dirty="0" smtClean="0"/>
              <a:t> JL, Allen MJ. 2009. The </a:t>
            </a:r>
            <a:r>
              <a:rPr lang="en-US" sz="1150" i="1" dirty="0" err="1" smtClean="0"/>
              <a:t>Phycodnaviridae</a:t>
            </a:r>
            <a:r>
              <a:rPr lang="en-US" sz="1150" dirty="0" smtClean="0"/>
              <a:t>: the story of how tiny giants rule the world in James L. Van </a:t>
            </a:r>
            <a:r>
              <a:rPr lang="en-US" sz="1150" dirty="0" err="1" smtClean="0"/>
              <a:t>Etten</a:t>
            </a:r>
            <a:r>
              <a:rPr lang="en-US" sz="1150" dirty="0" smtClean="0"/>
              <a:t> (</a:t>
            </a:r>
            <a:r>
              <a:rPr lang="en-US" sz="1150" i="1" dirty="0" smtClean="0"/>
              <a:t>ed.</a:t>
            </a:r>
            <a:r>
              <a:rPr lang="en-US" sz="1150" dirty="0" smtClean="0"/>
              <a:t>) </a:t>
            </a:r>
            <a:r>
              <a:rPr lang="en-US" sz="1150" i="1" dirty="0" smtClean="0"/>
              <a:t>Lesser Known Large </a:t>
            </a:r>
            <a:r>
              <a:rPr lang="en-US" sz="1150" i="1" dirty="0" err="1" smtClean="0"/>
              <a:t>dsDNA</a:t>
            </a:r>
            <a:r>
              <a:rPr lang="en-US" sz="1150" i="1" dirty="0" smtClean="0"/>
              <a:t> Viruses</a:t>
            </a:r>
            <a:r>
              <a:rPr lang="en-US" sz="1150" i="1" dirty="0"/>
              <a:t> </a:t>
            </a:r>
            <a:r>
              <a:rPr lang="en-US" sz="1150" dirty="0" smtClean="0"/>
              <a:t>Current Topics in Microbiology and Immunology 328: 1-42.</a:t>
            </a:r>
            <a:endParaRPr lang="en-US" sz="1150" dirty="0"/>
          </a:p>
        </p:txBody>
      </p:sp>
      <p:sp>
        <p:nvSpPr>
          <p:cNvPr id="16" name="Rectangle 1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076823" y="6320118"/>
            <a:ext cx="48558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Thank you for your attention!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4575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175114"/>
            <a:ext cx="9144000" cy="1470025"/>
          </a:xfrm>
        </p:spPr>
        <p:txBody>
          <a:bodyPr/>
          <a:lstStyle/>
          <a:p>
            <a:r>
              <a:rPr lang="en-US" dirty="0" err="1" smtClean="0"/>
              <a:t>Nucleocytoplasmic</a:t>
            </a:r>
            <a:r>
              <a:rPr lang="en-US" dirty="0" smtClean="0"/>
              <a:t> Large DNA Viruses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1230162" y="1193136"/>
            <a:ext cx="7915333" cy="5560277"/>
            <a:chOff x="1230162" y="1193136"/>
            <a:chExt cx="7915333" cy="5560277"/>
          </a:xfrm>
        </p:grpSpPr>
        <p:pic>
          <p:nvPicPr>
            <p:cNvPr id="11" name="Picture 10" descr="NCLDV Tree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0162" y="1193136"/>
              <a:ext cx="6526519" cy="508631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60235" y="6445636"/>
              <a:ext cx="15852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Fischer et al. 2010</a:t>
              </a:r>
              <a:endParaRPr lang="en-US" sz="1400" dirty="0"/>
            </a:p>
          </p:txBody>
        </p:sp>
      </p:grpSp>
      <p:sp>
        <p:nvSpPr>
          <p:cNvPr id="14" name="Oval 13"/>
          <p:cNvSpPr/>
          <p:nvPr/>
        </p:nvSpPr>
        <p:spPr>
          <a:xfrm>
            <a:off x="752529" y="1787509"/>
            <a:ext cx="2821976" cy="3088943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21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3647" y="-175113"/>
            <a:ext cx="8680824" cy="1230180"/>
          </a:xfrm>
        </p:spPr>
        <p:txBody>
          <a:bodyPr>
            <a:normAutofit/>
          </a:bodyPr>
          <a:lstStyle/>
          <a:p>
            <a:r>
              <a:rPr lang="en-US" dirty="0" smtClean="0"/>
              <a:t>Algae – Why Should We Care? </a:t>
            </a:r>
            <a:endParaRPr lang="en-US" dirty="0"/>
          </a:p>
        </p:txBody>
      </p:sp>
      <p:pic>
        <p:nvPicPr>
          <p:cNvPr id="3" name="Picture 2" descr="Oxyge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92" y="1346199"/>
            <a:ext cx="3342923" cy="23368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030" y="3839882"/>
            <a:ext cx="6487912" cy="2922486"/>
            <a:chOff x="22030" y="3839882"/>
            <a:chExt cx="6487912" cy="2922486"/>
          </a:xfrm>
        </p:grpSpPr>
        <p:pic>
          <p:nvPicPr>
            <p:cNvPr id="7" name="Picture 6" descr="Food 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8126" y="3839882"/>
              <a:ext cx="3961816" cy="23368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22030" y="6454591"/>
              <a:ext cx="30857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/>
                <a:t> </a:t>
              </a:r>
              <a:r>
                <a:rPr lang="en-US" sz="1400" dirty="0" smtClean="0"/>
                <a:t> Photo credit: Algae Industry Magazine</a:t>
              </a:r>
              <a:endParaRPr lang="en-US" sz="1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870428" y="1538940"/>
            <a:ext cx="4275067" cy="5223428"/>
            <a:chOff x="4870428" y="1538940"/>
            <a:chExt cx="4275067" cy="5223428"/>
          </a:xfrm>
        </p:grpSpPr>
        <p:pic>
          <p:nvPicPr>
            <p:cNvPr id="2" name="Picture 1" descr="car.tif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0428" y="1538940"/>
              <a:ext cx="3591741" cy="2256119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455647" y="6445636"/>
              <a:ext cx="1689848" cy="316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Photo credit: Disney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856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9828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7186" y="-175114"/>
            <a:ext cx="7772400" cy="1470025"/>
          </a:xfrm>
        </p:spPr>
        <p:txBody>
          <a:bodyPr/>
          <a:lstStyle/>
          <a:p>
            <a:r>
              <a:rPr lang="en-US" dirty="0" err="1" smtClean="0"/>
              <a:t>Phycodnaviridae</a:t>
            </a:r>
            <a:endParaRPr lang="en-US" dirty="0"/>
          </a:p>
        </p:txBody>
      </p:sp>
      <p:grpSp>
        <p:nvGrpSpPr>
          <p:cNvPr id="54" name="Group 53"/>
          <p:cNvGrpSpPr/>
          <p:nvPr/>
        </p:nvGrpSpPr>
        <p:grpSpPr>
          <a:xfrm>
            <a:off x="754075" y="1755568"/>
            <a:ext cx="6861666" cy="3739831"/>
            <a:chOff x="754075" y="1755568"/>
            <a:chExt cx="6861666" cy="3739831"/>
          </a:xfrm>
        </p:grpSpPr>
        <p:sp>
          <p:nvSpPr>
            <p:cNvPr id="12" name="TextBox 11"/>
            <p:cNvSpPr txBox="1"/>
            <p:nvPr/>
          </p:nvSpPr>
          <p:spPr>
            <a:xfrm>
              <a:off x="754075" y="1755568"/>
              <a:ext cx="315121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3000" i="1" dirty="0" err="1" smtClean="0"/>
                <a:t>Prymnesiovirus</a:t>
              </a:r>
              <a:endParaRPr lang="en-US" sz="3000" i="1" dirty="0" smtClean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34421" y="5033734"/>
              <a:ext cx="188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– 170 nm</a:t>
              </a:r>
              <a:endParaRPr lang="en-US" sz="2400" dirty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0094" y="1201693"/>
            <a:ext cx="9528887" cy="5540785"/>
            <a:chOff x="353654" y="1280093"/>
            <a:chExt cx="9528887" cy="5540785"/>
          </a:xfrm>
        </p:grpSpPr>
        <p:grpSp>
          <p:nvGrpSpPr>
            <p:cNvPr id="40" name="Group 39"/>
            <p:cNvGrpSpPr/>
            <p:nvPr/>
          </p:nvGrpSpPr>
          <p:grpSpPr>
            <a:xfrm>
              <a:off x="353654" y="1280093"/>
              <a:ext cx="8051374" cy="3883941"/>
              <a:chOff x="353654" y="1280093"/>
              <a:chExt cx="8051374" cy="3883941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353654" y="1280093"/>
                <a:ext cx="298568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3000" dirty="0" smtClean="0"/>
                  <a:t>Six genera:</a:t>
                </a:r>
              </a:p>
            </p:txBody>
          </p:sp>
          <p:pic>
            <p:nvPicPr>
              <p:cNvPr id="7" name="Picture 6" descr="Phycodnavirus Structure Cropped.p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91430" y="2179946"/>
                <a:ext cx="2913598" cy="2984088"/>
              </a:xfrm>
              <a:prstGeom prst="rect">
                <a:avLst/>
              </a:prstGeom>
            </p:spPr>
          </p:pic>
        </p:grpSp>
        <p:sp>
          <p:nvSpPr>
            <p:cNvPr id="41" name="TextBox 40"/>
            <p:cNvSpPr txBox="1"/>
            <p:nvPr/>
          </p:nvSpPr>
          <p:spPr>
            <a:xfrm>
              <a:off x="8001221" y="6513101"/>
              <a:ext cx="18813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www.expasy.org</a:t>
              </a:r>
              <a:endParaRPr lang="en-US" sz="1400" dirty="0"/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4075" y="2232413"/>
            <a:ext cx="7143158" cy="3292133"/>
            <a:chOff x="754075" y="2232413"/>
            <a:chExt cx="7143158" cy="3292133"/>
          </a:xfrm>
        </p:grpSpPr>
        <p:sp>
          <p:nvSpPr>
            <p:cNvPr id="11" name="TextBox 10"/>
            <p:cNvSpPr txBox="1"/>
            <p:nvPr/>
          </p:nvSpPr>
          <p:spPr>
            <a:xfrm>
              <a:off x="754075" y="2232413"/>
              <a:ext cx="29856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3000" i="1" dirty="0" err="1" smtClean="0"/>
                <a:t>Chlorovirus</a:t>
              </a:r>
              <a:endParaRPr lang="en-US" sz="3000" i="1" dirty="0" smtClean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510367" y="5130884"/>
              <a:ext cx="2386866" cy="3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noFill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734421" y="5037861"/>
              <a:ext cx="188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– 220 nm</a:t>
              </a:r>
              <a:endParaRPr lang="en-US" sz="2400" dirty="0"/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743853" y="2703558"/>
            <a:ext cx="7153380" cy="2799345"/>
            <a:chOff x="743853" y="2703558"/>
            <a:chExt cx="7153380" cy="2799345"/>
          </a:xfrm>
        </p:grpSpPr>
        <p:sp>
          <p:nvSpPr>
            <p:cNvPr id="45" name="TextBox 44"/>
            <p:cNvSpPr txBox="1"/>
            <p:nvPr/>
          </p:nvSpPr>
          <p:spPr>
            <a:xfrm>
              <a:off x="743853" y="2703558"/>
              <a:ext cx="32752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3000" i="1" dirty="0" err="1" smtClean="0"/>
                <a:t>Coccolithovirus</a:t>
              </a:r>
              <a:endParaRPr lang="en-US" sz="3000" i="1" dirty="0" smtClean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510367" y="5068446"/>
              <a:ext cx="2386866" cy="3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noFill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734421" y="5041238"/>
              <a:ext cx="188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– 220 nm</a:t>
              </a:r>
              <a:endParaRPr lang="en-US" sz="2400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54140" y="3178869"/>
            <a:ext cx="6978742" cy="2347565"/>
            <a:chOff x="760371" y="3176265"/>
            <a:chExt cx="6978742" cy="2347565"/>
          </a:xfrm>
        </p:grpSpPr>
        <p:sp>
          <p:nvSpPr>
            <p:cNvPr id="50" name="TextBox 49"/>
            <p:cNvSpPr txBox="1"/>
            <p:nvPr/>
          </p:nvSpPr>
          <p:spPr>
            <a:xfrm>
              <a:off x="760371" y="3176265"/>
              <a:ext cx="327524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3000" i="1" dirty="0" err="1" smtClean="0"/>
                <a:t>Raphidovirus</a:t>
              </a:r>
              <a:endParaRPr lang="en-US" sz="3000" i="1" dirty="0" smtClean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352247" y="5130168"/>
              <a:ext cx="2386866" cy="39366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noFill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31636" y="5031175"/>
              <a:ext cx="18813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100 – 220 nm</a:t>
              </a:r>
              <a:endParaRPr lang="en-US" sz="2400" dirty="0"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30488" y="3663004"/>
            <a:ext cx="7559544" cy="1826553"/>
            <a:chOff x="745429" y="3677945"/>
            <a:chExt cx="7559544" cy="1826553"/>
          </a:xfrm>
        </p:grpSpPr>
        <p:sp>
          <p:nvSpPr>
            <p:cNvPr id="14" name="TextBox 13"/>
            <p:cNvSpPr txBox="1"/>
            <p:nvPr/>
          </p:nvSpPr>
          <p:spPr>
            <a:xfrm>
              <a:off x="745429" y="3677945"/>
              <a:ext cx="322728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Wingdings" charset="2"/>
                <a:buChar char="Ø"/>
              </a:pPr>
              <a:r>
                <a:rPr lang="en-US" sz="3000" i="1" dirty="0" err="1" smtClean="0"/>
                <a:t>Prasinovirus</a:t>
              </a:r>
              <a:endParaRPr lang="en-US" sz="3000" i="1" dirty="0" smtClean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114066" y="5099178"/>
              <a:ext cx="3190907" cy="3936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4421" y="5042833"/>
              <a:ext cx="2357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104 – 118 nm</a:t>
              </a:r>
              <a:endParaRPr lang="en-US" sz="2400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0094" y="4652934"/>
            <a:ext cx="429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Infects marine and       freshwater algae</a:t>
            </a:r>
            <a:r>
              <a:rPr lang="en-US" dirty="0" smtClean="0"/>
              <a:t>	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031" y="5668597"/>
            <a:ext cx="6111140" cy="1093771"/>
            <a:chOff x="22031" y="5668597"/>
            <a:chExt cx="6111140" cy="1093771"/>
          </a:xfrm>
        </p:grpSpPr>
        <p:sp>
          <p:nvSpPr>
            <p:cNvPr id="10" name="TextBox 9"/>
            <p:cNvSpPr txBox="1"/>
            <p:nvPr/>
          </p:nvSpPr>
          <p:spPr>
            <a:xfrm>
              <a:off x="22031" y="5668597"/>
              <a:ext cx="3182471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Highly evolved</a:t>
              </a:r>
              <a:r>
                <a:rPr lang="en-US" sz="3000" baseline="30000" dirty="0" smtClean="0"/>
                <a:t>2</a:t>
              </a:r>
              <a:endParaRPr lang="en-US" baseline="30000" dirty="0" smtClean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3828878" y="6454591"/>
              <a:ext cx="230429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</a:t>
              </a:r>
              <a:r>
                <a:rPr lang="en-US" sz="1400" dirty="0" smtClean="0"/>
                <a:t> Van </a:t>
              </a:r>
              <a:r>
                <a:rPr lang="en-US" sz="1400" dirty="0" err="1" smtClean="0"/>
                <a:t>Etten</a:t>
              </a:r>
              <a:r>
                <a:rPr lang="en-US" sz="1400" dirty="0" smtClean="0"/>
                <a:t> </a:t>
              </a:r>
              <a:r>
                <a:rPr lang="en-US" sz="1400" dirty="0"/>
                <a:t>&amp; </a:t>
              </a:r>
              <a:r>
                <a:rPr lang="en-US" sz="1400" dirty="0" err="1"/>
                <a:t>Dunigan</a:t>
              </a:r>
              <a:r>
                <a:rPr lang="en-US" sz="1400" dirty="0"/>
                <a:t>, </a:t>
              </a:r>
              <a:r>
                <a:rPr lang="en-US" sz="1400" dirty="0" smtClean="0"/>
                <a:t>2012</a:t>
              </a:r>
              <a:endParaRPr lang="en-US" sz="1400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2031" y="4172179"/>
            <a:ext cx="7860261" cy="2590189"/>
            <a:chOff x="22031" y="4172179"/>
            <a:chExt cx="7860261" cy="2590189"/>
          </a:xfrm>
        </p:grpSpPr>
        <p:grpSp>
          <p:nvGrpSpPr>
            <p:cNvPr id="59" name="Group 58"/>
            <p:cNvGrpSpPr/>
            <p:nvPr/>
          </p:nvGrpSpPr>
          <p:grpSpPr>
            <a:xfrm>
              <a:off x="732264" y="4172179"/>
              <a:ext cx="7150028" cy="1330724"/>
              <a:chOff x="747205" y="4172179"/>
              <a:chExt cx="7150028" cy="1330724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747205" y="4172179"/>
                <a:ext cx="3260965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Wingdings" charset="2"/>
                  <a:buChar char="Ø"/>
                </a:pPr>
                <a:r>
                  <a:rPr lang="en-US" sz="3000" i="1" dirty="0" smtClean="0"/>
                  <a:t>Phaeovirus</a:t>
                </a:r>
                <a:r>
                  <a:rPr lang="en-US" sz="3000" i="1" baseline="30000" dirty="0" smtClean="0"/>
                  <a:t>1</a:t>
                </a: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5510367" y="5099178"/>
                <a:ext cx="2386866" cy="39366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673299" y="5041238"/>
                <a:ext cx="1939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 </a:t>
                </a:r>
                <a:r>
                  <a:rPr lang="en-US" sz="2400" dirty="0" smtClean="0"/>
                  <a:t>120 – 150 nm</a:t>
                </a:r>
                <a:endParaRPr lang="en-US" sz="2400" dirty="0"/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70816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32751" y="-168666"/>
            <a:ext cx="5400642" cy="1470025"/>
          </a:xfrm>
        </p:spPr>
        <p:txBody>
          <a:bodyPr/>
          <a:lstStyle/>
          <a:p>
            <a:r>
              <a:rPr lang="en-US" dirty="0" smtClean="0"/>
              <a:t>Virus Structure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597647" y="2923351"/>
            <a:ext cx="435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Dense material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597647" y="3537113"/>
            <a:ext cx="5245592" cy="3225255"/>
            <a:chOff x="597647" y="3537113"/>
            <a:chExt cx="5245592" cy="3225255"/>
          </a:xfrm>
        </p:grpSpPr>
        <p:sp>
          <p:nvSpPr>
            <p:cNvPr id="56" name="TextBox 55"/>
            <p:cNvSpPr txBox="1"/>
            <p:nvPr/>
          </p:nvSpPr>
          <p:spPr>
            <a:xfrm>
              <a:off x="3828879" y="6454591"/>
              <a:ext cx="2014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</a:t>
              </a:r>
              <a:r>
                <a:rPr lang="en-US" sz="1400" dirty="0" smtClean="0"/>
                <a:t> Van </a:t>
              </a:r>
              <a:r>
                <a:rPr lang="en-US" sz="1400" dirty="0" err="1" smtClean="0"/>
                <a:t>Etten</a:t>
              </a:r>
              <a:r>
                <a:rPr lang="en-US" sz="1400" dirty="0" smtClean="0"/>
                <a:t> et al. 2002</a:t>
              </a:r>
              <a:endParaRPr lang="en-US" sz="1400" dirty="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97647" y="3537113"/>
              <a:ext cx="435778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charset="2"/>
                <a:buChar char="Ø"/>
              </a:pPr>
              <a:r>
                <a:rPr lang="en-US" sz="3000" dirty="0" smtClean="0"/>
                <a:t> Icosahedral capsid</a:t>
              </a:r>
              <a:r>
                <a:rPr lang="en-US" sz="3000" baseline="30000" dirty="0" smtClean="0"/>
                <a:t>1,2</a:t>
              </a:r>
              <a:endParaRPr lang="en-US" baseline="30000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97646" y="1722719"/>
            <a:ext cx="435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000" dirty="0"/>
              <a:t> Internal lipid membrane</a:t>
            </a:r>
            <a:endParaRPr lang="en-US" sz="3200" dirty="0"/>
          </a:p>
        </p:txBody>
      </p:sp>
      <p:sp>
        <p:nvSpPr>
          <p:cNvPr id="57" name="TextBox 56"/>
          <p:cNvSpPr txBox="1"/>
          <p:nvPr/>
        </p:nvSpPr>
        <p:spPr>
          <a:xfrm>
            <a:off x="597646" y="2321540"/>
            <a:ext cx="435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000" dirty="0"/>
              <a:t> </a:t>
            </a:r>
            <a:r>
              <a:rPr lang="en-US" sz="3000" dirty="0" smtClean="0"/>
              <a:t>Cement proteins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1856" y="4315226"/>
            <a:ext cx="468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Capsid composed of</a:t>
            </a:r>
            <a:endParaRPr lang="en-US" sz="3000" baseline="30000" dirty="0" smtClean="0"/>
          </a:p>
        </p:txBody>
      </p:sp>
      <p:sp>
        <p:nvSpPr>
          <p:cNvPr id="64" name="TextBox 63"/>
          <p:cNvSpPr txBox="1"/>
          <p:nvPr/>
        </p:nvSpPr>
        <p:spPr>
          <a:xfrm>
            <a:off x="597646" y="4869224"/>
            <a:ext cx="435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000" dirty="0" smtClean="0"/>
              <a:t> </a:t>
            </a:r>
            <a:r>
              <a:rPr lang="en-US" sz="3000" dirty="0" err="1" smtClean="0"/>
              <a:t>trisymmetrons</a:t>
            </a:r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592634" y="5425788"/>
            <a:ext cx="4357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3000" dirty="0" smtClean="0"/>
              <a:t> pentasymmetrons</a:t>
            </a:r>
            <a:r>
              <a:rPr lang="en-US" sz="3000" baseline="30000" dirty="0" smtClean="0"/>
              <a:t>1</a:t>
            </a:r>
            <a:endParaRPr lang="en-US" baseline="300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22031" y="1137008"/>
            <a:ext cx="9546950" cy="5625360"/>
            <a:chOff x="22031" y="1137008"/>
            <a:chExt cx="9546950" cy="5625360"/>
          </a:xfrm>
        </p:grpSpPr>
        <p:grpSp>
          <p:nvGrpSpPr>
            <p:cNvPr id="3" name="Group 2"/>
            <p:cNvGrpSpPr/>
            <p:nvPr/>
          </p:nvGrpSpPr>
          <p:grpSpPr>
            <a:xfrm>
              <a:off x="61856" y="1137008"/>
              <a:ext cx="9507125" cy="5605470"/>
              <a:chOff x="93212" y="1168368"/>
              <a:chExt cx="9507125" cy="5605470"/>
            </a:xfrm>
          </p:grpSpPr>
          <p:grpSp>
            <p:nvGrpSpPr>
              <p:cNvPr id="42" name="Group 41"/>
              <p:cNvGrpSpPr/>
              <p:nvPr/>
            </p:nvGrpSpPr>
            <p:grpSpPr>
              <a:xfrm>
                <a:off x="93212" y="1168368"/>
                <a:ext cx="9507125" cy="5605470"/>
                <a:chOff x="93212" y="1168368"/>
                <a:chExt cx="9507125" cy="5605470"/>
              </a:xfrm>
            </p:grpSpPr>
            <p:grpSp>
              <p:nvGrpSpPr>
                <p:cNvPr id="40" name="Group 39"/>
                <p:cNvGrpSpPr/>
                <p:nvPr/>
              </p:nvGrpSpPr>
              <p:grpSpPr>
                <a:xfrm>
                  <a:off x="93212" y="1168368"/>
                  <a:ext cx="7996782" cy="3704268"/>
                  <a:chOff x="93212" y="1168368"/>
                  <a:chExt cx="7996782" cy="3704268"/>
                </a:xfrm>
              </p:grpSpPr>
              <p:sp>
                <p:nvSpPr>
                  <p:cNvPr id="8" name="TextBox 7"/>
                  <p:cNvSpPr txBox="1"/>
                  <p:nvPr/>
                </p:nvSpPr>
                <p:spPr>
                  <a:xfrm>
                    <a:off x="93212" y="1168368"/>
                    <a:ext cx="4689438" cy="55399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457200" indent="-457200">
                      <a:buFont typeface="Arial"/>
                      <a:buChar char="•"/>
                    </a:pPr>
                    <a:r>
                      <a:rPr lang="en-US" sz="3000" dirty="0" smtClean="0"/>
                      <a:t>Members share</a:t>
                    </a:r>
                    <a:endParaRPr lang="en-US" sz="3000" baseline="30000" dirty="0" smtClean="0"/>
                  </a:p>
                </p:txBody>
              </p:sp>
              <p:pic>
                <p:nvPicPr>
                  <p:cNvPr id="7" name="Picture 6" descr="Phycodnavirus Structure Cropped.png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76396" y="1888548"/>
                    <a:ext cx="2913598" cy="2984088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41" name="TextBox 40"/>
                <p:cNvSpPr txBox="1"/>
                <p:nvPr/>
              </p:nvSpPr>
              <p:spPr>
                <a:xfrm>
                  <a:off x="7719017" y="6466061"/>
                  <a:ext cx="188132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err="1" smtClean="0"/>
                    <a:t>www.expasy.org</a:t>
                  </a:r>
                  <a:endParaRPr lang="en-US" sz="1400" dirty="0"/>
                </a:p>
              </p:txBody>
            </p:sp>
          </p:grpSp>
          <p:pic>
            <p:nvPicPr>
              <p:cNvPr id="2" name="Picture 1" descr="Phycodnavirus Cropped 2.pn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86786" y="1835441"/>
                <a:ext cx="4191000" cy="3530600"/>
              </a:xfrm>
              <a:prstGeom prst="rect">
                <a:avLst/>
              </a:prstGeom>
            </p:spPr>
          </p:pic>
        </p:grpSp>
        <p:sp>
          <p:nvSpPr>
            <p:cNvPr id="66" name="TextBox 65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5132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23" grpId="0"/>
      <p:bldP spid="57" grpId="0"/>
      <p:bldP spid="63" grpId="0"/>
      <p:bldP spid="64" grpId="0"/>
      <p:bldP spid="6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32751" y="-168666"/>
            <a:ext cx="5400642" cy="1470025"/>
          </a:xfrm>
        </p:spPr>
        <p:txBody>
          <a:bodyPr/>
          <a:lstStyle/>
          <a:p>
            <a:r>
              <a:rPr lang="en-US" dirty="0" smtClean="0"/>
              <a:t>Viral Genome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856" y="1137008"/>
            <a:ext cx="468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err="1" smtClean="0"/>
              <a:t>dsDNA</a:t>
            </a:r>
            <a:r>
              <a:rPr lang="en-US" sz="3000" dirty="0" smtClean="0"/>
              <a:t> (circular, linear)</a:t>
            </a:r>
            <a:endParaRPr lang="en-US" sz="3000" baseline="30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22031" y="1140013"/>
            <a:ext cx="9450670" cy="5622355"/>
            <a:chOff x="22031" y="1140013"/>
            <a:chExt cx="9450670" cy="5622355"/>
          </a:xfrm>
        </p:grpSpPr>
        <p:sp>
          <p:nvSpPr>
            <p:cNvPr id="54" name="TextBox 53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783263" y="1140013"/>
              <a:ext cx="468943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160 – 560 kb genomes</a:t>
              </a:r>
              <a:r>
                <a:rPr lang="en-US" sz="3000" baseline="30000" dirty="0" smtClean="0"/>
                <a:t>1</a:t>
              </a: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9905" y="1858347"/>
            <a:ext cx="46894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40 – 50% G+C content</a:t>
            </a:r>
            <a:endParaRPr lang="en-US" sz="3000" baseline="30000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885047" y="1866474"/>
            <a:ext cx="8683934" cy="4895894"/>
            <a:chOff x="885047" y="1866474"/>
            <a:chExt cx="8683934" cy="4895894"/>
          </a:xfrm>
        </p:grpSpPr>
        <p:sp>
          <p:nvSpPr>
            <p:cNvPr id="56" name="TextBox 55"/>
            <p:cNvSpPr txBox="1"/>
            <p:nvPr/>
          </p:nvSpPr>
          <p:spPr>
            <a:xfrm>
              <a:off x="3828879" y="6454591"/>
              <a:ext cx="170380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Dunigan</a:t>
              </a:r>
              <a:r>
                <a:rPr lang="en-US" sz="1400" dirty="0" smtClean="0"/>
                <a:t> et al. 2006</a:t>
              </a:r>
              <a:endParaRPr lang="en-US" sz="1400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85047" y="1866474"/>
              <a:ext cx="8683934" cy="4890945"/>
              <a:chOff x="885047" y="1866474"/>
              <a:chExt cx="8683934" cy="4890945"/>
            </a:xfrm>
          </p:grpSpPr>
          <p:sp>
            <p:nvSpPr>
              <p:cNvPr id="41" name="TextBox 40"/>
              <p:cNvSpPr txBox="1"/>
              <p:nvPr/>
            </p:nvSpPr>
            <p:spPr>
              <a:xfrm>
                <a:off x="7493620" y="6449642"/>
                <a:ext cx="2075361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Van </a:t>
                </a:r>
                <a:r>
                  <a:rPr lang="en-US" sz="1400" dirty="0" err="1" smtClean="0"/>
                  <a:t>Etten</a:t>
                </a:r>
                <a:r>
                  <a:rPr lang="en-US" sz="1400" dirty="0" smtClean="0"/>
                  <a:t> et al. 2002</a:t>
                </a:r>
                <a:endParaRPr lang="en-US" sz="1400" dirty="0"/>
              </a:p>
            </p:txBody>
          </p:sp>
          <p:pic>
            <p:nvPicPr>
              <p:cNvPr id="5" name="Picture 4" descr="Conserved Regions.tiff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85047" y="2525059"/>
                <a:ext cx="7460070" cy="3765177"/>
              </a:xfrm>
              <a:prstGeom prst="rect">
                <a:avLst/>
              </a:prstGeom>
            </p:spPr>
          </p:pic>
          <p:sp>
            <p:nvSpPr>
              <p:cNvPr id="27" name="TextBox 26"/>
              <p:cNvSpPr txBox="1"/>
              <p:nvPr/>
            </p:nvSpPr>
            <p:spPr>
              <a:xfrm>
                <a:off x="4783263" y="1866474"/>
                <a:ext cx="4689438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/>
                  <a:buChar char="•"/>
                </a:pPr>
                <a:r>
                  <a:rPr lang="en-US" sz="3000" dirty="0" smtClean="0"/>
                  <a:t>14 homologous genes</a:t>
                </a:r>
                <a:r>
                  <a:rPr lang="en-US" sz="3000" baseline="30000" dirty="0" smtClean="0"/>
                  <a:t>2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2984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7186" y="-175114"/>
            <a:ext cx="7772400" cy="1470025"/>
          </a:xfrm>
        </p:spPr>
        <p:txBody>
          <a:bodyPr/>
          <a:lstStyle/>
          <a:p>
            <a:r>
              <a:rPr lang="en-US" dirty="0" smtClean="0"/>
              <a:t>Replication</a:t>
            </a:r>
            <a:endParaRPr lang="en-US" dirty="0"/>
          </a:p>
        </p:txBody>
      </p:sp>
      <p:pic>
        <p:nvPicPr>
          <p:cNvPr id="7" name="Picture 6" descr="Chlorovirus PBCV-1 Replic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38" y="1177984"/>
            <a:ext cx="6972918" cy="49762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958361" y="6449001"/>
            <a:ext cx="22103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Van </a:t>
            </a:r>
            <a:r>
              <a:rPr lang="en-US" sz="1400" dirty="0" err="1" smtClean="0"/>
              <a:t>Etten</a:t>
            </a:r>
            <a:r>
              <a:rPr lang="en-US" sz="1400" dirty="0" smtClean="0"/>
              <a:t> &amp; </a:t>
            </a:r>
            <a:r>
              <a:rPr lang="en-US" sz="1400" dirty="0" err="1" smtClean="0"/>
              <a:t>Dunigan</a:t>
            </a:r>
            <a:r>
              <a:rPr lang="en-US" sz="1400" dirty="0" smtClean="0"/>
              <a:t> 2012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710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168666"/>
            <a:ext cx="9144000" cy="1470025"/>
          </a:xfrm>
        </p:spPr>
        <p:txBody>
          <a:bodyPr>
            <a:normAutofit fontScale="90000"/>
          </a:bodyPr>
          <a:lstStyle/>
          <a:p>
            <a:pPr lvl="1" algn="ctr" defTabSz="457200" rtl="0">
              <a:spcBef>
                <a:spcPct val="0"/>
              </a:spcBef>
            </a:pPr>
            <a:r>
              <a:rPr lang="en-US" sz="4400" i="1" dirty="0" smtClean="0"/>
              <a:t/>
            </a:r>
            <a:br>
              <a:rPr lang="en-US" sz="4400" i="1" dirty="0" smtClean="0"/>
            </a:br>
            <a:r>
              <a:rPr lang="en-US" sz="4400" i="1" dirty="0" smtClean="0"/>
              <a:t>Paramecium </a:t>
            </a:r>
            <a:r>
              <a:rPr lang="en-US" sz="4400" i="1" dirty="0" err="1" smtClean="0"/>
              <a:t>bursaria</a:t>
            </a:r>
            <a:r>
              <a:rPr lang="en-US" sz="4400" i="1" dirty="0" smtClean="0"/>
              <a:t> </a:t>
            </a:r>
            <a:r>
              <a:rPr lang="en-US" sz="4400" dirty="0" smtClean="0"/>
              <a:t>chlorella virus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164354" y="2127153"/>
            <a:ext cx="23552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190 nm</a:t>
            </a:r>
            <a:endParaRPr lang="en-US" sz="3000" baseline="30000" dirty="0"/>
          </a:p>
        </p:txBody>
      </p:sp>
      <p:sp>
        <p:nvSpPr>
          <p:cNvPr id="8" name="Rectangle 7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031" y="1122067"/>
            <a:ext cx="4893616" cy="5640301"/>
            <a:chOff x="22031" y="1122067"/>
            <a:chExt cx="4893616" cy="5640301"/>
          </a:xfrm>
        </p:grpSpPr>
        <p:sp>
          <p:nvSpPr>
            <p:cNvPr id="6" name="TextBox 5"/>
            <p:cNvSpPr txBox="1"/>
            <p:nvPr/>
          </p:nvSpPr>
          <p:spPr>
            <a:xfrm>
              <a:off x="179294" y="1122067"/>
              <a:ext cx="473635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Genus </a:t>
              </a:r>
              <a:r>
                <a:rPr lang="en-US" sz="3000" i="1" dirty="0" err="1" smtClean="0"/>
                <a:t>chlorovirus</a:t>
              </a:r>
              <a:r>
                <a:rPr lang="en-US" sz="3000" dirty="0" smtClean="0"/>
                <a:t> (lytic)</a:t>
              </a:r>
              <a:r>
                <a:rPr lang="en-US" sz="3000" baseline="30000" dirty="0" smtClean="0"/>
                <a:t>1</a:t>
              </a:r>
              <a:endParaRPr lang="en-US" sz="3000" baseline="300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64353" y="2656975"/>
            <a:ext cx="67534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689 open reading frames (ORFs)</a:t>
            </a:r>
            <a:endParaRPr lang="en-US" sz="3000" baseline="30000" dirty="0"/>
          </a:p>
        </p:txBody>
      </p:sp>
      <p:sp>
        <p:nvSpPr>
          <p:cNvPr id="26" name="TextBox 25"/>
          <p:cNvSpPr txBox="1"/>
          <p:nvPr/>
        </p:nvSpPr>
        <p:spPr>
          <a:xfrm>
            <a:off x="179294" y="1608679"/>
            <a:ext cx="4736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331 kb genome</a:t>
            </a:r>
            <a:endParaRPr lang="en-US" sz="3000" baseline="30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1785939" y="3903840"/>
            <a:ext cx="7417821" cy="2837997"/>
            <a:chOff x="1770998" y="3963604"/>
            <a:chExt cx="7417821" cy="2837997"/>
          </a:xfrm>
        </p:grpSpPr>
        <p:pic>
          <p:nvPicPr>
            <p:cNvPr id="3" name="Picture 2" descr="Chlorovirus PBCV Structure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998" y="3963604"/>
              <a:ext cx="1923412" cy="2485397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066083" y="6493824"/>
              <a:ext cx="21227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Van </a:t>
              </a:r>
              <a:r>
                <a:rPr lang="en-US" sz="1400" dirty="0" err="1" smtClean="0"/>
                <a:t>Etten</a:t>
              </a:r>
              <a:r>
                <a:rPr lang="en-US" sz="1400" dirty="0" smtClean="0"/>
                <a:t> &amp; </a:t>
              </a:r>
              <a:r>
                <a:rPr lang="en-US" sz="1400" dirty="0" err="1" smtClean="0"/>
                <a:t>Dunigan</a:t>
              </a:r>
              <a:r>
                <a:rPr lang="en-US" sz="1400" dirty="0" smtClean="0"/>
                <a:t> 2012</a:t>
              </a:r>
              <a:endParaRPr lang="en-US" sz="14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64353" y="3241056"/>
            <a:ext cx="6753412" cy="3521312"/>
            <a:chOff x="164353" y="3241056"/>
            <a:chExt cx="6753412" cy="3521312"/>
          </a:xfrm>
        </p:grpSpPr>
        <p:sp>
          <p:nvSpPr>
            <p:cNvPr id="24" name="TextBox 23"/>
            <p:cNvSpPr txBox="1"/>
            <p:nvPr/>
          </p:nvSpPr>
          <p:spPr>
            <a:xfrm>
              <a:off x="3828879" y="6454591"/>
              <a:ext cx="19234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 </a:t>
              </a:r>
              <a:r>
                <a:rPr lang="en-US" sz="1400" dirty="0" err="1" smtClean="0"/>
                <a:t>Dunigan</a:t>
              </a:r>
              <a:r>
                <a:rPr lang="en-US" sz="1400" dirty="0" smtClean="0"/>
                <a:t> et al. 2012</a:t>
              </a:r>
              <a:endParaRPr lang="en-US" sz="14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4353" y="3241056"/>
              <a:ext cx="67534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Infects ciliate protozoan, </a:t>
              </a:r>
              <a:r>
                <a:rPr lang="en-US" sz="3000" i="1" dirty="0" smtClean="0"/>
                <a:t>P. bursaria</a:t>
              </a:r>
              <a:r>
                <a:rPr lang="en-US" sz="3000" baseline="30000" dirty="0" smtClean="0"/>
                <a:t>2</a:t>
              </a:r>
              <a:endParaRPr lang="en-US" sz="3000" baseline="300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808943" y="3929523"/>
            <a:ext cx="4869704" cy="2275633"/>
            <a:chOff x="2794002" y="3989287"/>
            <a:chExt cx="4869704" cy="2275633"/>
          </a:xfrm>
        </p:grpSpPr>
        <p:pic>
          <p:nvPicPr>
            <p:cNvPr id="5" name="Picture 4" descr="Paramecium Bursaria 3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766" y="3989287"/>
              <a:ext cx="2467940" cy="2275633"/>
            </a:xfrm>
            <a:prstGeom prst="rect">
              <a:avLst/>
            </a:prstGeom>
          </p:spPr>
        </p:pic>
        <p:cxnSp>
          <p:nvCxnSpPr>
            <p:cNvPr id="18" name="Straight Arrow Connector 17"/>
            <p:cNvCxnSpPr/>
            <p:nvPr/>
          </p:nvCxnSpPr>
          <p:spPr>
            <a:xfrm>
              <a:off x="2794002" y="4183529"/>
              <a:ext cx="3301998" cy="851647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417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 flipV="1">
            <a:off x="0" y="1055066"/>
            <a:ext cx="9144000" cy="19539"/>
          </a:xfrm>
          <a:prstGeom prst="line">
            <a:avLst/>
          </a:prstGeom>
          <a:ln w="38100" cmpd="sng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-168666"/>
            <a:ext cx="9144000" cy="1470025"/>
          </a:xfrm>
        </p:spPr>
        <p:txBody>
          <a:bodyPr>
            <a:normAutofit/>
          </a:bodyPr>
          <a:lstStyle/>
          <a:p>
            <a:pPr marL="914400" lvl="1" indent="-457200"/>
            <a:r>
              <a:rPr lang="en-US" sz="4400" i="1" dirty="0" smtClean="0"/>
              <a:t>	</a:t>
            </a:r>
            <a:r>
              <a:rPr lang="en-US" sz="4400" i="1" dirty="0" err="1" smtClean="0"/>
              <a:t>Ectocarpus</a:t>
            </a:r>
            <a:r>
              <a:rPr lang="en-US" sz="4400" i="1" dirty="0" smtClean="0"/>
              <a:t> </a:t>
            </a:r>
            <a:r>
              <a:rPr lang="en-US" sz="4400" i="1" dirty="0" err="1" smtClean="0"/>
              <a:t>fasciculatus</a:t>
            </a:r>
            <a:r>
              <a:rPr lang="en-US" sz="4400" i="1" dirty="0" smtClean="0"/>
              <a:t> </a:t>
            </a:r>
            <a:r>
              <a:rPr lang="en-US" sz="4400" dirty="0" smtClean="0"/>
              <a:t>virus</a:t>
            </a:r>
            <a:endParaRPr lang="en-US" sz="4000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14843" y="1841399"/>
            <a:ext cx="8947048" cy="4007167"/>
            <a:chOff x="-146694" y="1841399"/>
            <a:chExt cx="8947048" cy="4007167"/>
          </a:xfrm>
        </p:grpSpPr>
        <p:sp>
          <p:nvSpPr>
            <p:cNvPr id="26" name="TextBox 25"/>
            <p:cNvSpPr txBox="1"/>
            <p:nvPr/>
          </p:nvSpPr>
          <p:spPr>
            <a:xfrm>
              <a:off x="-146694" y="4832903"/>
              <a:ext cx="553196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Infects gametes of filamentous brown alga, </a:t>
              </a:r>
              <a:r>
                <a:rPr lang="en-US" sz="3000" i="1" dirty="0" smtClean="0"/>
                <a:t>E. fasciculatus</a:t>
              </a:r>
              <a:r>
                <a:rPr lang="en-US" sz="3000" baseline="30000" dirty="0" smtClean="0"/>
                <a:t>1</a:t>
              </a:r>
              <a:endParaRPr lang="en-US" sz="3000" baseline="30000" dirty="0"/>
            </a:p>
          </p:txBody>
        </p:sp>
        <p:pic>
          <p:nvPicPr>
            <p:cNvPr id="9" name="Picture 8" descr="EfasV symptoms 2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1265" y="1841399"/>
              <a:ext cx="3089089" cy="3697720"/>
            </a:xfrm>
            <a:prstGeom prst="rect">
              <a:avLst/>
            </a:prstGeom>
          </p:spPr>
        </p:pic>
      </p:grpSp>
      <p:sp>
        <p:nvSpPr>
          <p:cNvPr id="30" name="Rectangle 29"/>
          <p:cNvSpPr/>
          <p:nvPr/>
        </p:nvSpPr>
        <p:spPr>
          <a:xfrm>
            <a:off x="0" y="6350000"/>
            <a:ext cx="9144000" cy="50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952" y="1509058"/>
            <a:ext cx="6753412" cy="5253310"/>
            <a:chOff x="18952" y="1509058"/>
            <a:chExt cx="6753412" cy="5253310"/>
          </a:xfrm>
        </p:grpSpPr>
        <p:sp>
          <p:nvSpPr>
            <p:cNvPr id="5" name="TextBox 4"/>
            <p:cNvSpPr txBox="1"/>
            <p:nvPr/>
          </p:nvSpPr>
          <p:spPr>
            <a:xfrm>
              <a:off x="18952" y="1509058"/>
              <a:ext cx="675341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Genus </a:t>
              </a:r>
              <a:r>
                <a:rPr lang="en-US" sz="3000" i="1" dirty="0" err="1" smtClean="0"/>
                <a:t>phaeovirus</a:t>
              </a:r>
              <a:r>
                <a:rPr lang="en-US" sz="3000" dirty="0" smtClean="0"/>
                <a:t> (lysogenic)</a:t>
              </a:r>
              <a:r>
                <a:rPr lang="en-US" sz="3000" baseline="30000" dirty="0" smtClean="0"/>
                <a:t>1</a:t>
              </a:r>
              <a:endParaRPr lang="en-US" sz="3000" baseline="30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031" y="6454591"/>
              <a:ext cx="18719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1</a:t>
              </a:r>
              <a:r>
                <a:rPr lang="en-US" sz="1400" dirty="0" smtClean="0"/>
                <a:t> Wilson et al. 2009</a:t>
              </a:r>
              <a:endParaRPr lang="en-US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591" y="3023348"/>
            <a:ext cx="5673361" cy="3727869"/>
            <a:chOff x="11591" y="3023348"/>
            <a:chExt cx="5673361" cy="3727869"/>
          </a:xfrm>
        </p:grpSpPr>
        <p:sp>
          <p:nvSpPr>
            <p:cNvPr id="32" name="TextBox 31"/>
            <p:cNvSpPr txBox="1"/>
            <p:nvPr/>
          </p:nvSpPr>
          <p:spPr>
            <a:xfrm>
              <a:off x="3865141" y="6443440"/>
              <a:ext cx="18198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aseline="30000" dirty="0" smtClean="0"/>
                <a:t>2</a:t>
              </a:r>
              <a:r>
                <a:rPr lang="en-US" sz="1400" dirty="0" smtClean="0"/>
                <a:t> Muller et al. 1996</a:t>
              </a:r>
              <a:endParaRPr lang="en-US" sz="1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1591" y="3023348"/>
              <a:ext cx="2355236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/>
                <a:buChar char="•"/>
              </a:pPr>
              <a:r>
                <a:rPr lang="en-US" sz="3000" dirty="0" smtClean="0"/>
                <a:t>150 nm</a:t>
              </a:r>
              <a:r>
                <a:rPr lang="en-US" sz="3000" baseline="30000" dirty="0" smtClean="0"/>
                <a:t>2</a:t>
              </a:r>
              <a:endParaRPr lang="en-US" sz="3000" baseline="300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742" y="2215353"/>
            <a:ext cx="473635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320 kb genome</a:t>
            </a:r>
            <a:endParaRPr lang="en-US" sz="3000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440" y="3741697"/>
            <a:ext cx="5797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3000" dirty="0" smtClean="0"/>
              <a:t>ORFs unknown, but do know that </a:t>
            </a:r>
            <a:r>
              <a:rPr lang="en-US" sz="3000" i="1" dirty="0" smtClean="0"/>
              <a:t>E. </a:t>
            </a:r>
            <a:r>
              <a:rPr lang="en-US" sz="3000" i="1" dirty="0" err="1" smtClean="0"/>
              <a:t>siliculousus</a:t>
            </a:r>
            <a:r>
              <a:rPr lang="en-US" sz="3000" i="1" dirty="0" smtClean="0"/>
              <a:t> </a:t>
            </a:r>
            <a:r>
              <a:rPr lang="en-US" sz="3000" dirty="0" smtClean="0"/>
              <a:t>virus has 231</a:t>
            </a:r>
            <a:endParaRPr lang="en-US" sz="3000" i="1" baseline="30000" dirty="0"/>
          </a:p>
        </p:txBody>
      </p:sp>
    </p:spTree>
    <p:extLst>
      <p:ext uri="{BB962C8B-B14F-4D97-AF65-F5344CB8AC3E}">
        <p14:creationId xmlns:p14="http://schemas.microsoft.com/office/powerpoint/2010/main" val="37298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2488</TotalTime>
  <Words>772</Words>
  <Application>Microsoft Office PowerPoint</Application>
  <PresentationFormat>On-screen Show (4:3)</PresentationFormat>
  <Paragraphs>102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Phycodnaviridae</vt:lpstr>
      <vt:lpstr>Nucleocytoplasmic Large DNA Viruses</vt:lpstr>
      <vt:lpstr>Algae – Why Should We Care? </vt:lpstr>
      <vt:lpstr>Phycodnaviridae</vt:lpstr>
      <vt:lpstr>Virus Structure</vt:lpstr>
      <vt:lpstr>Viral Genome</vt:lpstr>
      <vt:lpstr>Replication</vt:lpstr>
      <vt:lpstr> Paramecium bursaria chlorella virus </vt:lpstr>
      <vt:lpstr> Ectocarpus fasciculatus virus</vt:lpstr>
      <vt:lpstr>Emiliania huxleyi virus</vt:lpstr>
      <vt:lpstr>Viruses – The Big Picture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Abigail Clark</dc:creator>
  <cp:lastModifiedBy>Maruniak, James E</cp:lastModifiedBy>
  <cp:revision>116</cp:revision>
  <dcterms:created xsi:type="dcterms:W3CDTF">2014-04-19T19:32:26Z</dcterms:created>
  <dcterms:modified xsi:type="dcterms:W3CDTF">2016-03-04T19:32:12Z</dcterms:modified>
</cp:coreProperties>
</file>